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4" r:id="rId1"/>
  </p:sldMasterIdLst>
  <p:notesMasterIdLst>
    <p:notesMasterId r:id="rId64"/>
  </p:notesMasterIdLst>
  <p:handoutMasterIdLst>
    <p:handoutMasterId r:id="rId65"/>
  </p:handoutMasterIdLst>
  <p:sldIdLst>
    <p:sldId id="320" r:id="rId2"/>
    <p:sldId id="403" r:id="rId3"/>
    <p:sldId id="321" r:id="rId4"/>
    <p:sldId id="322" r:id="rId5"/>
    <p:sldId id="401" r:id="rId6"/>
    <p:sldId id="404" r:id="rId7"/>
    <p:sldId id="323" r:id="rId8"/>
    <p:sldId id="361" r:id="rId9"/>
    <p:sldId id="405" r:id="rId10"/>
    <p:sldId id="406" r:id="rId11"/>
    <p:sldId id="711" r:id="rId12"/>
    <p:sldId id="408" r:id="rId13"/>
    <p:sldId id="719" r:id="rId14"/>
    <p:sldId id="417" r:id="rId15"/>
    <p:sldId id="347" r:id="rId16"/>
    <p:sldId id="407" r:id="rId17"/>
    <p:sldId id="422" r:id="rId18"/>
    <p:sldId id="721" r:id="rId19"/>
    <p:sldId id="720" r:id="rId20"/>
    <p:sldId id="411" r:id="rId21"/>
    <p:sldId id="714" r:id="rId22"/>
    <p:sldId id="389" r:id="rId23"/>
    <p:sldId id="388" r:id="rId24"/>
    <p:sldId id="715" r:id="rId25"/>
    <p:sldId id="409" r:id="rId26"/>
    <p:sldId id="722" r:id="rId27"/>
    <p:sldId id="723" r:id="rId28"/>
    <p:sldId id="359" r:id="rId29"/>
    <p:sldId id="716" r:id="rId30"/>
    <p:sldId id="415" r:id="rId31"/>
    <p:sldId id="414" r:id="rId32"/>
    <p:sldId id="390" r:id="rId33"/>
    <p:sldId id="413" r:id="rId34"/>
    <p:sldId id="391" r:id="rId35"/>
    <p:sldId id="400" r:id="rId36"/>
    <p:sldId id="331" r:id="rId37"/>
    <p:sldId id="402" r:id="rId38"/>
    <p:sldId id="713" r:id="rId39"/>
    <p:sldId id="420" r:id="rId40"/>
    <p:sldId id="421" r:id="rId41"/>
    <p:sldId id="702" r:id="rId42"/>
    <p:sldId id="703" r:id="rId43"/>
    <p:sldId id="704" r:id="rId44"/>
    <p:sldId id="706" r:id="rId45"/>
    <p:sldId id="708" r:id="rId46"/>
    <p:sldId id="707" r:id="rId47"/>
    <p:sldId id="724" r:id="rId48"/>
    <p:sldId id="392" r:id="rId49"/>
    <p:sldId id="717" r:id="rId50"/>
    <p:sldId id="426" r:id="rId51"/>
    <p:sldId id="427" r:id="rId52"/>
    <p:sldId id="423" r:id="rId53"/>
    <p:sldId id="425" r:id="rId54"/>
    <p:sldId id="725" r:id="rId55"/>
    <p:sldId id="394" r:id="rId56"/>
    <p:sldId id="395" r:id="rId57"/>
    <p:sldId id="396" r:id="rId58"/>
    <p:sldId id="338" r:id="rId59"/>
    <p:sldId id="393" r:id="rId60"/>
    <p:sldId id="346" r:id="rId61"/>
    <p:sldId id="355" r:id="rId62"/>
    <p:sldId id="718" r:id="rId63"/>
  </p:sldIdLst>
  <p:sldSz cx="9144000" cy="6858000" type="screen4x3"/>
  <p:notesSz cx="7099300" cy="10234613"/>
  <p:custDataLst>
    <p:tags r:id="rId66"/>
  </p:custDataLst>
  <p:defaultTextStyle>
    <a:defPPr>
      <a:defRPr lang="en-US"/>
    </a:defPPr>
    <a:lvl1pPr algn="ctr" rtl="0" fontAlgn="base">
      <a:spcBef>
        <a:spcPct val="0"/>
      </a:spcBef>
      <a:spcAft>
        <a:spcPct val="0"/>
      </a:spcAft>
      <a:defRPr sz="1200" kern="1200">
        <a:solidFill>
          <a:schemeClr val="tx2"/>
        </a:solidFill>
        <a:latin typeface="Tempus Sans ITC" pitchFamily="82" charset="0"/>
        <a:ea typeface="+mn-ea"/>
        <a:cs typeface="+mn-cs"/>
      </a:defRPr>
    </a:lvl1pPr>
    <a:lvl2pPr marL="457200" algn="ctr" rtl="0" fontAlgn="base">
      <a:spcBef>
        <a:spcPct val="0"/>
      </a:spcBef>
      <a:spcAft>
        <a:spcPct val="0"/>
      </a:spcAft>
      <a:defRPr sz="1200" kern="1200">
        <a:solidFill>
          <a:schemeClr val="tx2"/>
        </a:solidFill>
        <a:latin typeface="Tempus Sans ITC" pitchFamily="82" charset="0"/>
        <a:ea typeface="+mn-ea"/>
        <a:cs typeface="+mn-cs"/>
      </a:defRPr>
    </a:lvl2pPr>
    <a:lvl3pPr marL="914400" algn="ctr" rtl="0" fontAlgn="base">
      <a:spcBef>
        <a:spcPct val="0"/>
      </a:spcBef>
      <a:spcAft>
        <a:spcPct val="0"/>
      </a:spcAft>
      <a:defRPr sz="1200" kern="1200">
        <a:solidFill>
          <a:schemeClr val="tx2"/>
        </a:solidFill>
        <a:latin typeface="Tempus Sans ITC" pitchFamily="82" charset="0"/>
        <a:ea typeface="+mn-ea"/>
        <a:cs typeface="+mn-cs"/>
      </a:defRPr>
    </a:lvl3pPr>
    <a:lvl4pPr marL="1371600" algn="ctr" rtl="0" fontAlgn="base">
      <a:spcBef>
        <a:spcPct val="0"/>
      </a:spcBef>
      <a:spcAft>
        <a:spcPct val="0"/>
      </a:spcAft>
      <a:defRPr sz="1200" kern="1200">
        <a:solidFill>
          <a:schemeClr val="tx2"/>
        </a:solidFill>
        <a:latin typeface="Tempus Sans ITC" pitchFamily="82" charset="0"/>
        <a:ea typeface="+mn-ea"/>
        <a:cs typeface="+mn-cs"/>
      </a:defRPr>
    </a:lvl4pPr>
    <a:lvl5pPr marL="1828800" algn="ctr" rtl="0" fontAlgn="base">
      <a:spcBef>
        <a:spcPct val="0"/>
      </a:spcBef>
      <a:spcAft>
        <a:spcPct val="0"/>
      </a:spcAft>
      <a:defRPr sz="1200" kern="1200">
        <a:solidFill>
          <a:schemeClr val="tx2"/>
        </a:solidFill>
        <a:latin typeface="Tempus Sans ITC" pitchFamily="82" charset="0"/>
        <a:ea typeface="+mn-ea"/>
        <a:cs typeface="+mn-cs"/>
      </a:defRPr>
    </a:lvl5pPr>
    <a:lvl6pPr marL="2286000" algn="l" defTabSz="914400" rtl="0" eaLnBrk="1" latinLnBrk="0" hangingPunct="1">
      <a:defRPr sz="1200" kern="1200">
        <a:solidFill>
          <a:schemeClr val="tx2"/>
        </a:solidFill>
        <a:latin typeface="Tempus Sans ITC" pitchFamily="82" charset="0"/>
        <a:ea typeface="+mn-ea"/>
        <a:cs typeface="+mn-cs"/>
      </a:defRPr>
    </a:lvl6pPr>
    <a:lvl7pPr marL="2743200" algn="l" defTabSz="914400" rtl="0" eaLnBrk="1" latinLnBrk="0" hangingPunct="1">
      <a:defRPr sz="1200" kern="1200">
        <a:solidFill>
          <a:schemeClr val="tx2"/>
        </a:solidFill>
        <a:latin typeface="Tempus Sans ITC" pitchFamily="82" charset="0"/>
        <a:ea typeface="+mn-ea"/>
        <a:cs typeface="+mn-cs"/>
      </a:defRPr>
    </a:lvl7pPr>
    <a:lvl8pPr marL="3200400" algn="l" defTabSz="914400" rtl="0" eaLnBrk="1" latinLnBrk="0" hangingPunct="1">
      <a:defRPr sz="1200" kern="1200">
        <a:solidFill>
          <a:schemeClr val="tx2"/>
        </a:solidFill>
        <a:latin typeface="Tempus Sans ITC" pitchFamily="82" charset="0"/>
        <a:ea typeface="+mn-ea"/>
        <a:cs typeface="+mn-cs"/>
      </a:defRPr>
    </a:lvl8pPr>
    <a:lvl9pPr marL="3657600" algn="l" defTabSz="914400" rtl="0" eaLnBrk="1" latinLnBrk="0" hangingPunct="1">
      <a:defRPr sz="1200" kern="1200">
        <a:solidFill>
          <a:schemeClr val="tx2"/>
        </a:solidFill>
        <a:latin typeface="Tempus Sans ITC" pitchFamily="82"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9900"/>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75128" autoAdjust="0"/>
  </p:normalViewPr>
  <p:slideViewPr>
    <p:cSldViewPr>
      <p:cViewPr varScale="1">
        <p:scale>
          <a:sx n="155" d="100"/>
          <a:sy n="155" d="100"/>
        </p:scale>
        <p:origin x="3792" y="184"/>
      </p:cViewPr>
      <p:guideLst>
        <p:guide orient="horz" pos="2160"/>
        <p:guide pos="2880"/>
      </p:guideLst>
    </p:cSldViewPr>
  </p:slideViewPr>
  <p:notesTextViewPr>
    <p:cViewPr>
      <p:scale>
        <a:sx n="125" d="100"/>
        <a:sy n="125" d="100"/>
      </p:scale>
      <p:origin x="0" y="0"/>
    </p:cViewPr>
  </p:notesTextViewPr>
  <p:sorterViewPr>
    <p:cViewPr>
      <p:scale>
        <a:sx n="100" d="100"/>
        <a:sy n="100" d="100"/>
      </p:scale>
      <p:origin x="0" y="24221"/>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gs" Target="tags/tag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5570" name="Rectangle 2"/>
          <p:cNvSpPr>
            <a:spLocks noGrp="1" noChangeArrowheads="1"/>
          </p:cNvSpPr>
          <p:nvPr>
            <p:ph type="hdr" sz="quarter"/>
          </p:nvPr>
        </p:nvSpPr>
        <p:spPr bwMode="auto">
          <a:xfrm>
            <a:off x="0" y="0"/>
            <a:ext cx="3076363" cy="510332"/>
          </a:xfrm>
          <a:prstGeom prst="rect">
            <a:avLst/>
          </a:prstGeom>
          <a:noFill/>
          <a:ln w="9525">
            <a:noFill/>
            <a:miter lim="800000"/>
            <a:headEnd/>
            <a:tailEnd/>
          </a:ln>
          <a:effectLst/>
        </p:spPr>
        <p:txBody>
          <a:bodyPr vert="horz" wrap="square" lIns="97335" tIns="48668" rIns="97335" bIns="48668" numCol="1" anchor="t" anchorCtr="0" compatLnSpc="1">
            <a:prstTxWarp prst="textNoShape">
              <a:avLst/>
            </a:prstTxWarp>
          </a:bodyPr>
          <a:lstStyle>
            <a:lvl1pPr algn="l" defTabSz="972546">
              <a:defRPr sz="1100">
                <a:solidFill>
                  <a:schemeClr val="tx1"/>
                </a:solidFill>
                <a:latin typeface="Arial" charset="0"/>
              </a:defRPr>
            </a:lvl1pPr>
          </a:lstStyle>
          <a:p>
            <a:endParaRPr lang="en-US"/>
          </a:p>
        </p:txBody>
      </p:sp>
      <p:sp>
        <p:nvSpPr>
          <p:cNvPr id="365571" name="Rectangle 3"/>
          <p:cNvSpPr>
            <a:spLocks noGrp="1" noChangeArrowheads="1"/>
          </p:cNvSpPr>
          <p:nvPr>
            <p:ph type="dt" sz="quarter" idx="1"/>
          </p:nvPr>
        </p:nvSpPr>
        <p:spPr bwMode="auto">
          <a:xfrm>
            <a:off x="4021294" y="0"/>
            <a:ext cx="3076363" cy="510332"/>
          </a:xfrm>
          <a:prstGeom prst="rect">
            <a:avLst/>
          </a:prstGeom>
          <a:noFill/>
          <a:ln w="9525">
            <a:noFill/>
            <a:miter lim="800000"/>
            <a:headEnd/>
            <a:tailEnd/>
          </a:ln>
          <a:effectLst/>
        </p:spPr>
        <p:txBody>
          <a:bodyPr vert="horz" wrap="square" lIns="97335" tIns="48668" rIns="97335" bIns="48668" numCol="1" anchor="t" anchorCtr="0" compatLnSpc="1">
            <a:prstTxWarp prst="textNoShape">
              <a:avLst/>
            </a:prstTxWarp>
          </a:bodyPr>
          <a:lstStyle>
            <a:lvl1pPr algn="r" defTabSz="972546">
              <a:defRPr sz="1100">
                <a:solidFill>
                  <a:schemeClr val="tx1"/>
                </a:solidFill>
                <a:latin typeface="Arial" charset="0"/>
              </a:defRPr>
            </a:lvl1pPr>
          </a:lstStyle>
          <a:p>
            <a:endParaRPr lang="en-US"/>
          </a:p>
        </p:txBody>
      </p:sp>
      <p:sp>
        <p:nvSpPr>
          <p:cNvPr id="365572" name="Rectangle 4"/>
          <p:cNvSpPr>
            <a:spLocks noGrp="1" noChangeArrowheads="1"/>
          </p:cNvSpPr>
          <p:nvPr>
            <p:ph type="ftr" sz="quarter" idx="2"/>
          </p:nvPr>
        </p:nvSpPr>
        <p:spPr bwMode="auto">
          <a:xfrm>
            <a:off x="0" y="9722534"/>
            <a:ext cx="3076363" cy="510332"/>
          </a:xfrm>
          <a:prstGeom prst="rect">
            <a:avLst/>
          </a:prstGeom>
          <a:noFill/>
          <a:ln w="9525">
            <a:noFill/>
            <a:miter lim="800000"/>
            <a:headEnd/>
            <a:tailEnd/>
          </a:ln>
          <a:effectLst/>
        </p:spPr>
        <p:txBody>
          <a:bodyPr vert="horz" wrap="square" lIns="97335" tIns="48668" rIns="97335" bIns="48668" numCol="1" anchor="b" anchorCtr="0" compatLnSpc="1">
            <a:prstTxWarp prst="textNoShape">
              <a:avLst/>
            </a:prstTxWarp>
          </a:bodyPr>
          <a:lstStyle>
            <a:lvl1pPr algn="l" defTabSz="972546">
              <a:defRPr sz="1100">
                <a:solidFill>
                  <a:schemeClr val="tx1"/>
                </a:solidFill>
                <a:latin typeface="Arial" charset="0"/>
              </a:defRPr>
            </a:lvl1pPr>
          </a:lstStyle>
          <a:p>
            <a:endParaRPr lang="en-US"/>
          </a:p>
        </p:txBody>
      </p:sp>
      <p:sp>
        <p:nvSpPr>
          <p:cNvPr id="365573" name="Rectangle 5"/>
          <p:cNvSpPr>
            <a:spLocks noGrp="1" noChangeArrowheads="1"/>
          </p:cNvSpPr>
          <p:nvPr>
            <p:ph type="sldNum" sz="quarter" idx="3"/>
          </p:nvPr>
        </p:nvSpPr>
        <p:spPr bwMode="auto">
          <a:xfrm>
            <a:off x="4021294" y="9722534"/>
            <a:ext cx="3076363" cy="510332"/>
          </a:xfrm>
          <a:prstGeom prst="rect">
            <a:avLst/>
          </a:prstGeom>
          <a:noFill/>
          <a:ln w="9525">
            <a:noFill/>
            <a:miter lim="800000"/>
            <a:headEnd/>
            <a:tailEnd/>
          </a:ln>
          <a:effectLst/>
        </p:spPr>
        <p:txBody>
          <a:bodyPr vert="horz" wrap="square" lIns="97335" tIns="48668" rIns="97335" bIns="48668" numCol="1" anchor="b" anchorCtr="0" compatLnSpc="1">
            <a:prstTxWarp prst="textNoShape">
              <a:avLst/>
            </a:prstTxWarp>
          </a:bodyPr>
          <a:lstStyle>
            <a:lvl1pPr algn="r" defTabSz="972546">
              <a:defRPr sz="1100">
                <a:solidFill>
                  <a:schemeClr val="tx1"/>
                </a:solidFill>
                <a:latin typeface="Arial" charset="0"/>
              </a:defRPr>
            </a:lvl1pPr>
          </a:lstStyle>
          <a:p>
            <a:fld id="{2D8CA0BC-0227-4EC0-BFD0-03DE60C18AD2}" type="slidenum">
              <a:rPr lang="en-US"/>
              <a:pPr/>
              <a:t>‹#›</a:t>
            </a:fld>
            <a:endParaRPr lang="en-US"/>
          </a:p>
        </p:txBody>
      </p:sp>
    </p:spTree>
    <p:extLst>
      <p:ext uri="{BB962C8B-B14F-4D97-AF65-F5344CB8AC3E}">
        <p14:creationId xmlns:p14="http://schemas.microsoft.com/office/powerpoint/2010/main" val="27097454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50.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80.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8.tiff>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tiff>
</file>

<file path=ppt/media/image47.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8050" name="Rectangle 2"/>
          <p:cNvSpPr>
            <a:spLocks noGrp="1" noChangeArrowheads="1"/>
          </p:cNvSpPr>
          <p:nvPr>
            <p:ph type="hdr" sz="quarter"/>
          </p:nvPr>
        </p:nvSpPr>
        <p:spPr bwMode="auto">
          <a:xfrm>
            <a:off x="0" y="0"/>
            <a:ext cx="3076363" cy="512081"/>
          </a:xfrm>
          <a:prstGeom prst="rect">
            <a:avLst/>
          </a:prstGeom>
          <a:noFill/>
          <a:ln w="9525">
            <a:noFill/>
            <a:miter lim="800000"/>
            <a:headEnd/>
            <a:tailEnd/>
          </a:ln>
          <a:effectLst/>
        </p:spPr>
        <p:txBody>
          <a:bodyPr vert="horz" wrap="square" lIns="98434" tIns="49217" rIns="98434" bIns="49217" numCol="1" anchor="t" anchorCtr="0" compatLnSpc="1">
            <a:prstTxWarp prst="textNoShape">
              <a:avLst/>
            </a:prstTxWarp>
          </a:bodyPr>
          <a:lstStyle>
            <a:lvl1pPr algn="l" defTabSz="986172">
              <a:defRPr sz="1100">
                <a:solidFill>
                  <a:schemeClr val="tx1"/>
                </a:solidFill>
                <a:latin typeface="Arial" charset="0"/>
              </a:defRPr>
            </a:lvl1pPr>
          </a:lstStyle>
          <a:p>
            <a:endParaRPr lang="en-US"/>
          </a:p>
        </p:txBody>
      </p:sp>
      <p:sp>
        <p:nvSpPr>
          <p:cNvPr id="258051" name="Rectangle 3"/>
          <p:cNvSpPr>
            <a:spLocks noGrp="1" noChangeArrowheads="1"/>
          </p:cNvSpPr>
          <p:nvPr>
            <p:ph type="dt" idx="1"/>
          </p:nvPr>
        </p:nvSpPr>
        <p:spPr bwMode="auto">
          <a:xfrm>
            <a:off x="4021294" y="0"/>
            <a:ext cx="3076363" cy="512081"/>
          </a:xfrm>
          <a:prstGeom prst="rect">
            <a:avLst/>
          </a:prstGeom>
          <a:noFill/>
          <a:ln w="9525">
            <a:noFill/>
            <a:miter lim="800000"/>
            <a:headEnd/>
            <a:tailEnd/>
          </a:ln>
          <a:effectLst/>
        </p:spPr>
        <p:txBody>
          <a:bodyPr vert="horz" wrap="square" lIns="98434" tIns="49217" rIns="98434" bIns="49217" numCol="1" anchor="t" anchorCtr="0" compatLnSpc="1">
            <a:prstTxWarp prst="textNoShape">
              <a:avLst/>
            </a:prstTxWarp>
          </a:bodyPr>
          <a:lstStyle>
            <a:lvl1pPr algn="r" defTabSz="986172">
              <a:defRPr sz="1100">
                <a:solidFill>
                  <a:schemeClr val="tx1"/>
                </a:solidFill>
                <a:latin typeface="Arial" charset="0"/>
              </a:defRPr>
            </a:lvl1pPr>
          </a:lstStyle>
          <a:p>
            <a:endParaRPr lang="en-US"/>
          </a:p>
        </p:txBody>
      </p:sp>
      <p:sp>
        <p:nvSpPr>
          <p:cNvPr id="258052" name="Rectangle 4"/>
          <p:cNvSpPr>
            <a:spLocks noGrp="1" noRot="1" noChangeAspect="1" noChangeArrowheads="1" noTextEdit="1"/>
          </p:cNvSpPr>
          <p:nvPr>
            <p:ph type="sldImg" idx="2"/>
          </p:nvPr>
        </p:nvSpPr>
        <p:spPr bwMode="auto">
          <a:xfrm>
            <a:off x="992188" y="766763"/>
            <a:ext cx="5119687" cy="3838575"/>
          </a:xfrm>
          <a:prstGeom prst="rect">
            <a:avLst/>
          </a:prstGeom>
          <a:noFill/>
          <a:ln w="9525">
            <a:solidFill>
              <a:srgbClr val="000000"/>
            </a:solidFill>
            <a:miter lim="800000"/>
            <a:headEnd/>
            <a:tailEnd/>
          </a:ln>
          <a:effectLst/>
        </p:spPr>
      </p:sp>
      <p:sp>
        <p:nvSpPr>
          <p:cNvPr id="258053" name="Rectangle 5"/>
          <p:cNvSpPr>
            <a:spLocks noGrp="1" noChangeArrowheads="1"/>
          </p:cNvSpPr>
          <p:nvPr>
            <p:ph type="body" sz="quarter" idx="3"/>
          </p:nvPr>
        </p:nvSpPr>
        <p:spPr bwMode="auto">
          <a:xfrm>
            <a:off x="711576" y="4862142"/>
            <a:ext cx="5676153" cy="4605227"/>
          </a:xfrm>
          <a:prstGeom prst="rect">
            <a:avLst/>
          </a:prstGeom>
          <a:noFill/>
          <a:ln w="9525">
            <a:noFill/>
            <a:miter lim="800000"/>
            <a:headEnd/>
            <a:tailEnd/>
          </a:ln>
          <a:effectLst/>
        </p:spPr>
        <p:txBody>
          <a:bodyPr vert="horz" wrap="square" lIns="98434" tIns="49217" rIns="98434" bIns="49217"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58054" name="Rectangle 6"/>
          <p:cNvSpPr>
            <a:spLocks noGrp="1" noChangeArrowheads="1"/>
          </p:cNvSpPr>
          <p:nvPr>
            <p:ph type="ftr" sz="quarter" idx="4"/>
          </p:nvPr>
        </p:nvSpPr>
        <p:spPr bwMode="auto">
          <a:xfrm>
            <a:off x="0" y="9720785"/>
            <a:ext cx="3076363" cy="512081"/>
          </a:xfrm>
          <a:prstGeom prst="rect">
            <a:avLst/>
          </a:prstGeom>
          <a:noFill/>
          <a:ln w="9525">
            <a:noFill/>
            <a:miter lim="800000"/>
            <a:headEnd/>
            <a:tailEnd/>
          </a:ln>
          <a:effectLst/>
        </p:spPr>
        <p:txBody>
          <a:bodyPr vert="horz" wrap="square" lIns="98434" tIns="49217" rIns="98434" bIns="49217" numCol="1" anchor="b" anchorCtr="0" compatLnSpc="1">
            <a:prstTxWarp prst="textNoShape">
              <a:avLst/>
            </a:prstTxWarp>
          </a:bodyPr>
          <a:lstStyle>
            <a:lvl1pPr algn="l" defTabSz="986172">
              <a:defRPr sz="1100">
                <a:solidFill>
                  <a:schemeClr val="tx1"/>
                </a:solidFill>
                <a:latin typeface="Arial" charset="0"/>
              </a:defRPr>
            </a:lvl1pPr>
          </a:lstStyle>
          <a:p>
            <a:endParaRPr lang="en-US"/>
          </a:p>
        </p:txBody>
      </p:sp>
      <p:sp>
        <p:nvSpPr>
          <p:cNvPr id="258055" name="Rectangle 7"/>
          <p:cNvSpPr>
            <a:spLocks noGrp="1" noChangeArrowheads="1"/>
          </p:cNvSpPr>
          <p:nvPr>
            <p:ph type="sldNum" sz="quarter" idx="5"/>
          </p:nvPr>
        </p:nvSpPr>
        <p:spPr bwMode="auto">
          <a:xfrm>
            <a:off x="4021294" y="9720785"/>
            <a:ext cx="3076363" cy="512081"/>
          </a:xfrm>
          <a:prstGeom prst="rect">
            <a:avLst/>
          </a:prstGeom>
          <a:noFill/>
          <a:ln w="9525">
            <a:noFill/>
            <a:miter lim="800000"/>
            <a:headEnd/>
            <a:tailEnd/>
          </a:ln>
          <a:effectLst/>
        </p:spPr>
        <p:txBody>
          <a:bodyPr vert="horz" wrap="square" lIns="98434" tIns="49217" rIns="98434" bIns="49217" numCol="1" anchor="b" anchorCtr="0" compatLnSpc="1">
            <a:prstTxWarp prst="textNoShape">
              <a:avLst/>
            </a:prstTxWarp>
          </a:bodyPr>
          <a:lstStyle>
            <a:lvl1pPr algn="r" defTabSz="986172">
              <a:defRPr sz="1100">
                <a:solidFill>
                  <a:schemeClr val="tx1"/>
                </a:solidFill>
                <a:latin typeface="Arial" charset="0"/>
              </a:defRPr>
            </a:lvl1pPr>
          </a:lstStyle>
          <a:p>
            <a:fld id="{E6C47E0B-2958-48CC-BA4E-C350203CF107}" type="slidenum">
              <a:rPr lang="en-US"/>
              <a:pPr/>
              <a:t>‹#›</a:t>
            </a:fld>
            <a:endParaRPr lang="en-US"/>
          </a:p>
        </p:txBody>
      </p:sp>
    </p:spTree>
    <p:extLst>
      <p:ext uri="{BB962C8B-B14F-4D97-AF65-F5344CB8AC3E}">
        <p14:creationId xmlns:p14="http://schemas.microsoft.com/office/powerpoint/2010/main" val="703376269"/>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latent semantic indexing</a:t>
            </a:r>
            <a:r>
              <a:rPr lang="en-US" baseline="0" dirty="0"/>
              <a:t> we have exploited the idea that words that occur together in a document are likely to have some shared meaning. The idea that words occurring in a common context have a shared meaning is quite old and has been already stated by Firth in 1957. </a:t>
            </a:r>
          </a:p>
          <a:p>
            <a:r>
              <a:rPr lang="en-US" baseline="0" dirty="0"/>
              <a:t>Different to LSI we will in the following exploit this idea in different way. Instead of considering a complete document as the context of a word, we will consider only the immediate neighborhood of a word, in the spirit of the statement of Firth.</a:t>
            </a:r>
          </a:p>
        </p:txBody>
      </p:sp>
      <p:sp>
        <p:nvSpPr>
          <p:cNvPr id="4" name="Slide Number Placeholder 3"/>
          <p:cNvSpPr>
            <a:spLocks noGrp="1"/>
          </p:cNvSpPr>
          <p:nvPr>
            <p:ph type="sldNum" sz="quarter" idx="10"/>
          </p:nvPr>
        </p:nvSpPr>
        <p:spPr/>
        <p:txBody>
          <a:bodyPr/>
          <a:lstStyle/>
          <a:p>
            <a:pPr marL="0" marR="0" lvl="0" indent="0" algn="r" defTabSz="986172" rtl="0" eaLnBrk="1" fontAlgn="base" latinLnBrk="0" hangingPunct="1">
              <a:lnSpc>
                <a:spcPct val="100000"/>
              </a:lnSpc>
              <a:spcBef>
                <a:spcPct val="0"/>
              </a:spcBef>
              <a:spcAft>
                <a:spcPct val="0"/>
              </a:spcAft>
              <a:buClrTx/>
              <a:buSzTx/>
              <a:buFontTx/>
              <a:buNone/>
              <a:tabLst/>
              <a:defRPr/>
            </a:pPr>
            <a:fld id="{E6C47E0B-2958-48CC-BA4E-C350203CF107}" type="slidenum">
              <a:rPr kumimoji="0" lang="en-US" sz="11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86172" rtl="0" eaLnBrk="1" fontAlgn="base" latinLnBrk="0" hangingPunct="1">
                <a:lnSpc>
                  <a:spcPct val="100000"/>
                </a:lnSpc>
                <a:spcBef>
                  <a:spcPct val="0"/>
                </a:spcBef>
                <a:spcAft>
                  <a:spcPct val="0"/>
                </a:spcAft>
                <a:buClrTx/>
                <a:buSzTx/>
                <a:buFontTx/>
                <a:buNone/>
                <a:tabLst/>
                <a:defRPr/>
              </a:pPr>
              <a:t>1</a:t>
            </a:fld>
            <a:endParaRPr kumimoji="0" lang="en-US" sz="11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34411273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dirty="0"/>
                  <a:t>Before we introduce in detail, how to obtain the parameters for the word embedding, let’s first recall the principles of the approach we are going to use, statistical learning.</a:t>
                </a:r>
              </a:p>
              <a:p>
                <a:endParaRPr lang="en-US" dirty="0"/>
              </a:p>
              <a:p>
                <a:r>
                  <a:rPr lang="en-US" dirty="0"/>
                  <a:t>The general setting of statistical learning is to obtain an approximation of a given function f, from some sample values of the function that are known. The function f is approximated by a function </a:t>
                </a:r>
                <a14:m>
                  <m:oMath xmlns:m="http://schemas.openxmlformats.org/officeDocument/2006/math">
                    <m:sSub>
                      <m:sSubPr>
                        <m:ctrlPr>
                          <a:rPr lang="fr-CH" i="1" smtClean="0">
                            <a:latin typeface="Cambria Math" panose="02040503050406030204" pitchFamily="18" charset="0"/>
                          </a:rPr>
                        </m:ctrlPr>
                      </m:sSubPr>
                      <m:e>
                        <m:r>
                          <a:rPr lang="fr-CH" b="0" i="1" smtClean="0">
                            <a:latin typeface="Cambria Math" panose="02040503050406030204" pitchFamily="18" charset="0"/>
                          </a:rPr>
                          <m:t>𝑓</m:t>
                        </m:r>
                      </m:e>
                      <m:sub>
                        <m:r>
                          <a:rPr lang="fr-CH" i="1" smtClean="0">
                            <a:latin typeface="Cambria Math" panose="02040503050406030204" pitchFamily="18" charset="0"/>
                            <a:ea typeface="Cambria Math" panose="02040503050406030204" pitchFamily="18" charset="0"/>
                          </a:rPr>
                          <m:t>𝜃</m:t>
                        </m:r>
                      </m:sub>
                    </m:sSub>
                  </m:oMath>
                </a14:m>
                <a:r>
                  <a:rPr lang="en-US" dirty="0"/>
                  <a:t> that has a given form and contains a set of parameters </a:t>
                </a:r>
                <a14:m>
                  <m:oMath xmlns:m="http://schemas.openxmlformats.org/officeDocument/2006/math">
                    <m:r>
                      <a:rPr lang="fr-CH" i="1" smtClean="0">
                        <a:latin typeface="Cambria Math" panose="02040503050406030204" pitchFamily="18" charset="0"/>
                        <a:ea typeface="Cambria Math" panose="02040503050406030204" pitchFamily="18" charset="0"/>
                      </a:rPr>
                      <m:t>𝜃</m:t>
                    </m:r>
                  </m:oMath>
                </a14:m>
                <a:r>
                  <a:rPr lang="en-US" dirty="0"/>
                  <a:t>. By optimizing</a:t>
                </a:r>
                <a:r>
                  <a:rPr lang="en-US" baseline="0" dirty="0"/>
                  <a:t> the parameters </a:t>
                </a:r>
                <a14:m>
                  <m:oMath xmlns:m="http://schemas.openxmlformats.org/officeDocument/2006/math">
                    <m:r>
                      <a:rPr lang="fr-CH" i="1" smtClean="0">
                        <a:latin typeface="Cambria Math" panose="02040503050406030204" pitchFamily="18" charset="0"/>
                        <a:ea typeface="Cambria Math" panose="02040503050406030204" pitchFamily="18" charset="0"/>
                      </a:rPr>
                      <m:t>𝜃</m:t>
                    </m:r>
                  </m:oMath>
                </a14:m>
                <a:r>
                  <a:rPr lang="en-US" dirty="0"/>
                  <a:t> we obtain the function approximation. The optimization step is what is generally called learning.</a:t>
                </a:r>
              </a:p>
              <a:p>
                <a:endParaRPr lang="en-US" dirty="0"/>
              </a:p>
              <a:p>
                <a:r>
                  <a:rPr lang="en-US" dirty="0"/>
                  <a:t>A standard example of statistical learning is linear regression.</a:t>
                </a:r>
              </a:p>
              <a:p>
                <a:endParaRPr lang="en-US" dirty="0"/>
              </a:p>
              <a:p>
                <a:endParaRPr lang="en-US" dirty="0"/>
              </a:p>
              <a:p>
                <a:endParaRPr lang="en-US" dirty="0"/>
              </a:p>
            </p:txBody>
          </p:sp>
        </mc:Choice>
        <mc:Fallback xmlns="">
          <p:sp>
            <p:nvSpPr>
              <p:cNvPr id="3" name="Notes Placeholder 2"/>
              <p:cNvSpPr>
                <a:spLocks noGrp="1"/>
              </p:cNvSpPr>
              <p:nvPr>
                <p:ph type="body" idx="1"/>
              </p:nvPr>
            </p:nvSpPr>
            <p:spPr/>
            <p:txBody>
              <a:bodyPr/>
              <a:lstStyle/>
              <a:p>
                <a:r>
                  <a:rPr lang="en-US" dirty="0"/>
                  <a:t>The prediction problem we have formulated corresponds to learning a function </a:t>
                </a:r>
                <a:r>
                  <a:rPr lang="fr-CH" b="0" i="0">
                    <a:latin typeface="Cambria Math" panose="02040503050406030204" pitchFamily="18" charset="0"/>
                  </a:rPr>
                  <a:t>𝑓</a:t>
                </a:r>
                <a:r>
                  <a:rPr lang="en-US" dirty="0"/>
                  <a:t>.</a:t>
                </a:r>
              </a:p>
              <a:p>
                <a:endParaRPr lang="en-US" dirty="0"/>
              </a:p>
              <a:p>
                <a:r>
                  <a:rPr lang="en-US" dirty="0"/>
                  <a:t>We can learn an approximation </a:t>
                </a:r>
                <a:r>
                  <a:rPr lang="fr-CH" b="0" i="0">
                    <a:latin typeface="Cambria Math" panose="02040503050406030204" pitchFamily="18" charset="0"/>
                  </a:rPr>
                  <a:t>𝑓_</a:t>
                </a:r>
                <a:r>
                  <a:rPr lang="fr-CH" i="0">
                    <a:latin typeface="Cambria Math" panose="02040503050406030204" pitchFamily="18" charset="0"/>
                    <a:ea typeface="Cambria Math" panose="02040503050406030204" pitchFamily="18" charset="0"/>
                  </a:rPr>
                  <a:t>𝜃</a:t>
                </a:r>
                <a:r>
                  <a:rPr lang="en-US" dirty="0"/>
                  <a:t> of this function from the samples that we can obtain from the existing document collection. </a:t>
                </a:r>
              </a:p>
              <a:p>
                <a:endParaRPr lang="en-US" dirty="0"/>
              </a:p>
              <a:p>
                <a:r>
                  <a:rPr lang="en-US" dirty="0"/>
                  <a:t>For our problem this function will be the likelihood that a given word occurs together with some context words, or vice versa.</a:t>
                </a:r>
              </a:p>
            </p:txBody>
          </p:sp>
        </mc:Fallback>
      </mc:AlternateContent>
      <p:sp>
        <p:nvSpPr>
          <p:cNvPr id="4" name="Slide Number Placeholder 3"/>
          <p:cNvSpPr>
            <a:spLocks noGrp="1"/>
          </p:cNvSpPr>
          <p:nvPr>
            <p:ph type="sldNum" sz="quarter" idx="5"/>
          </p:nvPr>
        </p:nvSpPr>
        <p:spPr/>
        <p:txBody>
          <a:bodyPr/>
          <a:lstStyle/>
          <a:p>
            <a:fld id="{E6C47E0B-2958-48CC-BA4E-C350203CF107}" type="slidenum">
              <a:rPr lang="en-US" smtClean="0"/>
              <a:pPr/>
              <a:t>10</a:t>
            </a:fld>
            <a:endParaRPr lang="en-US"/>
          </a:p>
        </p:txBody>
      </p:sp>
    </p:spTree>
    <p:extLst>
      <p:ext uri="{BB962C8B-B14F-4D97-AF65-F5344CB8AC3E}">
        <p14:creationId xmlns:p14="http://schemas.microsoft.com/office/powerpoint/2010/main" val="19175171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GB" dirty="0"/>
                  <a:t>Given that we want to predict whether a word-context pair occurs in a document collection, the statistical learning problem we formulate is for a function that takes as input word-context pairs and returns as output a probability for that this pair occurs in the documents. The samples from which we learn are derived from the document collection. For word-context pairs that occur in the collection we set the function value to 1, and for any pair that does not occur, we can set it to 0. The problem is then to find a function </a:t>
                </a:r>
                <a14:m>
                  <m:oMath xmlns:m="http://schemas.openxmlformats.org/officeDocument/2006/math">
                    <m:sSub>
                      <m:sSubPr>
                        <m:ctrlPr>
                          <a:rPr lang="fr-CH" sz="1200" i="1" smtClean="0">
                            <a:latin typeface="Cambria Math" panose="02040503050406030204" pitchFamily="18" charset="0"/>
                          </a:rPr>
                        </m:ctrlPr>
                      </m:sSubPr>
                      <m:e>
                        <m:r>
                          <a:rPr lang="fr-CH" sz="1200" b="0" i="1" smtClean="0">
                            <a:latin typeface="Cambria Math" panose="02040503050406030204" pitchFamily="18" charset="0"/>
                          </a:rPr>
                          <m:t>𝑓</m:t>
                        </m:r>
                      </m:e>
                      <m:sub>
                        <m:r>
                          <a:rPr lang="fr-CH" sz="1200" i="1" smtClean="0">
                            <a:latin typeface="Cambria Math" panose="02040503050406030204" pitchFamily="18" charset="0"/>
                            <a:ea typeface="Cambria Math" panose="02040503050406030204" pitchFamily="18" charset="0"/>
                          </a:rPr>
                          <m:t>𝜃</m:t>
                        </m:r>
                      </m:sub>
                    </m:sSub>
                  </m:oMath>
                </a14:m>
                <a:r>
                  <a:rPr lang="en-GB" dirty="0"/>
                  <a:t> that approximates well the original</a:t>
                </a:r>
                <a:r>
                  <a:rPr lang="en-GB" baseline="0" dirty="0"/>
                  <a:t> probability distribution </a:t>
                </a:r>
                <a14:m>
                  <m:oMath xmlns:m="http://schemas.openxmlformats.org/officeDocument/2006/math">
                    <m:r>
                      <a:rPr lang="fr-CH" sz="1200" b="0" i="1" smtClean="0">
                        <a:latin typeface="Cambria Math" panose="02040503050406030204" pitchFamily="18" charset="0"/>
                        <a:ea typeface="Cambria Math" panose="02040503050406030204" pitchFamily="18" charset="0"/>
                      </a:rPr>
                      <m:t>𝑃</m:t>
                    </m:r>
                  </m:oMath>
                </a14:m>
                <a:r>
                  <a:rPr lang="en-GB" dirty="0"/>
                  <a:t>. We have now to determine what form the function </a:t>
                </a:r>
                <a14:m>
                  <m:oMath xmlns:m="http://schemas.openxmlformats.org/officeDocument/2006/math">
                    <m:sSub>
                      <m:sSubPr>
                        <m:ctrlPr>
                          <a:rPr lang="fr-CH" sz="1200" i="1" smtClean="0">
                            <a:latin typeface="Cambria Math" panose="02040503050406030204" pitchFamily="18" charset="0"/>
                          </a:rPr>
                        </m:ctrlPr>
                      </m:sSubPr>
                      <m:e>
                        <m:r>
                          <a:rPr lang="fr-CH" sz="1200" b="0" i="1" smtClean="0">
                            <a:latin typeface="Cambria Math" panose="02040503050406030204" pitchFamily="18" charset="0"/>
                          </a:rPr>
                          <m:t>𝑓</m:t>
                        </m:r>
                      </m:e>
                      <m:sub>
                        <m:r>
                          <a:rPr lang="fr-CH" sz="1200" i="1" smtClean="0">
                            <a:latin typeface="Cambria Math" panose="02040503050406030204" pitchFamily="18" charset="0"/>
                            <a:ea typeface="Cambria Math" panose="02040503050406030204" pitchFamily="18" charset="0"/>
                          </a:rPr>
                          <m:t>𝜃</m:t>
                        </m:r>
                      </m:sub>
                    </m:sSub>
                  </m:oMath>
                </a14:m>
                <a:r>
                  <a:rPr lang="en-GB" dirty="0"/>
                  <a:t> can take, and how the quality of approximation is measured.</a:t>
                </a:r>
              </a:p>
            </p:txBody>
          </p:sp>
        </mc:Choice>
        <mc:Fallback xmlns="">
          <p:sp>
            <p:nvSpPr>
              <p:cNvPr id="3" name="Notes Placeholder 2"/>
              <p:cNvSpPr>
                <a:spLocks noGrp="1"/>
              </p:cNvSpPr>
              <p:nvPr>
                <p:ph type="body" idx="1"/>
              </p:nvPr>
            </p:nvSpPr>
            <p:spPr/>
            <p:txBody>
              <a:bodyPr/>
              <a:lstStyle/>
              <a:p>
                <a:r>
                  <a:rPr lang="en-GB" dirty="0"/>
                  <a:t>Given that we want to predict whether a word-context pair occurs in a document collection, the statistical learning problem we formulate is for a function that takes as input word-context pairs and returns as output a probability for that this pair occurs in the documents. The samples from which we learn are derived from the document collection. For word-context pairs that occur in the collection we set the function value to 1, and for any pair that does not occur, we can set it to 0. The problem is then to find a function </a:t>
                </a:r>
                <a:r>
                  <a:rPr lang="fr-CH" sz="1200" b="0" i="0">
                    <a:latin typeface="Cambria Math" panose="02040503050406030204" pitchFamily="18" charset="0"/>
                  </a:rPr>
                  <a:t>𝑓_</a:t>
                </a:r>
                <a:r>
                  <a:rPr lang="fr-CH" sz="1200" i="0">
                    <a:latin typeface="Cambria Math" panose="02040503050406030204" pitchFamily="18" charset="0"/>
                    <a:ea typeface="Cambria Math" panose="02040503050406030204" pitchFamily="18" charset="0"/>
                  </a:rPr>
                  <a:t>𝜃</a:t>
                </a:r>
                <a:r>
                  <a:rPr lang="en-GB" dirty="0"/>
                  <a:t> that approximates well the original</a:t>
                </a:r>
                <a:r>
                  <a:rPr lang="en-GB" baseline="0" dirty="0"/>
                  <a:t> probability distribution </a:t>
                </a:r>
                <a:r>
                  <a:rPr lang="fr-CH" sz="1200" b="0" i="0">
                    <a:latin typeface="Cambria Math" panose="02040503050406030204" pitchFamily="18" charset="0"/>
                    <a:ea typeface="Cambria Math" panose="02040503050406030204" pitchFamily="18" charset="0"/>
                  </a:rPr>
                  <a:t>𝑃</a:t>
                </a:r>
                <a:r>
                  <a:rPr lang="en-GB" dirty="0"/>
                  <a:t>. We have now to determine what form the function </a:t>
                </a:r>
                <a:r>
                  <a:rPr lang="fr-CH" sz="1200" b="0" i="0">
                    <a:latin typeface="Cambria Math" panose="02040503050406030204" pitchFamily="18" charset="0"/>
                  </a:rPr>
                  <a:t>𝑓_</a:t>
                </a:r>
                <a:r>
                  <a:rPr lang="fr-CH" sz="1200" i="0">
                    <a:latin typeface="Cambria Math" panose="02040503050406030204" pitchFamily="18" charset="0"/>
                    <a:ea typeface="Cambria Math" panose="02040503050406030204" pitchFamily="18" charset="0"/>
                  </a:rPr>
                  <a:t>𝜃</a:t>
                </a:r>
                <a:r>
                  <a:rPr lang="en-GB" dirty="0"/>
                  <a:t> can take, and how the quality of approximation is measured.</a:t>
                </a:r>
              </a:p>
            </p:txBody>
          </p:sp>
        </mc:Fallback>
      </mc:AlternateContent>
      <p:sp>
        <p:nvSpPr>
          <p:cNvPr id="4" name="Slide Number Placeholder 3"/>
          <p:cNvSpPr>
            <a:spLocks noGrp="1"/>
          </p:cNvSpPr>
          <p:nvPr>
            <p:ph type="sldNum" sz="quarter" idx="5"/>
          </p:nvPr>
        </p:nvSpPr>
        <p:spPr/>
        <p:txBody>
          <a:bodyPr/>
          <a:lstStyle/>
          <a:p>
            <a:fld id="{E6C47E0B-2958-48CC-BA4E-C350203CF107}" type="slidenum">
              <a:rPr lang="en-US" smtClean="0"/>
              <a:pPr/>
              <a:t>11</a:t>
            </a:fld>
            <a:endParaRPr lang="en-US"/>
          </a:p>
        </p:txBody>
      </p:sp>
    </p:spTree>
    <p:extLst>
      <p:ext uri="{BB962C8B-B14F-4D97-AF65-F5344CB8AC3E}">
        <p14:creationId xmlns:p14="http://schemas.microsoft.com/office/powerpoint/2010/main" val="17188002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dirty="0"/>
                  <a:t>So far, the idea of using statistical learning does not explain how we would obtain word embedding representations. To this end, we introduce now another concept, which is called representation learning. Representation learning aims at creating a new representation of input data, into a space of interest and with useful properties. Most often, the space for representation is a vector space.</a:t>
                </a:r>
              </a:p>
              <a:p>
                <a:endParaRPr lang="en-US" dirty="0"/>
              </a:p>
              <a:p>
                <a:r>
                  <a:rPr lang="en-US" dirty="0"/>
                  <a:t>In order to obtain the representations as a by-product of solving a statistical learning problem, the “trick” is to create a function </a:t>
                </a:r>
                <a14:m>
                  <m:oMath xmlns:m="http://schemas.openxmlformats.org/officeDocument/2006/math">
                    <m:sSub>
                      <m:sSubPr>
                        <m:ctrlPr>
                          <a:rPr lang="fr-CH" sz="1200" i="1" smtClean="0">
                            <a:latin typeface="Cambria Math" panose="02040503050406030204" pitchFamily="18" charset="0"/>
                          </a:rPr>
                        </m:ctrlPr>
                      </m:sSubPr>
                      <m:e>
                        <m:r>
                          <a:rPr lang="fr-CH" sz="1200" b="0" i="1" smtClean="0">
                            <a:latin typeface="Cambria Math" panose="02040503050406030204" pitchFamily="18" charset="0"/>
                          </a:rPr>
                          <m:t>𝑓</m:t>
                        </m:r>
                      </m:e>
                      <m:sub>
                        <m:r>
                          <a:rPr lang="fr-CH" sz="1200" i="1" smtClean="0">
                            <a:latin typeface="Cambria Math" panose="02040503050406030204" pitchFamily="18" charset="0"/>
                            <a:ea typeface="Cambria Math" panose="02040503050406030204" pitchFamily="18" charset="0"/>
                          </a:rPr>
                          <m:t>𝜃</m:t>
                        </m:r>
                      </m:sub>
                    </m:sSub>
                  </m:oMath>
                </a14:m>
                <a:r>
                  <a:rPr lang="en-US" dirty="0"/>
                  <a:t> that is based on the desired representations of the input data, in our case on the vector representations of the words. As a result, the</a:t>
                </a:r>
                <a:r>
                  <a:rPr lang="en-US" baseline="0" dirty="0"/>
                  <a:t> “real objective” of solving the previous learning problem is no longer doing good predictions for the function </a:t>
                </a:r>
                <a14:m>
                  <m:oMath xmlns:m="http://schemas.openxmlformats.org/officeDocument/2006/math">
                    <m:r>
                      <a:rPr lang="en-US" i="1" baseline="0" dirty="0" smtClean="0">
                        <a:latin typeface="Cambria Math" panose="02040503050406030204" pitchFamily="18" charset="0"/>
                      </a:rPr>
                      <m:t>𝑓</m:t>
                    </m:r>
                  </m:oMath>
                </a14:m>
                <a:r>
                  <a:rPr lang="en-US" baseline="0" dirty="0"/>
                  <a:t>, but obtaining the vector representations.</a:t>
                </a:r>
                <a:endParaRPr lang="en-US" dirty="0"/>
              </a:p>
            </p:txBody>
          </p:sp>
        </mc:Choice>
        <mc:Fallback xmlns="">
          <p:sp>
            <p:nvSpPr>
              <p:cNvPr id="3" name="Notes Placeholder 2"/>
              <p:cNvSpPr>
                <a:spLocks noGrp="1"/>
              </p:cNvSpPr>
              <p:nvPr>
                <p:ph type="body" idx="1"/>
              </p:nvPr>
            </p:nvSpPr>
            <p:spPr/>
            <p:txBody>
              <a:bodyPr/>
              <a:lstStyle/>
              <a:p>
                <a:r>
                  <a:rPr lang="en-US" dirty="0"/>
                  <a:t>In general, a statistical learning algorithm can learn any kind of function, like predicting the co-occurrence of words and context-words, or predicting fraud in bank transactions, evolution of stock markets etc. while the parameters of the model</a:t>
                </a:r>
                <a:r>
                  <a:rPr lang="fr-CH" sz="1200" b="0" i="0">
                    <a:latin typeface="Cambria Math" panose="02040503050406030204" pitchFamily="18" charset="0"/>
                    <a:ea typeface="Cambria Math" panose="02040503050406030204" pitchFamily="18" charset="0"/>
                  </a:rPr>
                  <a:t> </a:t>
                </a:r>
                <a:r>
                  <a:rPr lang="fr-CH" sz="1200" i="0">
                    <a:latin typeface="Cambria Math" panose="02040503050406030204" pitchFamily="18" charset="0"/>
                    <a:ea typeface="Cambria Math" panose="02040503050406030204" pitchFamily="18" charset="0"/>
                  </a:rPr>
                  <a:t>𝜃</a:t>
                </a:r>
                <a:r>
                  <a:rPr lang="fr-CH" sz="1200" b="0" i="0">
                    <a:latin typeface="Cambria Math" panose="02040503050406030204" pitchFamily="18" charset="0"/>
                    <a:ea typeface="Cambria Math" panose="02040503050406030204" pitchFamily="18" charset="0"/>
                  </a:rPr>
                  <a:t> </a:t>
                </a:r>
                <a:r>
                  <a:rPr lang="en-US" dirty="0"/>
                  <a:t>are considered as “hidden parameters” without further use.</a:t>
                </a:r>
              </a:p>
              <a:p>
                <a:endParaRPr lang="en-US" dirty="0"/>
              </a:p>
              <a:p>
                <a:r>
                  <a:rPr lang="en-US" dirty="0"/>
                  <a:t>In representation learning, the model parameters are associated with some input data, and used to create an alternative representation for it. So no more the prediction itself is the main objective of learning, but obtaining an alternative representation of the training data. The prediction is introduced to formulate an optimization problem of which the solution will generate this representation.</a:t>
                </a:r>
              </a:p>
            </p:txBody>
          </p:sp>
        </mc:Fallback>
      </mc:AlternateContent>
      <p:sp>
        <p:nvSpPr>
          <p:cNvPr id="4" name="Slide Number Placeholder 3"/>
          <p:cNvSpPr>
            <a:spLocks noGrp="1"/>
          </p:cNvSpPr>
          <p:nvPr>
            <p:ph type="sldNum" sz="quarter" idx="5"/>
          </p:nvPr>
        </p:nvSpPr>
        <p:spPr/>
        <p:txBody>
          <a:bodyPr/>
          <a:lstStyle/>
          <a:p>
            <a:fld id="{E6C47E0B-2958-48CC-BA4E-C350203CF107}" type="slidenum">
              <a:rPr lang="en-US" smtClean="0"/>
              <a:pPr/>
              <a:t>12</a:t>
            </a:fld>
            <a:endParaRPr lang="en-US"/>
          </a:p>
        </p:txBody>
      </p:sp>
    </p:spTree>
    <p:extLst>
      <p:ext uri="{BB962C8B-B14F-4D97-AF65-F5344CB8AC3E}">
        <p14:creationId xmlns:p14="http://schemas.microsoft.com/office/powerpoint/2010/main" val="27852855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GB" dirty="0"/>
                  <a:t>The function </a:t>
                </a:r>
                <a14:m>
                  <m:oMath xmlns:m="http://schemas.openxmlformats.org/officeDocument/2006/math">
                    <m:sSub>
                      <m:sSubPr>
                        <m:ctrlPr>
                          <a:rPr lang="fr-CH" i="1" smtClean="0">
                            <a:latin typeface="Cambria Math" panose="02040503050406030204" pitchFamily="18" charset="0"/>
                          </a:rPr>
                        </m:ctrlPr>
                      </m:sSubPr>
                      <m:e>
                        <m:r>
                          <a:rPr lang="fr-CH" i="1">
                            <a:latin typeface="Cambria Math" panose="02040503050406030204" pitchFamily="18" charset="0"/>
                          </a:rPr>
                          <m:t>𝑓</m:t>
                        </m:r>
                      </m:e>
                      <m:sub>
                        <m:r>
                          <a:rPr lang="fr-CH" i="1">
                            <a:latin typeface="Cambria Math" panose="02040503050406030204" pitchFamily="18" charset="0"/>
                            <a:ea typeface="Cambria Math" panose="02040503050406030204" pitchFamily="18" charset="0"/>
                          </a:rPr>
                          <m:t>𝜃</m:t>
                        </m:r>
                      </m:sub>
                    </m:sSub>
                  </m:oMath>
                </a14:m>
                <a:r>
                  <a:rPr lang="en-GB" dirty="0"/>
                  <a:t> we learn has a specific form: it first maps the words into a vector space, their representation, and then applies another function </a:t>
                </a:r>
                <a14:m>
                  <m:oMath xmlns:m="http://schemas.openxmlformats.org/officeDocument/2006/math">
                    <m:r>
                      <a:rPr lang="fr-CH" sz="1200" b="1" i="1" smtClean="0">
                        <a:latin typeface="Cambria Math" panose="02040503050406030204" pitchFamily="18" charset="0"/>
                      </a:rPr>
                      <m:t>𝒇</m:t>
                    </m:r>
                  </m:oMath>
                </a14:m>
                <a:r>
                  <a:rPr lang="en-GB" dirty="0"/>
                  <a:t> for approximating the probabilities.</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GB" dirty="0"/>
                  <a:t>Note</a:t>
                </a:r>
                <a:r>
                  <a:rPr lang="en-GB" baseline="0" dirty="0"/>
                  <a:t> that the function</a:t>
                </a:r>
                <a14:m>
                  <m:oMath xmlns:m="http://schemas.openxmlformats.org/officeDocument/2006/math">
                    <m:r>
                      <a:rPr lang="fr-CH" sz="1200" b="1" i="1" smtClean="0">
                        <a:latin typeface="Cambria Math" panose="02040503050406030204" pitchFamily="18" charset="0"/>
                      </a:rPr>
                      <m:t>𝒇</m:t>
                    </m:r>
                  </m:oMath>
                </a14:m>
                <a:r>
                  <a:rPr lang="en-GB" dirty="0"/>
                  <a:t> is using as input the vector representations of the words. The matrices </a:t>
                </a:r>
                <a14:m>
                  <m:oMath xmlns:m="http://schemas.openxmlformats.org/officeDocument/2006/math">
                    <m:sSup>
                      <m:sSupPr>
                        <m:ctrlPr>
                          <a:rPr lang="fr-CH" sz="1200" i="1" kern="1200" dirty="0" smtClean="0">
                            <a:solidFill>
                              <a:srgbClr val="000000"/>
                            </a:solidFill>
                            <a:latin typeface="Cambria Math" panose="02040503050406030204" pitchFamily="18" charset="0"/>
                            <a:cs typeface="Calibri" charset="0"/>
                          </a:rPr>
                        </m:ctrlPr>
                      </m:sSupPr>
                      <m:e>
                        <m:r>
                          <a:rPr lang="fr-CH" sz="1200" i="1" kern="1200" dirty="0">
                            <a:solidFill>
                              <a:srgbClr val="000000"/>
                            </a:solidFill>
                            <a:latin typeface="Cambria Math" panose="02040503050406030204" pitchFamily="18" charset="0"/>
                            <a:cs typeface="Calibri" charset="0"/>
                          </a:rPr>
                          <m:t>𝑊</m:t>
                        </m:r>
                      </m:e>
                      <m:sup>
                        <m:r>
                          <a:rPr lang="fr-CH" sz="1200" i="1" kern="1200" dirty="0">
                            <a:solidFill>
                              <a:srgbClr val="000000"/>
                            </a:solidFill>
                            <a:latin typeface="Cambria Math" panose="02040503050406030204" pitchFamily="18" charset="0"/>
                            <a:cs typeface="Calibri" charset="0"/>
                          </a:rPr>
                          <m:t>(</m:t>
                        </m:r>
                        <m:r>
                          <a:rPr lang="fr-CH" sz="1200" i="1" kern="1200" dirty="0">
                            <a:solidFill>
                              <a:srgbClr val="000000"/>
                            </a:solidFill>
                            <a:latin typeface="Cambria Math" panose="02040503050406030204" pitchFamily="18" charset="0"/>
                            <a:cs typeface="Calibri" charset="0"/>
                          </a:rPr>
                          <m:t>𝑤</m:t>
                        </m:r>
                        <m:r>
                          <a:rPr lang="fr-CH" sz="1200" i="1" kern="1200" dirty="0">
                            <a:solidFill>
                              <a:srgbClr val="000000"/>
                            </a:solidFill>
                            <a:latin typeface="Cambria Math" panose="02040503050406030204" pitchFamily="18" charset="0"/>
                            <a:cs typeface="Calibri" charset="0"/>
                          </a:rPr>
                          <m:t>)</m:t>
                        </m:r>
                      </m:sup>
                    </m:sSup>
                  </m:oMath>
                </a14:m>
                <a:r>
                  <a:rPr lang="en-GB" dirty="0"/>
                  <a:t> and  </a:t>
                </a:r>
                <a14:m>
                  <m:oMath xmlns:m="http://schemas.openxmlformats.org/officeDocument/2006/math">
                    <m:sSup>
                      <m:sSupPr>
                        <m:ctrlPr>
                          <a:rPr lang="fr-CH" sz="1200" i="1" kern="1200" dirty="0" smtClean="0">
                            <a:solidFill>
                              <a:srgbClr val="000000"/>
                            </a:solidFill>
                            <a:latin typeface="Cambria Math" panose="02040503050406030204" pitchFamily="18" charset="0"/>
                            <a:cs typeface="Calibri" charset="0"/>
                          </a:rPr>
                        </m:ctrlPr>
                      </m:sSupPr>
                      <m:e>
                        <m:r>
                          <a:rPr lang="fr-CH" sz="1200" i="1" kern="1200" dirty="0">
                            <a:solidFill>
                              <a:srgbClr val="000000"/>
                            </a:solidFill>
                            <a:latin typeface="Cambria Math" panose="02040503050406030204" pitchFamily="18" charset="0"/>
                            <a:cs typeface="Calibri" charset="0"/>
                          </a:rPr>
                          <m:t>𝑊</m:t>
                        </m:r>
                      </m:e>
                      <m:sup>
                        <m:r>
                          <a:rPr lang="fr-CH" sz="1200" i="1" kern="1200" dirty="0">
                            <a:solidFill>
                              <a:srgbClr val="000000"/>
                            </a:solidFill>
                            <a:latin typeface="Cambria Math" panose="02040503050406030204" pitchFamily="18" charset="0"/>
                            <a:cs typeface="Calibri" charset="0"/>
                          </a:rPr>
                          <m:t>(</m:t>
                        </m:r>
                        <m:r>
                          <a:rPr lang="fr-CH" sz="1200" i="1" kern="1200" dirty="0">
                            <a:solidFill>
                              <a:srgbClr val="000000"/>
                            </a:solidFill>
                            <a:latin typeface="Cambria Math" panose="02040503050406030204" pitchFamily="18" charset="0"/>
                            <a:cs typeface="Calibri" charset="0"/>
                          </a:rPr>
                          <m:t>𝑐</m:t>
                        </m:r>
                        <m:r>
                          <a:rPr lang="fr-CH" sz="1200" i="1" kern="1200" dirty="0">
                            <a:solidFill>
                              <a:srgbClr val="000000"/>
                            </a:solidFill>
                            <a:latin typeface="Cambria Math" panose="02040503050406030204" pitchFamily="18" charset="0"/>
                            <a:cs typeface="Calibri" charset="0"/>
                          </a:rPr>
                          <m:t>)</m:t>
                        </m:r>
                      </m:sup>
                    </m:sSup>
                  </m:oMath>
                </a14:m>
                <a:r>
                  <a:rPr lang="en-GB" dirty="0"/>
                  <a:t> are therefore</a:t>
                </a:r>
                <a:r>
                  <a:rPr lang="en-GB" baseline="0" dirty="0"/>
                  <a:t> part of the parameters of the function </a:t>
                </a:r>
                <a14:m>
                  <m:oMath xmlns:m="http://schemas.openxmlformats.org/officeDocument/2006/math">
                    <m:sSub>
                      <m:sSubPr>
                        <m:ctrlPr>
                          <a:rPr lang="fr-CH" i="1" smtClean="0">
                            <a:latin typeface="Cambria Math" panose="02040503050406030204" pitchFamily="18" charset="0"/>
                          </a:rPr>
                        </m:ctrlPr>
                      </m:sSubPr>
                      <m:e>
                        <m:r>
                          <a:rPr lang="fr-CH" i="1">
                            <a:latin typeface="Cambria Math" panose="02040503050406030204" pitchFamily="18" charset="0"/>
                          </a:rPr>
                          <m:t>𝑓</m:t>
                        </m:r>
                      </m:e>
                      <m:sub>
                        <m:r>
                          <a:rPr lang="fr-CH" i="1">
                            <a:latin typeface="Cambria Math" panose="02040503050406030204" pitchFamily="18" charset="0"/>
                            <a:ea typeface="Cambria Math" panose="02040503050406030204" pitchFamily="18" charset="0"/>
                          </a:rPr>
                          <m:t>𝜃</m:t>
                        </m:r>
                      </m:sub>
                    </m:sSub>
                  </m:oMath>
                </a14:m>
                <a:r>
                  <a:rPr lang="en-GB" dirty="0"/>
                  <a:t>.</a:t>
                </a:r>
              </a:p>
              <a:p>
                <a:endParaRPr lang="en-GB" dirty="0"/>
              </a:p>
            </p:txBody>
          </p:sp>
        </mc:Choice>
        <mc:Fallback xmlns="">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GB" dirty="0"/>
                  <a:t>The function </a:t>
                </a:r>
                <a:r>
                  <a:rPr lang="fr-CH" i="0">
                    <a:latin typeface="Cambria Math" panose="02040503050406030204" pitchFamily="18" charset="0"/>
                  </a:rPr>
                  <a:t>𝑓_</a:t>
                </a:r>
                <a:r>
                  <a:rPr lang="fr-CH" i="0">
                    <a:latin typeface="Cambria Math" panose="02040503050406030204" pitchFamily="18" charset="0"/>
                    <a:ea typeface="Cambria Math" panose="02040503050406030204" pitchFamily="18" charset="0"/>
                  </a:rPr>
                  <a:t>𝜃</a:t>
                </a:r>
                <a:r>
                  <a:rPr lang="en-GB" dirty="0"/>
                  <a:t> we learn has a specific form: it first maps the words into a vector space, their representation, and then applies another function </a:t>
                </a:r>
                <a:r>
                  <a:rPr lang="fr-CH" sz="1200" b="1" i="0">
                    <a:latin typeface="Cambria Math" panose="02040503050406030204" pitchFamily="18" charset="0"/>
                  </a:rPr>
                  <a:t>𝒇</a:t>
                </a:r>
                <a:r>
                  <a:rPr lang="en-GB" dirty="0"/>
                  <a:t> for approximating the probabilities.</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GB" dirty="0"/>
                  <a:t>Note</a:t>
                </a:r>
                <a:r>
                  <a:rPr lang="en-GB" baseline="0" dirty="0"/>
                  <a:t> that the function</a:t>
                </a:r>
                <a:r>
                  <a:rPr lang="fr-CH" sz="1200" b="1" i="0">
                    <a:latin typeface="Cambria Math" panose="02040503050406030204" pitchFamily="18" charset="0"/>
                  </a:rPr>
                  <a:t>𝒇</a:t>
                </a:r>
                <a:r>
                  <a:rPr lang="en-GB" dirty="0"/>
                  <a:t> is using as input the vector representations of the words. The matrices </a:t>
                </a:r>
                <a:r>
                  <a:rPr lang="fr-CH" sz="1200" i="0" kern="1200" dirty="0">
                    <a:solidFill>
                      <a:srgbClr val="000000"/>
                    </a:solidFill>
                    <a:latin typeface="Cambria Math" panose="02040503050406030204" pitchFamily="18" charset="0"/>
                    <a:cs typeface="Calibri" charset="0"/>
                  </a:rPr>
                  <a:t>𝑊^((𝑤))</a:t>
                </a:r>
                <a:r>
                  <a:rPr lang="en-GB" dirty="0"/>
                  <a:t> and  </a:t>
                </a:r>
                <a:r>
                  <a:rPr lang="fr-CH" sz="1200" i="0" kern="1200" dirty="0">
                    <a:solidFill>
                      <a:srgbClr val="000000"/>
                    </a:solidFill>
                    <a:latin typeface="Cambria Math" panose="02040503050406030204" pitchFamily="18" charset="0"/>
                    <a:cs typeface="Calibri" charset="0"/>
                  </a:rPr>
                  <a:t>𝑊^((𝑐))</a:t>
                </a:r>
                <a:r>
                  <a:rPr lang="en-GB" dirty="0"/>
                  <a:t> are therefore</a:t>
                </a:r>
                <a:r>
                  <a:rPr lang="en-GB" baseline="0" dirty="0"/>
                  <a:t> part of the parameters of the function </a:t>
                </a:r>
                <a:r>
                  <a:rPr lang="fr-CH" i="0">
                    <a:latin typeface="Cambria Math" panose="02040503050406030204" pitchFamily="18" charset="0"/>
                  </a:rPr>
                  <a:t>𝑓_</a:t>
                </a:r>
                <a:r>
                  <a:rPr lang="fr-CH" i="0">
                    <a:latin typeface="Cambria Math" panose="02040503050406030204" pitchFamily="18" charset="0"/>
                    <a:ea typeface="Cambria Math" panose="02040503050406030204" pitchFamily="18" charset="0"/>
                  </a:rPr>
                  <a:t>𝜃</a:t>
                </a:r>
                <a:r>
                  <a:rPr lang="en-GB" dirty="0"/>
                  <a:t>.</a:t>
                </a:r>
              </a:p>
              <a:p>
                <a:endParaRPr lang="en-GB" dirty="0"/>
              </a:p>
            </p:txBody>
          </p:sp>
        </mc:Fallback>
      </mc:AlternateContent>
      <p:sp>
        <p:nvSpPr>
          <p:cNvPr id="4" name="Slide Number Placeholder 3"/>
          <p:cNvSpPr>
            <a:spLocks noGrp="1"/>
          </p:cNvSpPr>
          <p:nvPr>
            <p:ph type="sldNum" sz="quarter" idx="5"/>
          </p:nvPr>
        </p:nvSpPr>
        <p:spPr/>
        <p:txBody>
          <a:bodyPr/>
          <a:lstStyle/>
          <a:p>
            <a:fld id="{E6C47E0B-2958-48CC-BA4E-C350203CF107}" type="slidenum">
              <a:rPr lang="en-US" smtClean="0"/>
              <a:pPr/>
              <a:t>13</a:t>
            </a:fld>
            <a:endParaRPr lang="en-US"/>
          </a:p>
        </p:txBody>
      </p:sp>
    </p:spTree>
    <p:extLst>
      <p:ext uri="{BB962C8B-B14F-4D97-AF65-F5344CB8AC3E}">
        <p14:creationId xmlns:p14="http://schemas.microsoft.com/office/powerpoint/2010/main" val="34251360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dirty="0"/>
                  <a:t>So far, we have not imposed any specific constraint on the function </a:t>
                </a:r>
                <a14:m>
                  <m:oMath xmlns:m="http://schemas.openxmlformats.org/officeDocument/2006/math">
                    <m:r>
                      <a:rPr lang="fr-CH" sz="1200" b="1" i="1" smtClean="0">
                        <a:latin typeface="Cambria Math" panose="02040503050406030204" pitchFamily="18" charset="0"/>
                      </a:rPr>
                      <m:t>𝒇</m:t>
                    </m:r>
                  </m:oMath>
                </a14:m>
                <a:r>
                  <a:rPr lang="en-US" dirty="0"/>
                  <a:t> that is applied to the embedding vectors. Now we come back to the requirement</a:t>
                </a:r>
                <a:r>
                  <a:rPr lang="en-US" baseline="0" dirty="0"/>
                  <a:t> that low-dimensional representations of words should be similar, if they have a close semantic or syntactic relationship. If consider co-occurrence as a word-context pair as an indicator for such a relationship, we could also state the related requirement that the low-dimensional representations of center words and context words should be similar. This is the approach we will consider in the following.</a:t>
                </a:r>
              </a:p>
              <a:p>
                <a:endParaRPr lang="en-US" baseline="0" dirty="0"/>
              </a:p>
              <a:p>
                <a:r>
                  <a:rPr lang="en-US" baseline="0" dirty="0"/>
                  <a:t>For determining similarity of vector representations, we can rely on a well-known approach, the use of the scalar product. </a:t>
                </a:r>
                <a:endParaRPr lang="en-US" dirty="0"/>
              </a:p>
            </p:txBody>
          </p:sp>
        </mc:Choice>
        <mc:Fallback xmlns="">
          <p:sp>
            <p:nvSpPr>
              <p:cNvPr id="3" name="Notes Placeholder 2"/>
              <p:cNvSpPr>
                <a:spLocks noGrp="1"/>
              </p:cNvSpPr>
              <p:nvPr>
                <p:ph type="body" idx="1"/>
              </p:nvPr>
            </p:nvSpPr>
            <p:spPr/>
            <p:txBody>
              <a:bodyPr/>
              <a:lstStyle/>
              <a:p>
                <a:r>
                  <a:rPr lang="en-US" dirty="0"/>
                  <a:t>For learning representations we formulate a learning problem that requires to optimize a function to be learnt. For our purposes we require to learn the probability of words and context words to co-occur. The question is of how to derive such a probability from the model parameters </a:t>
                </a:r>
                <a:r>
                  <a:rPr lang="en-US" i="0">
                    <a:latin typeface="Cambria Math" charset="0"/>
                    <a:ea typeface="Cambria Math" charset="0"/>
                    <a:cs typeface="Cambria Math" charset="0"/>
                  </a:rPr>
                  <a:t>𝜃</a:t>
                </a:r>
                <a:r>
                  <a:rPr lang="en-US" dirty="0"/>
                  <a:t>, i.e. the vector representations of the words.</a:t>
                </a:r>
              </a:p>
              <a:p>
                <a:endParaRPr lang="en-US" dirty="0"/>
              </a:p>
              <a:p>
                <a:r>
                  <a:rPr lang="en-US" dirty="0"/>
                  <a:t>One consideration we can make is the following: if the words and context words have large probability of co-occurring we can require that their representations are similar, that means their cosine similarity is large. Then we could use this value to determine the probability, which also should be large, from cosine similarity.</a:t>
                </a:r>
              </a:p>
            </p:txBody>
          </p:sp>
        </mc:Fallback>
      </mc:AlternateContent>
      <p:sp>
        <p:nvSpPr>
          <p:cNvPr id="4" name="Slide Number Placeholder 3"/>
          <p:cNvSpPr>
            <a:spLocks noGrp="1"/>
          </p:cNvSpPr>
          <p:nvPr>
            <p:ph type="sldNum" sz="quarter" idx="5"/>
          </p:nvPr>
        </p:nvSpPr>
        <p:spPr/>
        <p:txBody>
          <a:bodyPr/>
          <a:lstStyle/>
          <a:p>
            <a:fld id="{E6C47E0B-2958-48CC-BA4E-C350203CF107}" type="slidenum">
              <a:rPr lang="en-US" smtClean="0"/>
              <a:pPr/>
              <a:t>14</a:t>
            </a:fld>
            <a:endParaRPr lang="en-US"/>
          </a:p>
        </p:txBody>
      </p:sp>
    </p:spTree>
    <p:extLst>
      <p:ext uri="{BB962C8B-B14F-4D97-AF65-F5344CB8AC3E}">
        <p14:creationId xmlns:p14="http://schemas.microsoft.com/office/powerpoint/2010/main" val="13624060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a:t>
            </a:r>
            <a:r>
              <a:rPr lang="en-US" baseline="0" dirty="0"/>
              <a:t> we illustrate the embedding of words and context words in the same low-dimensional space. The idea is that the context words that typically co-occur together with a word, have similar embedding vectors, whereas others (like monkey, which is rarely occurring together with bank) have very different ones. </a:t>
            </a:r>
            <a:endParaRPr lang="en-US" dirty="0"/>
          </a:p>
        </p:txBody>
      </p:sp>
      <p:sp>
        <p:nvSpPr>
          <p:cNvPr id="4" name="Slide Number Placeholder 3"/>
          <p:cNvSpPr>
            <a:spLocks noGrp="1"/>
          </p:cNvSpPr>
          <p:nvPr>
            <p:ph type="sldNum" sz="quarter" idx="10"/>
          </p:nvPr>
        </p:nvSpPr>
        <p:spPr/>
        <p:txBody>
          <a:bodyPr/>
          <a:lstStyle/>
          <a:p>
            <a:pPr marL="0" marR="0" lvl="0" indent="0" algn="r" defTabSz="986172" rtl="0" eaLnBrk="1" fontAlgn="base" latinLnBrk="0" hangingPunct="1">
              <a:lnSpc>
                <a:spcPct val="100000"/>
              </a:lnSpc>
              <a:spcBef>
                <a:spcPct val="0"/>
              </a:spcBef>
              <a:spcAft>
                <a:spcPct val="0"/>
              </a:spcAft>
              <a:buClrTx/>
              <a:buSzTx/>
              <a:buFontTx/>
              <a:buNone/>
              <a:tabLst/>
              <a:defRPr/>
            </a:pPr>
            <a:fld id="{E6C47E0B-2958-48CC-BA4E-C350203CF107}" type="slidenum">
              <a:rPr kumimoji="0" lang="en-US" sz="11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86172" rtl="0" eaLnBrk="1" fontAlgn="base" latinLnBrk="0" hangingPunct="1">
                <a:lnSpc>
                  <a:spcPct val="100000"/>
                </a:lnSpc>
                <a:spcBef>
                  <a:spcPct val="0"/>
                </a:spcBef>
                <a:spcAft>
                  <a:spcPct val="0"/>
                </a:spcAft>
                <a:buClrTx/>
                <a:buSzTx/>
                <a:buFontTx/>
                <a:buNone/>
                <a:tabLst/>
                <a:defRPr/>
              </a:pPr>
              <a:t>15</a:t>
            </a:fld>
            <a:endParaRPr kumimoji="0" lang="en-US" sz="11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30791483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Since we have formulated the learning problem as a prediction of probabilities, the range of values of the learnt function </a:t>
                </a:r>
                <a14:m>
                  <m:oMath xmlns:m="http://schemas.openxmlformats.org/officeDocument/2006/math">
                    <m:sSub>
                      <m:sSubPr>
                        <m:ctrlPr>
                          <a:rPr lang="fr-CH" i="1" smtClean="0">
                            <a:latin typeface="Cambria Math" panose="02040503050406030204" pitchFamily="18" charset="0"/>
                          </a:rPr>
                        </m:ctrlPr>
                      </m:sSubPr>
                      <m:e>
                        <m:r>
                          <a:rPr lang="fr-CH" b="0" i="1" smtClean="0">
                            <a:latin typeface="Cambria Math" panose="02040503050406030204" pitchFamily="18" charset="0"/>
                          </a:rPr>
                          <m:t>𝑓</m:t>
                        </m:r>
                      </m:e>
                      <m:sub>
                        <m:r>
                          <a:rPr lang="fr-CH" i="1" smtClean="0">
                            <a:latin typeface="Cambria Math" panose="02040503050406030204" pitchFamily="18" charset="0"/>
                            <a:ea typeface="Cambria Math" panose="02040503050406030204" pitchFamily="18" charset="0"/>
                          </a:rPr>
                          <m:t>𝜃</m:t>
                        </m:r>
                      </m:sub>
                    </m:sSub>
                  </m:oMath>
                </a14:m>
                <a:r>
                  <a:rPr lang="en-US" dirty="0"/>
                  <a:t> should fall into the interval [0,1].</a:t>
                </a:r>
                <a:r>
                  <a:rPr lang="en-US" baseline="0" dirty="0"/>
                  <a:t> Using the scalar product, even if we use normalize by using cosine similarity, does not achieve this.</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baseline="0"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n-US" baseline="0" dirty="0"/>
                  <a:t>Therefore, a common function to map real values into the interval [0,1] is used, the sigmoid function. The sigmoid function has other useful properties, in particular, it is differentiable.</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baseline="0"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n-US" baseline="0" dirty="0"/>
                  <a:t>This results in the final structure of the function </a:t>
                </a:r>
                <a14:m>
                  <m:oMath xmlns:m="http://schemas.openxmlformats.org/officeDocument/2006/math">
                    <m:sSub>
                      <m:sSubPr>
                        <m:ctrlPr>
                          <a:rPr lang="fr-CH" sz="1200" i="1" smtClean="0">
                            <a:latin typeface="Cambria Math" panose="02040503050406030204" pitchFamily="18" charset="0"/>
                          </a:rPr>
                        </m:ctrlPr>
                      </m:sSubPr>
                      <m:e>
                        <m:r>
                          <a:rPr lang="fr-CH" sz="1200" i="1">
                            <a:latin typeface="Cambria Math" panose="02040503050406030204" pitchFamily="18" charset="0"/>
                          </a:rPr>
                          <m:t>𝑓</m:t>
                        </m:r>
                      </m:e>
                      <m:sub>
                        <m:r>
                          <a:rPr lang="fr-CH" sz="1200" i="1">
                            <a:latin typeface="Cambria Math" panose="02040503050406030204" pitchFamily="18" charset="0"/>
                            <a:ea typeface="Cambria Math" panose="02040503050406030204" pitchFamily="18" charset="0"/>
                          </a:rPr>
                          <m:t>𝜃</m:t>
                        </m:r>
                      </m:sub>
                    </m:sSub>
                  </m:oMath>
                </a14:m>
                <a:r>
                  <a:rPr lang="en-US" dirty="0"/>
                  <a:t> we learn. It is fully specified by its parameters</a:t>
                </a:r>
                <a:r>
                  <a:rPr lang="en-US" baseline="0" dirty="0"/>
                  <a:t> </a:t>
                </a:r>
                <a14:m>
                  <m:oMath xmlns:m="http://schemas.openxmlformats.org/officeDocument/2006/math">
                    <m:r>
                      <a:rPr lang="fr-CH" sz="1200" i="1" smtClean="0">
                        <a:latin typeface="Cambria Math" panose="02040503050406030204" pitchFamily="18" charset="0"/>
                        <a:ea typeface="Cambria Math" panose="02040503050406030204" pitchFamily="18" charset="0"/>
                      </a:rPr>
                      <m:t>𝜃</m:t>
                    </m:r>
                  </m:oMath>
                </a14:m>
                <a:r>
                  <a:rPr lang="en-US" dirty="0"/>
                  <a:t>.</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Since we have formulated the learning problem as a prediction of probabilities, the range of values of the learnt function </a:t>
                </a:r>
                <a:r>
                  <a:rPr lang="fr-CH" b="0" i="0">
                    <a:latin typeface="Cambria Math" panose="02040503050406030204" pitchFamily="18" charset="0"/>
                  </a:rPr>
                  <a:t>𝑓_</a:t>
                </a:r>
                <a:r>
                  <a:rPr lang="fr-CH" i="0">
                    <a:latin typeface="Cambria Math" panose="02040503050406030204" pitchFamily="18" charset="0"/>
                    <a:ea typeface="Cambria Math" panose="02040503050406030204" pitchFamily="18" charset="0"/>
                  </a:rPr>
                  <a:t>𝜃</a:t>
                </a:r>
                <a:r>
                  <a:rPr lang="en-US" dirty="0"/>
                  <a:t> should fall into the interval [0,1].</a:t>
                </a:r>
                <a:r>
                  <a:rPr lang="en-US" baseline="0" dirty="0"/>
                  <a:t> Using the scalar product, even if we use normalize by using cosine similarity, does not achieve this.</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baseline="0"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n-US" baseline="0" dirty="0"/>
                  <a:t>Therefore, a common function to map real values into the interval [0,1] is used, the sigmoid function. The sigmoid function has other useful properties, in particular, it is differentiable.</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baseline="0"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n-US" baseline="0" dirty="0"/>
                  <a:t>This results in the final structure of the function </a:t>
                </a:r>
                <a:r>
                  <a:rPr lang="fr-CH" sz="1200" i="0">
                    <a:latin typeface="Cambria Math" panose="02040503050406030204" pitchFamily="18" charset="0"/>
                  </a:rPr>
                  <a:t>𝑓_</a:t>
                </a:r>
                <a:r>
                  <a:rPr lang="fr-CH" sz="1200" i="0">
                    <a:latin typeface="Cambria Math" panose="02040503050406030204" pitchFamily="18" charset="0"/>
                    <a:ea typeface="Cambria Math" panose="02040503050406030204" pitchFamily="18" charset="0"/>
                  </a:rPr>
                  <a:t>𝜃</a:t>
                </a:r>
                <a:r>
                  <a:rPr lang="en-US" dirty="0"/>
                  <a:t> we learn. It is fully specified by its parameters</a:t>
                </a:r>
                <a:r>
                  <a:rPr lang="en-US" baseline="0" dirty="0"/>
                  <a:t> </a:t>
                </a:r>
                <a:r>
                  <a:rPr lang="fr-CH" sz="1200" i="0">
                    <a:latin typeface="Cambria Math" panose="02040503050406030204" pitchFamily="18" charset="0"/>
                    <a:ea typeface="Cambria Math" panose="02040503050406030204" pitchFamily="18" charset="0"/>
                  </a:rPr>
                  <a:t>𝜃</a:t>
                </a:r>
                <a:r>
                  <a:rPr lang="en-US" dirty="0"/>
                  <a:t>.</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p>
            </p:txBody>
          </p:sp>
        </mc:Fallback>
      </mc:AlternateContent>
      <p:sp>
        <p:nvSpPr>
          <p:cNvPr id="4" name="Slide Number Placeholder 3"/>
          <p:cNvSpPr>
            <a:spLocks noGrp="1"/>
          </p:cNvSpPr>
          <p:nvPr>
            <p:ph type="sldNum" sz="quarter" idx="5"/>
          </p:nvPr>
        </p:nvSpPr>
        <p:spPr/>
        <p:txBody>
          <a:bodyPr/>
          <a:lstStyle/>
          <a:p>
            <a:fld id="{E6C47E0B-2958-48CC-BA4E-C350203CF107}" type="slidenum">
              <a:rPr lang="en-US" smtClean="0"/>
              <a:pPr/>
              <a:t>16</a:t>
            </a:fld>
            <a:endParaRPr lang="en-US"/>
          </a:p>
        </p:txBody>
      </p:sp>
    </p:spTree>
    <p:extLst>
      <p:ext uri="{BB962C8B-B14F-4D97-AF65-F5344CB8AC3E}">
        <p14:creationId xmlns:p14="http://schemas.microsoft.com/office/powerpoint/2010/main" val="34020534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a:t>
            </a:r>
            <a:r>
              <a:rPr lang="en-US" baseline="0" dirty="0"/>
              <a:t> we illustrate how by applying the </a:t>
            </a:r>
            <a:r>
              <a:rPr lang="en-US" baseline="0" dirty="0" err="1"/>
              <a:t>softmax</a:t>
            </a:r>
            <a:r>
              <a:rPr lang="en-US" baseline="0" dirty="0"/>
              <a:t> function to the scalar product of the embedding vectors results in probabilities predicting the occurrence of word-context pairs.</a:t>
            </a:r>
          </a:p>
        </p:txBody>
      </p:sp>
      <p:sp>
        <p:nvSpPr>
          <p:cNvPr id="4" name="Slide Number Placeholder 3"/>
          <p:cNvSpPr>
            <a:spLocks noGrp="1"/>
          </p:cNvSpPr>
          <p:nvPr>
            <p:ph type="sldNum" sz="quarter" idx="10"/>
          </p:nvPr>
        </p:nvSpPr>
        <p:spPr/>
        <p:txBody>
          <a:bodyPr/>
          <a:lstStyle/>
          <a:p>
            <a:pPr marL="0" marR="0" lvl="0" indent="0" algn="r" defTabSz="986172" rtl="0" eaLnBrk="1" fontAlgn="base" latinLnBrk="0" hangingPunct="1">
              <a:lnSpc>
                <a:spcPct val="100000"/>
              </a:lnSpc>
              <a:spcBef>
                <a:spcPct val="0"/>
              </a:spcBef>
              <a:spcAft>
                <a:spcPct val="0"/>
              </a:spcAft>
              <a:buClrTx/>
              <a:buSzTx/>
              <a:buFontTx/>
              <a:buNone/>
              <a:tabLst/>
              <a:defRPr/>
            </a:pPr>
            <a:fld id="{E6C47E0B-2958-48CC-BA4E-C350203CF107}" type="slidenum">
              <a:rPr kumimoji="0" lang="en-US" sz="11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86172" rtl="0" eaLnBrk="1" fontAlgn="base" latinLnBrk="0" hangingPunct="1">
                <a:lnSpc>
                  <a:spcPct val="100000"/>
                </a:lnSpc>
                <a:spcBef>
                  <a:spcPct val="0"/>
                </a:spcBef>
                <a:spcAft>
                  <a:spcPct val="0"/>
                </a:spcAft>
                <a:buClrTx/>
                <a:buSzTx/>
                <a:buFontTx/>
                <a:buNone/>
                <a:tabLst/>
                <a:defRPr/>
              </a:pPr>
              <a:t>17</a:t>
            </a:fld>
            <a:endParaRPr kumimoji="0" lang="en-US" sz="11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31268399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E6C47E0B-2958-48CC-BA4E-C350203CF107}" type="slidenum">
              <a:rPr lang="en-US" smtClean="0"/>
              <a:pPr/>
              <a:t>18</a:t>
            </a:fld>
            <a:endParaRPr lang="en-US"/>
          </a:p>
        </p:txBody>
      </p:sp>
    </p:spTree>
    <p:extLst>
      <p:ext uri="{BB962C8B-B14F-4D97-AF65-F5344CB8AC3E}">
        <p14:creationId xmlns:p14="http://schemas.microsoft.com/office/powerpoint/2010/main" val="33592018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E6C47E0B-2958-48CC-BA4E-C350203CF107}" type="slidenum">
              <a:rPr lang="en-US" smtClean="0"/>
              <a:pPr/>
              <a:t>19</a:t>
            </a:fld>
            <a:endParaRPr lang="en-US"/>
          </a:p>
        </p:txBody>
      </p:sp>
    </p:spTree>
    <p:extLst>
      <p:ext uri="{BB962C8B-B14F-4D97-AF65-F5344CB8AC3E}">
        <p14:creationId xmlns:p14="http://schemas.microsoft.com/office/powerpoint/2010/main" val="17583904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For a given word w we can identify its neighboring words, which will call its context and denote by C(w). The context can be determined by choosing a window of preceding and succeeding words. A typical window size used in practice would by n = 5. We will call the word w in the following center word and a word c a context word. </a:t>
            </a:r>
          </a:p>
          <a:p>
            <a:r>
              <a:rPr lang="en-US" baseline="0" dirty="0"/>
              <a:t>Since a word can occur multiple times, each occurrence of the word induces a new context. We will denote these contexts by </a:t>
            </a:r>
            <a:r>
              <a:rPr lang="en-US" sz="1200" dirty="0"/>
              <a:t>C</a:t>
            </a:r>
            <a:r>
              <a:rPr lang="en-US" sz="1200" baseline="-25000" dirty="0"/>
              <a:t>i</a:t>
            </a:r>
            <a:r>
              <a:rPr lang="en-US" sz="1200" dirty="0"/>
              <a:t>(w) with an index </a:t>
            </a:r>
            <a:r>
              <a:rPr lang="en-US" sz="1200" dirty="0" err="1"/>
              <a:t>i</a:t>
            </a:r>
            <a:r>
              <a:rPr lang="en-US" sz="1200" dirty="0"/>
              <a:t> running over all occurrences of a word in a document collection.</a:t>
            </a:r>
            <a:endParaRPr lang="en-US" baseline="0" dirty="0"/>
          </a:p>
          <a:p>
            <a:endParaRPr lang="en-US" dirty="0"/>
          </a:p>
        </p:txBody>
      </p:sp>
      <p:sp>
        <p:nvSpPr>
          <p:cNvPr id="4" name="Slide Number Placeholder 3"/>
          <p:cNvSpPr>
            <a:spLocks noGrp="1"/>
          </p:cNvSpPr>
          <p:nvPr>
            <p:ph type="sldNum" sz="quarter" idx="5"/>
          </p:nvPr>
        </p:nvSpPr>
        <p:spPr/>
        <p:txBody>
          <a:bodyPr/>
          <a:lstStyle/>
          <a:p>
            <a:fld id="{E6C47E0B-2958-48CC-BA4E-C350203CF107}" type="slidenum">
              <a:rPr lang="en-US" smtClean="0"/>
              <a:pPr/>
              <a:t>2</a:t>
            </a:fld>
            <a:endParaRPr lang="en-US"/>
          </a:p>
        </p:txBody>
      </p:sp>
    </p:spTree>
    <p:extLst>
      <p:ext uri="{BB962C8B-B14F-4D97-AF65-F5344CB8AC3E}">
        <p14:creationId xmlns:p14="http://schemas.microsoft.com/office/powerpoint/2010/main" val="25558015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dirty="0"/>
                  <a:t>Now that we have defined the structure of the function we want to learn, we must perform the learning. To that end, we formulate an optimization problem which states that learning consists of finding the optimal parameters </a:t>
                </a:r>
                <a14:m>
                  <m:oMath xmlns:m="http://schemas.openxmlformats.org/officeDocument/2006/math">
                    <m:r>
                      <a:rPr lang="fr-CH" sz="1200" i="1" smtClean="0">
                        <a:latin typeface="Cambria Math" panose="02040503050406030204" pitchFamily="18" charset="0"/>
                        <a:ea typeface="Cambria Math" panose="02040503050406030204" pitchFamily="18" charset="0"/>
                      </a:rPr>
                      <m:t>𝜃</m:t>
                    </m:r>
                  </m:oMath>
                </a14:m>
                <a:r>
                  <a:rPr lang="en-US" dirty="0"/>
                  <a:t> for achieving</a:t>
                </a:r>
                <a:r>
                  <a:rPr lang="en-US" baseline="0" dirty="0"/>
                  <a:t> the highest predicted probability for the available data. The available data consists of samples of word-context pairs. There exist two types of such samples, first, word-context pairs that occur in the text collection and thus must have a high probability to occur, and word-context pairs that do not occur in the document collection and thus must have a low probability. We cannot assume that we achieve perfect prediction of those probabilities, i.e., values of 0 and 1, under the specific choice of the function </a:t>
                </a:r>
                <a14:m>
                  <m:oMath xmlns:m="http://schemas.openxmlformats.org/officeDocument/2006/math">
                    <m:sSub>
                      <m:sSubPr>
                        <m:ctrlPr>
                          <a:rPr lang="fr-CH" sz="1200" i="1" smtClean="0">
                            <a:latin typeface="Cambria Math" panose="02040503050406030204" pitchFamily="18" charset="0"/>
                          </a:rPr>
                        </m:ctrlPr>
                      </m:sSubPr>
                      <m:e>
                        <m:r>
                          <a:rPr lang="fr-CH" sz="1200" i="1">
                            <a:latin typeface="Cambria Math" panose="02040503050406030204" pitchFamily="18" charset="0"/>
                          </a:rPr>
                          <m:t>𝑃</m:t>
                        </m:r>
                      </m:e>
                      <m:sub>
                        <m:r>
                          <a:rPr lang="fr-CH" sz="1200" i="1">
                            <a:latin typeface="Cambria Math" panose="02040503050406030204" pitchFamily="18" charset="0"/>
                            <a:ea typeface="Cambria Math" panose="02040503050406030204" pitchFamily="18" charset="0"/>
                          </a:rPr>
                          <m:t>𝜃</m:t>
                        </m:r>
                      </m:sub>
                    </m:sSub>
                  </m:oMath>
                </a14:m>
                <a:r>
                  <a:rPr lang="en-US" baseline="0" dirty="0"/>
                  <a:t> we decided to learn. Therefore, we try to maximize the product of the probabilities of the positive samples and the complement of the probabilities of the negative samples.</a:t>
                </a:r>
                <a:endParaRPr lang="en-US" dirty="0"/>
              </a:p>
              <a:p>
                <a:endParaRPr lang="en-US" dirty="0"/>
              </a:p>
              <a:p>
                <a:r>
                  <a:rPr lang="en-US" dirty="0"/>
                  <a:t>The optimization problem can be reformulated by taking the logarithm of the expression to be optimized. This is a standard operation to make the optimization problem easier to treat from an algebraic and numerical perspective.</a:t>
                </a:r>
              </a:p>
              <a:p>
                <a:endParaRPr lang="en-US" dirty="0"/>
              </a:p>
            </p:txBody>
          </p:sp>
        </mc:Choice>
        <mc:Fallback xmlns="">
          <p:sp>
            <p:nvSpPr>
              <p:cNvPr id="3" name="Notes Placeholder 2"/>
              <p:cNvSpPr>
                <a:spLocks noGrp="1"/>
              </p:cNvSpPr>
              <p:nvPr>
                <p:ph type="body" idx="1"/>
              </p:nvPr>
            </p:nvSpPr>
            <p:spPr/>
            <p:txBody>
              <a:bodyPr/>
              <a:lstStyle/>
              <a:p>
                <a:r>
                  <a:rPr lang="en-US" dirty="0"/>
                  <a:t>Now that we have defined the structure of the function we want to learn, we must perform the learning. To that end, we formulate an optimization problem which states that learning consists of finding the optimal parameters </a:t>
                </a:r>
                <a:r>
                  <a:rPr lang="fr-CH" sz="1200" i="0">
                    <a:latin typeface="Cambria Math" panose="02040503050406030204" pitchFamily="18" charset="0"/>
                    <a:ea typeface="Cambria Math" panose="02040503050406030204" pitchFamily="18" charset="0"/>
                  </a:rPr>
                  <a:t>𝜃</a:t>
                </a:r>
                <a:r>
                  <a:rPr lang="en-US" dirty="0"/>
                  <a:t> for achieving</a:t>
                </a:r>
                <a:r>
                  <a:rPr lang="en-US" baseline="0" dirty="0"/>
                  <a:t> the highest predicted probability for the available data. The available data consists of samples of word-context pairs. There exist two types of such samples, first, word-context pairs that occur in the text collection and thus must have a high probability to occur, and word-context pairs that do not occur in the document collection and thus must have a low probability. We cannot assume that we achieve perfect prediction of those probabilities, i.e., values of 0 and 1, under the specific choice of the function </a:t>
                </a:r>
                <a:r>
                  <a:rPr lang="fr-CH" sz="1200" i="0">
                    <a:latin typeface="Cambria Math" panose="02040503050406030204" pitchFamily="18" charset="0"/>
                  </a:rPr>
                  <a:t>𝑃_</a:t>
                </a:r>
                <a:r>
                  <a:rPr lang="fr-CH" sz="1200" i="0">
                    <a:latin typeface="Cambria Math" panose="02040503050406030204" pitchFamily="18" charset="0"/>
                    <a:ea typeface="Cambria Math" panose="02040503050406030204" pitchFamily="18" charset="0"/>
                  </a:rPr>
                  <a:t>𝜃</a:t>
                </a:r>
                <a:r>
                  <a:rPr lang="en-US" baseline="0" dirty="0"/>
                  <a:t> we decided to learn. Therefore, we try to maximize the product of the probabilities of the positive samples and the complement of the probabilities of the negative samples.</a:t>
                </a:r>
                <a:endParaRPr lang="en-US" dirty="0"/>
              </a:p>
              <a:p>
                <a:endParaRPr lang="en-US" dirty="0"/>
              </a:p>
              <a:p>
                <a:r>
                  <a:rPr lang="en-US" dirty="0"/>
                  <a:t>The optimization problem can be reformulated by taking the logarithm of the expression to be optimized. This is a standard operation to make the optimization problem easier to treat from an algebraic and numerical perspective.</a:t>
                </a:r>
              </a:p>
              <a:p>
                <a:endParaRPr lang="en-US" dirty="0"/>
              </a:p>
            </p:txBody>
          </p:sp>
        </mc:Fallback>
      </mc:AlternateContent>
      <p:sp>
        <p:nvSpPr>
          <p:cNvPr id="4" name="Slide Number Placeholder 3"/>
          <p:cNvSpPr>
            <a:spLocks noGrp="1"/>
          </p:cNvSpPr>
          <p:nvPr>
            <p:ph type="sldNum" sz="quarter" idx="5"/>
          </p:nvPr>
        </p:nvSpPr>
        <p:spPr/>
        <p:txBody>
          <a:bodyPr/>
          <a:lstStyle/>
          <a:p>
            <a:fld id="{E6C47E0B-2958-48CC-BA4E-C350203CF107}" type="slidenum">
              <a:rPr lang="en-US" smtClean="0"/>
              <a:pPr/>
              <a:t>20</a:t>
            </a:fld>
            <a:endParaRPr lang="en-US"/>
          </a:p>
        </p:txBody>
      </p:sp>
    </p:spTree>
    <p:extLst>
      <p:ext uri="{BB962C8B-B14F-4D97-AF65-F5344CB8AC3E}">
        <p14:creationId xmlns:p14="http://schemas.microsoft.com/office/powerpoint/2010/main" val="7033747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Here we describe the approach for obtaining the positive and negative samples. We consider the set D to be the set of all word-context occurrences in the document collection. For each element of D we then choose a set of negative samples of a given size s. This set consists of word-context pairs that do not occur in the collection. We will describe a concrete approach for selecting such negative samples later.</a:t>
            </a:r>
          </a:p>
        </p:txBody>
      </p:sp>
      <p:sp>
        <p:nvSpPr>
          <p:cNvPr id="4" name="Slide Number Placeholder 3"/>
          <p:cNvSpPr>
            <a:spLocks noGrp="1"/>
          </p:cNvSpPr>
          <p:nvPr>
            <p:ph type="sldNum" sz="quarter" idx="5"/>
          </p:nvPr>
        </p:nvSpPr>
        <p:spPr/>
        <p:txBody>
          <a:bodyPr/>
          <a:lstStyle/>
          <a:p>
            <a:fld id="{E6C47E0B-2958-48CC-BA4E-C350203CF107}" type="slidenum">
              <a:rPr lang="en-US" smtClean="0"/>
              <a:pPr/>
              <a:t>21</a:t>
            </a:fld>
            <a:endParaRPr lang="en-US"/>
          </a:p>
        </p:txBody>
      </p:sp>
    </p:spTree>
    <p:extLst>
      <p:ext uri="{BB962C8B-B14F-4D97-AF65-F5344CB8AC3E}">
        <p14:creationId xmlns:p14="http://schemas.microsoft.com/office/powerpoint/2010/main" val="3349163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dirty="0"/>
                  <a:t>A concrete method to obtain the negative samples is described now. For a given word w from the vocabulary V, the context words for negative samples are chosen from all words that do not occur as context word of w. This could be done, for example, uniformly at random. However, with such choice high frequency words would have too much influence on the learning process, whereas low- frequency words would not be sufficiently considered. Therefore, based on empirical evaluation, it turns out that it is of advantage to favor low frequency words. The probability to choose a context word is thus biased towards low frequency words, by attenuating higher probabilities with an exponent </a:t>
                </a:r>
                <a14:m>
                  <m:oMath xmlns:m="http://schemas.openxmlformats.org/officeDocument/2006/math">
                    <m:r>
                      <a:rPr lang="en-US" i="1" dirty="0" smtClean="0">
                        <a:latin typeface="Cambria Math" panose="02040503050406030204" pitchFamily="18" charset="0"/>
                      </a:rPr>
                      <m:t>𝑏</m:t>
                    </m:r>
                    <m:r>
                      <a:rPr lang="en-US" i="1" dirty="0" smtClean="0">
                        <a:latin typeface="Cambria Math" panose="02040503050406030204" pitchFamily="18" charset="0"/>
                      </a:rPr>
                      <m:t>&lt;1</m:t>
                    </m:r>
                  </m:oMath>
                </a14:m>
                <a:r>
                  <a:rPr lang="en-US" dirty="0"/>
                  <a:t>. In this way, less frequent words will be considered more frequently.</a:t>
                </a:r>
              </a:p>
              <a:p>
                <a:r>
                  <a:rPr lang="en-US" dirty="0"/>
                  <a:t>In order to apply this approach, the word frequencies in the collection of words not occurring in the context need to be known. Since computing this statistics for every word separately would be expensive, in practice it is obtained by sampling.</a:t>
                </a:r>
              </a:p>
            </p:txBody>
          </p:sp>
        </mc:Choice>
        <mc:Fallback xmlns="">
          <p:sp>
            <p:nvSpPr>
              <p:cNvPr id="3" name="Notes Placeholder 2"/>
              <p:cNvSpPr>
                <a:spLocks noGrp="1"/>
              </p:cNvSpPr>
              <p:nvPr>
                <p:ph type="body" idx="1"/>
              </p:nvPr>
            </p:nvSpPr>
            <p:spPr/>
            <p:txBody>
              <a:bodyPr/>
              <a:lstStyle/>
              <a:p>
                <a:r>
                  <a:rPr lang="en-US" dirty="0"/>
                  <a:t>A concrete method to obtain the negative samples is described now. For a given word w from the vocabulary V, the context words for negative samples are chosen from all words that do not occur as context word of w. This could be done, for example, uniformly at random. However, with such choice high frequency words would have too much influence on the learning process, whereas low- frequency words would not be sufficiently considered. Therefore, based on empirical evaluation, it turns out that it is of advantage to favor low frequency words. The probability to choose a context word is thus biased towards low frequency words, by attenuating higher probabilities with an exponent </a:t>
                </a:r>
                <a:r>
                  <a:rPr lang="en-US" i="0" dirty="0">
                    <a:latin typeface="Cambria Math" panose="02040503050406030204" pitchFamily="18" charset="0"/>
                  </a:rPr>
                  <a:t>𝑏&lt;1</a:t>
                </a:r>
                <a:r>
                  <a:rPr lang="en-US" dirty="0"/>
                  <a:t>. In this way, less frequent words will be considered more frequently.</a:t>
                </a:r>
              </a:p>
              <a:p>
                <a:r>
                  <a:rPr lang="en-US" dirty="0"/>
                  <a:t>In order to apply this approach, the word frequencies in the collection of words not occurring in the context need to be known. Since computing this statistics for every word separately would be expensive, in practice it is obtained by sampling.</a:t>
                </a:r>
              </a:p>
            </p:txBody>
          </p:sp>
        </mc:Fallback>
      </mc:AlternateContent>
      <p:sp>
        <p:nvSpPr>
          <p:cNvPr id="4" name="Slide Number Placeholder 3"/>
          <p:cNvSpPr>
            <a:spLocks noGrp="1"/>
          </p:cNvSpPr>
          <p:nvPr>
            <p:ph type="sldNum" sz="quarter" idx="10"/>
          </p:nvPr>
        </p:nvSpPr>
        <p:spPr/>
        <p:txBody>
          <a:bodyPr/>
          <a:lstStyle/>
          <a:p>
            <a:pPr marL="0" marR="0" lvl="0" indent="0" algn="r" defTabSz="986172" rtl="0" eaLnBrk="1" fontAlgn="base" latinLnBrk="0" hangingPunct="1">
              <a:lnSpc>
                <a:spcPct val="100000"/>
              </a:lnSpc>
              <a:spcBef>
                <a:spcPct val="0"/>
              </a:spcBef>
              <a:spcAft>
                <a:spcPct val="0"/>
              </a:spcAft>
              <a:buClrTx/>
              <a:buSzTx/>
              <a:buFontTx/>
              <a:buNone/>
              <a:tabLst/>
              <a:defRPr/>
            </a:pPr>
            <a:fld id="{E6C47E0B-2958-48CC-BA4E-C350203CF107}" type="slidenum">
              <a:rPr kumimoji="0" lang="en-US" sz="11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86172" rtl="0" eaLnBrk="1" fontAlgn="base" latinLnBrk="0" hangingPunct="1">
                <a:lnSpc>
                  <a:spcPct val="100000"/>
                </a:lnSpc>
                <a:spcBef>
                  <a:spcPct val="0"/>
                </a:spcBef>
                <a:spcAft>
                  <a:spcPct val="0"/>
                </a:spcAft>
                <a:buClrTx/>
                <a:buSzTx/>
                <a:buFontTx/>
                <a:buNone/>
                <a:tabLst/>
                <a:defRPr/>
              </a:pPr>
              <a:t>22</a:t>
            </a:fld>
            <a:endParaRPr kumimoji="0" lang="en-US" sz="11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7346358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dirty="0"/>
                  <a:t>Having defined the set of positive and negative samples, we can further reformulate the optimization problem for learning the parameters </a:t>
                </a:r>
                <a14:m>
                  <m:oMath xmlns:m="http://schemas.openxmlformats.org/officeDocument/2006/math">
                    <m:r>
                      <a:rPr kumimoji="0" lang="fr-CH" sz="1200" b="0" i="1" u="none" strike="noStrike" kern="120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rPr>
                      <m:t>𝜃</m:t>
                    </m:r>
                  </m:oMath>
                </a14:m>
                <a:r>
                  <a:rPr lang="en-US" dirty="0"/>
                  <a:t>. We convert the maximization problem to a minimization problem,</a:t>
                </a:r>
                <a:r>
                  <a:rPr lang="en-US" baseline="0" dirty="0"/>
                  <a:t> which is the conventional formulation of learning problems, and replace the specific choice of samples. This allows to decompose the function to be optimized into a sum of functions </a:t>
                </a:r>
                <a14:m>
                  <m:oMath xmlns:m="http://schemas.openxmlformats.org/officeDocument/2006/math">
                    <m:sSub>
                      <m:sSubPr>
                        <m:ctrlPr>
                          <a:rPr kumimoji="0" lang="en-US" sz="1200" b="0" i="1" u="none" strike="noStrike" kern="1200" cap="none" spc="0" normalizeH="0" baseline="0" noProof="0" smtClean="0">
                            <a:ln>
                              <a:noFill/>
                            </a:ln>
                            <a:solidFill>
                              <a:srgbClr val="000000"/>
                            </a:solidFill>
                            <a:effectLst/>
                            <a:uLnTx/>
                            <a:uFillTx/>
                            <a:latin typeface="Cambria Math" panose="02040503050406030204" pitchFamily="18" charset="0"/>
                            <a:ea typeface="+mn-ea"/>
                          </a:rPr>
                        </m:ctrlPr>
                      </m:sSubPr>
                      <m:e>
                        <m:r>
                          <a:rPr kumimoji="0" lang="fr-CH" sz="1200" b="0" i="1" u="none" strike="noStrike" kern="1200" cap="none" spc="0" normalizeH="0" baseline="0" noProof="0" smtClean="0">
                            <a:ln>
                              <a:noFill/>
                            </a:ln>
                            <a:solidFill>
                              <a:srgbClr val="000000"/>
                            </a:solidFill>
                            <a:effectLst/>
                            <a:uLnTx/>
                            <a:uFillTx/>
                            <a:latin typeface="Cambria Math" panose="02040503050406030204" pitchFamily="18" charset="0"/>
                            <a:ea typeface="+mn-ea"/>
                          </a:rPr>
                          <m:t>𝐽</m:t>
                        </m:r>
                      </m:e>
                      <m:sub>
                        <m:r>
                          <a:rPr kumimoji="0" lang="fr-CH" sz="1200" b="0" i="1" u="none" strike="noStrike" kern="1200" cap="none" spc="0" normalizeH="0" baseline="0" noProof="0" smtClean="0">
                            <a:ln>
                              <a:noFill/>
                            </a:ln>
                            <a:solidFill>
                              <a:srgbClr val="000000"/>
                            </a:solidFill>
                            <a:effectLst/>
                            <a:uLnTx/>
                            <a:uFillTx/>
                            <a:latin typeface="Cambria Math" panose="02040503050406030204" pitchFamily="18" charset="0"/>
                            <a:ea typeface="+mn-ea"/>
                          </a:rPr>
                          <m:t>𝑡</m:t>
                        </m:r>
                      </m:sub>
                    </m:sSub>
                    <m:d>
                      <m:dPr>
                        <m:ctrlPr>
                          <a:rPr kumimoji="0" lang="fr-CH" sz="1200" b="0" i="1" u="none" strike="noStrike" kern="1200" cap="none" spc="0" normalizeH="0" baseline="0" noProof="0" smtClean="0">
                            <a:ln>
                              <a:noFill/>
                            </a:ln>
                            <a:solidFill>
                              <a:srgbClr val="000000"/>
                            </a:solidFill>
                            <a:effectLst/>
                            <a:uLnTx/>
                            <a:uFillTx/>
                            <a:latin typeface="Cambria Math" panose="02040503050406030204" pitchFamily="18" charset="0"/>
                            <a:ea typeface="+mn-ea"/>
                          </a:rPr>
                        </m:ctrlPr>
                      </m:dPr>
                      <m:e>
                        <m:r>
                          <a:rPr kumimoji="0" lang="fr-CH" sz="1200" b="0" i="1" u="none" strike="noStrike" kern="120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rPr>
                          <m:t>𝜃</m:t>
                        </m:r>
                      </m:e>
                    </m:d>
                  </m:oMath>
                </a14:m>
                <a:r>
                  <a:rPr lang="en-US" dirty="0"/>
                  <a:t>, corresponding</a:t>
                </a:r>
                <a:r>
                  <a:rPr lang="en-US" baseline="0" dirty="0"/>
                  <a:t> to the positive samples </a:t>
                </a:r>
                <a14:m>
                  <m:oMath xmlns:m="http://schemas.openxmlformats.org/officeDocument/2006/math">
                    <m:d>
                      <m:dPr>
                        <m:ctrlPr>
                          <a:rPr lang="fr-CH" sz="1200" b="1" i="1" smtClean="0">
                            <a:solidFill>
                              <a:srgbClr val="000000"/>
                            </a:solidFill>
                            <a:latin typeface="Cambria Math" panose="02040503050406030204" pitchFamily="18" charset="0"/>
                            <a:ea typeface="Cambria Math" charset="0"/>
                          </a:rPr>
                        </m:ctrlPr>
                      </m:dPr>
                      <m:e>
                        <m:sSub>
                          <m:sSubPr>
                            <m:ctrlPr>
                              <a:rPr lang="fr-CH" sz="1200" i="1">
                                <a:solidFill>
                                  <a:srgbClr val="000000"/>
                                </a:solidFill>
                                <a:latin typeface="Cambria Math" panose="02040503050406030204" pitchFamily="18" charset="0"/>
                                <a:ea typeface="Cambria Math" charset="0"/>
                              </a:rPr>
                            </m:ctrlPr>
                          </m:sSubPr>
                          <m:e>
                            <m:r>
                              <a:rPr lang="fr-CH" sz="1200" b="0" i="1">
                                <a:solidFill>
                                  <a:srgbClr val="000000"/>
                                </a:solidFill>
                                <a:latin typeface="Cambria Math" panose="02040503050406030204" pitchFamily="18" charset="0"/>
                                <a:ea typeface="Cambria Math" charset="0"/>
                                <a:cs typeface="Cambria Math" charset="0"/>
                              </a:rPr>
                              <m:t>𝑤</m:t>
                            </m:r>
                          </m:e>
                          <m:sub>
                            <m:r>
                              <a:rPr lang="fr-CH" sz="1200" b="0" i="1" smtClean="0">
                                <a:solidFill>
                                  <a:srgbClr val="000000"/>
                                </a:solidFill>
                                <a:latin typeface="Cambria Math" panose="02040503050406030204" pitchFamily="18" charset="0"/>
                                <a:ea typeface="Cambria Math" charset="0"/>
                                <a:cs typeface="Cambria Math" charset="0"/>
                              </a:rPr>
                              <m:t>𝑡</m:t>
                            </m:r>
                          </m:sub>
                        </m:sSub>
                        <m:r>
                          <a:rPr lang="fr-CH" sz="1200" b="0">
                            <a:solidFill>
                              <a:srgbClr val="000000"/>
                            </a:solidFill>
                            <a:latin typeface="Cambria Math" panose="02040503050406030204" pitchFamily="18" charset="0"/>
                            <a:ea typeface="Cambria Math" charset="0"/>
                            <a:cs typeface="Cambria Math" charset="0"/>
                          </a:rPr>
                          <m:t>, </m:t>
                        </m:r>
                        <m:sSub>
                          <m:sSubPr>
                            <m:ctrlPr>
                              <a:rPr lang="fr-CH" sz="1200" i="1">
                                <a:solidFill>
                                  <a:srgbClr val="000000"/>
                                </a:solidFill>
                                <a:latin typeface="Cambria Math" panose="02040503050406030204" pitchFamily="18" charset="0"/>
                                <a:ea typeface="Cambria Math" panose="02040503050406030204" pitchFamily="18" charset="0"/>
                              </a:rPr>
                            </m:ctrlPr>
                          </m:sSubPr>
                          <m:e>
                            <m:r>
                              <a:rPr lang="fr-CH" sz="1200" b="0" i="1">
                                <a:solidFill>
                                  <a:srgbClr val="000000"/>
                                </a:solidFill>
                                <a:latin typeface="Cambria Math" panose="02040503050406030204" pitchFamily="18" charset="0"/>
                                <a:ea typeface="Cambria Math" charset="0"/>
                                <a:cs typeface="Cambria Math" charset="0"/>
                              </a:rPr>
                              <m:t>𝑐</m:t>
                            </m:r>
                          </m:e>
                          <m:sub>
                            <m:r>
                              <a:rPr lang="fr-CH" sz="1200" b="0" i="1" smtClean="0">
                                <a:solidFill>
                                  <a:srgbClr val="000000"/>
                                </a:solidFill>
                                <a:latin typeface="Cambria Math" panose="02040503050406030204" pitchFamily="18" charset="0"/>
                                <a:ea typeface="Cambria Math" charset="0"/>
                                <a:cs typeface="Cambria Math" charset="0"/>
                              </a:rPr>
                              <m:t>𝑡</m:t>
                            </m:r>
                          </m:sub>
                        </m:sSub>
                      </m:e>
                    </m:d>
                  </m:oMath>
                </a14:m>
                <a:r>
                  <a:rPr lang="en-US" dirty="0"/>
                  <a:t>. This decomposition will be important in the following for the method used to solve the optimization problem.</a:t>
                </a:r>
              </a:p>
              <a:p>
                <a:endParaRPr lang="en-US" dirty="0"/>
              </a:p>
              <a:p>
                <a:r>
                  <a:rPr lang="en-US" dirty="0"/>
                  <a:t>According to the standard terminology in machine learning, </a:t>
                </a:r>
                <a14:m>
                  <m:oMath xmlns:m="http://schemas.openxmlformats.org/officeDocument/2006/math">
                    <m:r>
                      <a:rPr kumimoji="0" lang="fr-CH" sz="1200" b="0" i="1" u="none" strike="noStrike" kern="1200" cap="none" spc="0" normalizeH="0" baseline="0" noProof="0" smtClean="0">
                        <a:ln>
                          <a:noFill/>
                        </a:ln>
                        <a:solidFill>
                          <a:srgbClr val="000000"/>
                        </a:solidFill>
                        <a:effectLst/>
                        <a:uLnTx/>
                        <a:uFillTx/>
                        <a:latin typeface="Cambria Math" panose="02040503050406030204" pitchFamily="18" charset="0"/>
                      </a:rPr>
                      <m:t>𝐽</m:t>
                    </m:r>
                    <m:d>
                      <m:dPr>
                        <m:ctrlPr>
                          <a:rPr kumimoji="0" lang="fr-CH" sz="1200" b="0" i="1" u="none" strike="noStrike" kern="1200" cap="none" spc="0" normalizeH="0" baseline="0" noProof="0">
                            <a:ln>
                              <a:noFill/>
                            </a:ln>
                            <a:solidFill>
                              <a:srgbClr val="000000"/>
                            </a:solidFill>
                            <a:effectLst/>
                            <a:uLnTx/>
                            <a:uFillTx/>
                            <a:latin typeface="Cambria Math" panose="02040503050406030204" pitchFamily="18" charset="0"/>
                          </a:rPr>
                        </m:ctrlPr>
                      </m:dPr>
                      <m:e>
                        <m:r>
                          <a:rPr kumimoji="0" lang="fr-CH" sz="12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rPr>
                          <m:t>𝜃</m:t>
                        </m:r>
                      </m:e>
                    </m:d>
                  </m:oMath>
                </a14:m>
                <a:r>
                  <a:rPr lang="en-US" sz="1200" dirty="0">
                    <a:solidFill>
                      <a:srgbClr val="000000"/>
                    </a:solidFill>
                  </a:rPr>
                  <a:t> is called the loss function, and is a function that needs to be minimized in order to solve the optimization resp. learning problem.</a:t>
                </a:r>
                <a:endParaRPr lang="en-US" dirty="0"/>
              </a:p>
              <a:p>
                <a:endParaRPr lang="en-US" dirty="0"/>
              </a:p>
              <a:p>
                <a:endParaRPr lang="en-US" dirty="0"/>
              </a:p>
            </p:txBody>
          </p:sp>
        </mc:Choice>
        <mc:Fallback xmlns="">
          <p:sp>
            <p:nvSpPr>
              <p:cNvPr id="3" name="Notes Placeholder 2"/>
              <p:cNvSpPr>
                <a:spLocks noGrp="1"/>
              </p:cNvSpPr>
              <p:nvPr>
                <p:ph type="body" idx="1"/>
              </p:nvPr>
            </p:nvSpPr>
            <p:spPr/>
            <p:txBody>
              <a:bodyPr/>
              <a:lstStyle/>
              <a:p>
                <a:r>
                  <a:rPr lang="en-US" dirty="0" smtClean="0"/>
                  <a:t>Finding the optimal parameters</a:t>
                </a:r>
                <a:r>
                  <a:rPr lang="en-US" baseline="0" dirty="0" smtClean="0"/>
                  <a:t> </a:t>
                </a:r>
                <a:r>
                  <a:rPr lang="fr-CH" b="0" i="0" smtClean="0">
                    <a:latin typeface="Cambria Math" charset="0"/>
                    <a:ea typeface="Cambria Math" charset="0"/>
                    <a:cs typeface="Cambria Math" charset="0"/>
                  </a:rPr>
                  <a:t>𝜃</a:t>
                </a:r>
                <a:r>
                  <a:rPr lang="en-US" dirty="0" smtClean="0"/>
                  <a:t> can then be done using standard</a:t>
                </a:r>
                <a:r>
                  <a:rPr lang="en-US" baseline="0" dirty="0" smtClean="0"/>
                  <a:t> methods from machine learning. We can transform the maximization problem into a minimization problem by defining a loss function </a:t>
                </a:r>
                <a:r>
                  <a:rPr lang="fr-CH" b="0" i="0" smtClean="0">
                    <a:latin typeface="Cambria Math" charset="0"/>
                  </a:rPr>
                  <a:t>𝐽</a:t>
                </a:r>
                <a:r>
                  <a:rPr lang="fr-CH" b="0" i="0" smtClean="0">
                    <a:latin typeface="Cambria Math" charset="0"/>
                  </a:rPr>
                  <a:t>(</a:t>
                </a:r>
                <a:r>
                  <a:rPr lang="fr-CH" b="0" i="0" smtClean="0">
                    <a:latin typeface="Cambria Math" charset="0"/>
                    <a:ea typeface="Cambria Math" charset="0"/>
                    <a:cs typeface="Cambria Math" charset="0"/>
                  </a:rPr>
                  <a:t>𝜃)</a:t>
                </a:r>
                <a:r>
                  <a:rPr lang="en-US" dirty="0" smtClean="0"/>
                  <a:t> . Then </a:t>
                </a:r>
                <a:r>
                  <a:rPr lang="fr-CH" b="0" i="0" smtClean="0">
                    <a:latin typeface="Cambria Math" charset="0"/>
                    <a:ea typeface="Cambria Math" charset="0"/>
                    <a:cs typeface="Cambria Math" charset="0"/>
                  </a:rPr>
                  <a:t>𝜃</a:t>
                </a:r>
                <a:r>
                  <a:rPr lang="en-US" dirty="0" smtClean="0"/>
                  <a:t> can be determined using gradient descent, i.e. standard</a:t>
                </a:r>
                <a:r>
                  <a:rPr lang="en-US" baseline="0" dirty="0" smtClean="0"/>
                  <a:t> search for minima using derivatives. More precisely, we will apply stochastic gradient descent. We adapt the parameters for each sample, together with k negative samples), that we see. Standard gradient descent would update the values of data only after having seen all samples, which would take extremely long given the very large number of samples. When stochastic gradient descent is used, only rows that contain the word or some context word in the loss function need to be updated. This implies that the data has to be organized that these rows can be efficiently accessed (e.g. using hashing).</a:t>
                </a:r>
                <a:endParaRPr lang="en-US" dirty="0" smtClean="0"/>
              </a:p>
            </p:txBody>
          </p:sp>
        </mc:Fallback>
      </mc:AlternateContent>
      <p:sp>
        <p:nvSpPr>
          <p:cNvPr id="4" name="Slide Number Placeholder 3"/>
          <p:cNvSpPr>
            <a:spLocks noGrp="1"/>
          </p:cNvSpPr>
          <p:nvPr>
            <p:ph type="sldNum" sz="quarter" idx="10"/>
          </p:nvPr>
        </p:nvSpPr>
        <p:spPr/>
        <p:txBody>
          <a:bodyPr/>
          <a:lstStyle/>
          <a:p>
            <a:pPr marL="0" marR="0" lvl="0" indent="0" algn="r" defTabSz="986172" rtl="0" eaLnBrk="1" fontAlgn="base" latinLnBrk="0" hangingPunct="1">
              <a:lnSpc>
                <a:spcPct val="100000"/>
              </a:lnSpc>
              <a:spcBef>
                <a:spcPct val="0"/>
              </a:spcBef>
              <a:spcAft>
                <a:spcPct val="0"/>
              </a:spcAft>
              <a:buClrTx/>
              <a:buSzTx/>
              <a:buFontTx/>
              <a:buNone/>
              <a:tabLst/>
              <a:defRPr/>
            </a:pPr>
            <a:fld id="{E6C47E0B-2958-48CC-BA4E-C350203CF107}" type="slidenum">
              <a:rPr kumimoji="0" lang="en-US" sz="11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86172" rtl="0" eaLnBrk="1" fontAlgn="base" latinLnBrk="0" hangingPunct="1">
                <a:lnSpc>
                  <a:spcPct val="100000"/>
                </a:lnSpc>
                <a:spcBef>
                  <a:spcPct val="0"/>
                </a:spcBef>
                <a:spcAft>
                  <a:spcPct val="0"/>
                </a:spcAft>
                <a:buClrTx/>
                <a:buSzTx/>
                <a:buFontTx/>
                <a:buNone/>
                <a:tabLst/>
                <a:defRPr/>
              </a:pPr>
              <a:t>23</a:t>
            </a:fld>
            <a:endParaRPr kumimoji="0" lang="en-US" sz="11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10446736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different elements for defining an optimization problem to learn the embedding vectors that we have introduced correspond to one specific word embedding model which is called the </a:t>
            </a:r>
            <a:r>
              <a:rPr lang="en-GB" dirty="0" err="1"/>
              <a:t>skipgram</a:t>
            </a:r>
            <a:r>
              <a:rPr lang="en-GB" dirty="0"/>
              <a:t> model with negative sampling. Note the several choices that are made, in particular on the structure of the probability function, the specific loss function and the choice of negative samples.</a:t>
            </a:r>
          </a:p>
        </p:txBody>
      </p:sp>
      <p:sp>
        <p:nvSpPr>
          <p:cNvPr id="4" name="Slide Number Placeholder 3"/>
          <p:cNvSpPr>
            <a:spLocks noGrp="1"/>
          </p:cNvSpPr>
          <p:nvPr>
            <p:ph type="sldNum" sz="quarter" idx="5"/>
          </p:nvPr>
        </p:nvSpPr>
        <p:spPr/>
        <p:txBody>
          <a:bodyPr/>
          <a:lstStyle/>
          <a:p>
            <a:fld id="{E6C47E0B-2958-48CC-BA4E-C350203CF107}" type="slidenum">
              <a:rPr lang="en-US" smtClean="0"/>
              <a:pPr/>
              <a:t>24</a:t>
            </a:fld>
            <a:endParaRPr lang="en-US"/>
          </a:p>
        </p:txBody>
      </p:sp>
    </p:spTree>
    <p:extLst>
      <p:ext uri="{BB962C8B-B14F-4D97-AF65-F5344CB8AC3E}">
        <p14:creationId xmlns:p14="http://schemas.microsoft.com/office/powerpoint/2010/main" val="14332317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not set up a formulation of an optimization problem that can be solved for any given document collection. By solving the optimization problem, we will obtain as a side effect the embedding vectors. This, in fact, has been the initial objective of defining the learning problem. What remains to be seen is of how concretely the optimization problem can be solved.</a:t>
            </a:r>
          </a:p>
        </p:txBody>
      </p:sp>
      <p:sp>
        <p:nvSpPr>
          <p:cNvPr id="4" name="Slide Number Placeholder 3"/>
          <p:cNvSpPr>
            <a:spLocks noGrp="1"/>
          </p:cNvSpPr>
          <p:nvPr>
            <p:ph type="sldNum" sz="quarter" idx="5"/>
          </p:nvPr>
        </p:nvSpPr>
        <p:spPr/>
        <p:txBody>
          <a:bodyPr/>
          <a:lstStyle/>
          <a:p>
            <a:fld id="{E6C47E0B-2958-48CC-BA4E-C350203CF107}" type="slidenum">
              <a:rPr lang="en-US" smtClean="0"/>
              <a:pPr/>
              <a:t>25</a:t>
            </a:fld>
            <a:endParaRPr lang="en-US"/>
          </a:p>
        </p:txBody>
      </p:sp>
    </p:spTree>
    <p:extLst>
      <p:ext uri="{BB962C8B-B14F-4D97-AF65-F5344CB8AC3E}">
        <p14:creationId xmlns:p14="http://schemas.microsoft.com/office/powerpoint/2010/main" val="25502395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E6C47E0B-2958-48CC-BA4E-C350203CF107}" type="slidenum">
              <a:rPr lang="en-US" smtClean="0"/>
              <a:pPr/>
              <a:t>26</a:t>
            </a:fld>
            <a:endParaRPr lang="en-US"/>
          </a:p>
        </p:txBody>
      </p:sp>
    </p:spTree>
    <p:extLst>
      <p:ext uri="{BB962C8B-B14F-4D97-AF65-F5344CB8AC3E}">
        <p14:creationId xmlns:p14="http://schemas.microsoft.com/office/powerpoint/2010/main" val="2866108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E6C47E0B-2958-48CC-BA4E-C350203CF107}" type="slidenum">
              <a:rPr lang="en-US" smtClean="0"/>
              <a:pPr/>
              <a:t>27</a:t>
            </a:fld>
            <a:endParaRPr lang="en-US"/>
          </a:p>
        </p:txBody>
      </p:sp>
    </p:spTree>
    <p:extLst>
      <p:ext uri="{BB962C8B-B14F-4D97-AF65-F5344CB8AC3E}">
        <p14:creationId xmlns:p14="http://schemas.microsoft.com/office/powerpoint/2010/main" val="31107692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Given the loss</a:t>
                </a:r>
                <a:r>
                  <a:rPr lang="en-US" baseline="0" dirty="0"/>
                  <a:t> function, f</a:t>
                </a:r>
                <a:r>
                  <a:rPr lang="en-US" dirty="0"/>
                  <a:t>inding the optimal parameters</a:t>
                </a:r>
                <a:r>
                  <a:rPr lang="en-US" baseline="0" dirty="0"/>
                  <a:t> </a:t>
                </a:r>
                <a14:m>
                  <m:oMath xmlns:m="http://schemas.openxmlformats.org/officeDocument/2006/math">
                    <m:r>
                      <a:rPr lang="fr-CH" b="0" i="1" smtClean="0">
                        <a:latin typeface="Cambria Math" charset="0"/>
                        <a:ea typeface="Cambria Math" charset="0"/>
                        <a:cs typeface="Cambria Math" charset="0"/>
                      </a:rPr>
                      <m:t>𝜃</m:t>
                    </m:r>
                  </m:oMath>
                </a14:m>
                <a:r>
                  <a:rPr lang="en-US" dirty="0"/>
                  <a:t> can then be achieved by applying standard</a:t>
                </a:r>
                <a:r>
                  <a:rPr lang="en-US" baseline="0" dirty="0"/>
                  <a:t> methods from machine learning. Concretely, </a:t>
                </a:r>
                <a14:m>
                  <m:oMath xmlns:m="http://schemas.openxmlformats.org/officeDocument/2006/math">
                    <m:r>
                      <a:rPr lang="fr-CH" b="0" i="1" smtClean="0">
                        <a:latin typeface="Cambria Math" charset="0"/>
                        <a:ea typeface="Cambria Math" charset="0"/>
                        <a:cs typeface="Cambria Math" charset="0"/>
                      </a:rPr>
                      <m:t>𝜃</m:t>
                    </m:r>
                  </m:oMath>
                </a14:m>
                <a:r>
                  <a:rPr lang="en-US" dirty="0"/>
                  <a:t> can be determined using gradient descent, a standard</a:t>
                </a:r>
                <a:r>
                  <a:rPr lang="en-US" baseline="0" dirty="0"/>
                  <a:t> method for searching the minima of a function using derivatives. Gradient descent is an iterative approach for locally improving a current minimum. By following the local gradient, the optimal value is incrementally updated till it converges to a (local) minimum.</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baseline="0"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baseline="0" dirty="0"/>
              </a:p>
              <a:p>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Finally, given the loss</a:t>
                </a:r>
                <a:r>
                  <a:rPr lang="en-US" baseline="0" dirty="0"/>
                  <a:t> function, f</a:t>
                </a:r>
                <a:r>
                  <a:rPr lang="en-US" dirty="0"/>
                  <a:t>inding the optimal parameters</a:t>
                </a:r>
                <a:r>
                  <a:rPr lang="en-US" baseline="0" dirty="0"/>
                  <a:t> </a:t>
                </a:r>
                <a:r>
                  <a:rPr lang="fr-CH" b="0" i="0">
                    <a:latin typeface="Cambria Math" charset="0"/>
                    <a:ea typeface="Cambria Math" charset="0"/>
                    <a:cs typeface="Cambria Math" charset="0"/>
                  </a:rPr>
                  <a:t>𝜃</a:t>
                </a:r>
                <a:r>
                  <a:rPr lang="en-US" dirty="0"/>
                  <a:t> can then be done using standard</a:t>
                </a:r>
                <a:r>
                  <a:rPr lang="en-US" baseline="0" dirty="0"/>
                  <a:t> methods from machine learning. </a:t>
                </a:r>
                <a:r>
                  <a:rPr lang="en-US" dirty="0"/>
                  <a:t>Then </a:t>
                </a:r>
                <a:r>
                  <a:rPr lang="fr-CH" b="0" i="0">
                    <a:latin typeface="Cambria Math" charset="0"/>
                    <a:ea typeface="Cambria Math" charset="0"/>
                    <a:cs typeface="Cambria Math" charset="0"/>
                  </a:rPr>
                  <a:t>𝜃</a:t>
                </a:r>
                <a:r>
                  <a:rPr lang="en-US" dirty="0"/>
                  <a:t> can be determined using gradient descent, i.e. standard</a:t>
                </a:r>
                <a:r>
                  <a:rPr lang="en-US" baseline="0" dirty="0"/>
                  <a:t> search for minima using derivatives. More precisely, we will apply stochastic gradient descent. We update the parameters for each sample, </a:t>
                </a:r>
                <a:r>
                  <a:rPr lang="en-US" baseline="0" dirty="0" err="1"/>
                  <a:t>separatly</a:t>
                </a:r>
                <a:r>
                  <a:rPr lang="en-US" baseline="0" dirty="0"/>
                  <a:t>. Standard gradient descent would update the values of data only after having seen all samples, which would take extremely long given the very large number of samples. When stochastic gradient descent is used, only rows that contain the word or some context word in the loss function need to be updated. This implies that the data has to be organized that these rows can be efficiently accessed (e.g. using hashing).</a:t>
                </a:r>
                <a:endParaRPr lang="en-US" dirty="0"/>
              </a:p>
              <a:p>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86172" rtl="0" eaLnBrk="1" fontAlgn="base" latinLnBrk="0" hangingPunct="1">
              <a:lnSpc>
                <a:spcPct val="100000"/>
              </a:lnSpc>
              <a:spcBef>
                <a:spcPct val="0"/>
              </a:spcBef>
              <a:spcAft>
                <a:spcPct val="0"/>
              </a:spcAft>
              <a:buClrTx/>
              <a:buSzTx/>
              <a:buFontTx/>
              <a:buNone/>
              <a:tabLst/>
              <a:defRPr/>
            </a:pPr>
            <a:fld id="{E6C47E0B-2958-48CC-BA4E-C350203CF107}" type="slidenum">
              <a:rPr kumimoji="0" lang="en-US" sz="11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86172" rtl="0" eaLnBrk="1" fontAlgn="base" latinLnBrk="0" hangingPunct="1">
                <a:lnSpc>
                  <a:spcPct val="100000"/>
                </a:lnSpc>
                <a:spcBef>
                  <a:spcPct val="0"/>
                </a:spcBef>
                <a:spcAft>
                  <a:spcPct val="0"/>
                </a:spcAft>
                <a:buClrTx/>
                <a:buSzTx/>
                <a:buFontTx/>
                <a:buNone/>
                <a:tabLst/>
                <a:defRPr/>
              </a:pPr>
              <a:t>28</a:t>
            </a:fld>
            <a:endParaRPr kumimoji="0" lang="en-US" sz="11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351313252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basic gradient descent, the parameters are updated based on the complete data (set of samples). In stochastic gradient descent, the parameters are updated for a randomly selected subset of the data. Therefore, the decomposition of the loss function into component functions corresponding to each element of the data was useful. In our case we update the parameters for each word-context pair separately. With stochastic gradient we reduce the cost of each iteration, but on the other hand slow down the convergence rate. In practice, using SGD is the standard method of learning with complex loss functions.</a:t>
            </a:r>
          </a:p>
        </p:txBody>
      </p:sp>
      <p:sp>
        <p:nvSpPr>
          <p:cNvPr id="4" name="Slide Number Placeholder 3"/>
          <p:cNvSpPr>
            <a:spLocks noGrp="1"/>
          </p:cNvSpPr>
          <p:nvPr>
            <p:ph type="sldNum" sz="quarter" idx="5"/>
          </p:nvPr>
        </p:nvSpPr>
        <p:spPr/>
        <p:txBody>
          <a:bodyPr/>
          <a:lstStyle/>
          <a:p>
            <a:fld id="{E6C47E0B-2958-48CC-BA4E-C350203CF107}" type="slidenum">
              <a:rPr lang="en-US" smtClean="0"/>
              <a:pPr/>
              <a:t>29</a:t>
            </a:fld>
            <a:endParaRPr lang="en-US"/>
          </a:p>
        </p:txBody>
      </p:sp>
    </p:spTree>
    <p:extLst>
      <p:ext uri="{BB962C8B-B14F-4D97-AF65-F5344CB8AC3E}">
        <p14:creationId xmlns:p14="http://schemas.microsoft.com/office/powerpoint/2010/main" val="14291326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idea of context representing meaning is one of the most successful ideas in natural language processing. The neighborhood</a:t>
            </a:r>
            <a:r>
              <a:rPr lang="en-US" baseline="0" dirty="0"/>
              <a:t> captures not only semantic relationships among words (as would co-occurrence in the same document). It, at the same time, also captured syntactic relationships. This is an important difference compared to methods based on document-level co-occurrence like LSI.</a:t>
            </a:r>
          </a:p>
          <a:p>
            <a:endParaRPr lang="en-US" baseline="0" dirty="0"/>
          </a:p>
          <a:p>
            <a:r>
              <a:rPr lang="en-US" baseline="0" dirty="0"/>
              <a:t>A second important difference is that methods based on this idea distinguish between a word occurring as the center word of a context and as a context word. For example, it is very unlikely the word “king” would have in its context a second occurrence of the word “king”. Thus, king as a “context word” needs to be treated differently from king as a center word. This distinction is not made in approaches based exclusively on co-occurrence statistics at the document level.</a:t>
            </a:r>
            <a:endParaRPr lang="en-US" dirty="0"/>
          </a:p>
        </p:txBody>
      </p:sp>
      <p:sp>
        <p:nvSpPr>
          <p:cNvPr id="4" name="Slide Number Placeholder 3"/>
          <p:cNvSpPr>
            <a:spLocks noGrp="1"/>
          </p:cNvSpPr>
          <p:nvPr>
            <p:ph type="sldNum" sz="quarter" idx="10"/>
          </p:nvPr>
        </p:nvSpPr>
        <p:spPr/>
        <p:txBody>
          <a:bodyPr/>
          <a:lstStyle/>
          <a:p>
            <a:pPr marL="0" marR="0" lvl="0" indent="0" algn="r" defTabSz="986172" rtl="0" eaLnBrk="1" fontAlgn="base" latinLnBrk="0" hangingPunct="1">
              <a:lnSpc>
                <a:spcPct val="100000"/>
              </a:lnSpc>
              <a:spcBef>
                <a:spcPct val="0"/>
              </a:spcBef>
              <a:spcAft>
                <a:spcPct val="0"/>
              </a:spcAft>
              <a:buClrTx/>
              <a:buSzTx/>
              <a:buFontTx/>
              <a:buNone/>
              <a:tabLst/>
              <a:defRPr/>
            </a:pPr>
            <a:fld id="{E6C47E0B-2958-48CC-BA4E-C350203CF107}" type="slidenum">
              <a:rPr kumimoji="0" lang="en-US" sz="11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86172" rtl="0" eaLnBrk="1" fontAlgn="base" latinLnBrk="0" hangingPunct="1">
                <a:lnSpc>
                  <a:spcPct val="100000"/>
                </a:lnSpc>
                <a:spcBef>
                  <a:spcPct val="0"/>
                </a:spcBef>
                <a:spcAft>
                  <a:spcPct val="0"/>
                </a:spcAft>
                <a:buClrTx/>
                <a:buSzTx/>
                <a:buFontTx/>
                <a:buNone/>
                <a:tabLst/>
                <a:defRPr/>
              </a:pPr>
              <a:t>3</a:t>
            </a:fld>
            <a:endParaRPr kumimoji="0" lang="en-US" sz="11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34993360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baseline="0" dirty="0"/>
                  <a:t>When stochastic gradient descent is used, only columns of the matrices </a:t>
                </a:r>
                <a14:m>
                  <m:oMath xmlns:m="http://schemas.openxmlformats.org/officeDocument/2006/math">
                    <m:r>
                      <a:rPr lang="fr-CH" sz="1200" i="1" kern="1200" smtClean="0">
                        <a:solidFill>
                          <a:srgbClr val="000000"/>
                        </a:solidFill>
                        <a:latin typeface="Cambria Math" panose="02040503050406030204" pitchFamily="18" charset="0"/>
                        <a:ea typeface="Cambria Math" panose="02040503050406030204" pitchFamily="18" charset="0"/>
                      </a:rPr>
                      <m:t>𝜃</m:t>
                    </m:r>
                  </m:oMath>
                </a14:m>
                <a:r>
                  <a:rPr lang="en-US" baseline="0" dirty="0"/>
                  <a:t> that contain the word, or a context word related to the current word-context pair and its negative samples need to be updated. This implies that the data must be organized that these rows can be efficiently accessed (e.g., using hashing).</a:t>
                </a:r>
                <a:endParaRPr lang="en-US" dirty="0"/>
              </a:p>
              <a:p>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baseline="0" dirty="0"/>
                  <a:t>When stochastic gradient descent is used, only columns of the matrices </a:t>
                </a:r>
                <a:r>
                  <a:rPr lang="fr-CH" sz="1200" i="0" kern="1200">
                    <a:solidFill>
                      <a:srgbClr val="000000"/>
                    </a:solidFill>
                    <a:latin typeface="Cambria Math" panose="02040503050406030204" pitchFamily="18" charset="0"/>
                    <a:ea typeface="Cambria Math" panose="02040503050406030204" pitchFamily="18" charset="0"/>
                  </a:rPr>
                  <a:t>𝜃</a:t>
                </a:r>
                <a:r>
                  <a:rPr lang="en-US" baseline="0" dirty="0"/>
                  <a:t> that contain the word, or a context word related to the current word-context pair and its negative samples need to be updated. This implies that the data must be organized that these rows can be efficiently accessed (e.g., using hashing).</a:t>
                </a:r>
                <a:endParaRPr lang="en-US" dirty="0"/>
              </a:p>
              <a:p>
                <a:endParaRPr lang="en-US" dirty="0"/>
              </a:p>
            </p:txBody>
          </p:sp>
        </mc:Fallback>
      </mc:AlternateContent>
      <p:sp>
        <p:nvSpPr>
          <p:cNvPr id="4" name="Slide Number Placeholder 3"/>
          <p:cNvSpPr>
            <a:spLocks noGrp="1"/>
          </p:cNvSpPr>
          <p:nvPr>
            <p:ph type="sldNum" sz="quarter" idx="5"/>
          </p:nvPr>
        </p:nvSpPr>
        <p:spPr/>
        <p:txBody>
          <a:bodyPr/>
          <a:lstStyle/>
          <a:p>
            <a:fld id="{E6C47E0B-2958-48CC-BA4E-C350203CF107}" type="slidenum">
              <a:rPr lang="en-US" smtClean="0"/>
              <a:pPr/>
              <a:t>30</a:t>
            </a:fld>
            <a:endParaRPr lang="en-US"/>
          </a:p>
        </p:txBody>
      </p:sp>
    </p:spTree>
    <p:extLst>
      <p:ext uri="{BB962C8B-B14F-4D97-AF65-F5344CB8AC3E}">
        <p14:creationId xmlns:p14="http://schemas.microsoft.com/office/powerpoint/2010/main" val="281859904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embedding vectors of a word are affected only by the derivatives of the loss function with respect to the word vector.</a:t>
            </a:r>
          </a:p>
        </p:txBody>
      </p:sp>
      <p:sp>
        <p:nvSpPr>
          <p:cNvPr id="4" name="Slide Number Placeholder 3"/>
          <p:cNvSpPr>
            <a:spLocks noGrp="1"/>
          </p:cNvSpPr>
          <p:nvPr>
            <p:ph type="sldNum" sz="quarter" idx="5"/>
          </p:nvPr>
        </p:nvSpPr>
        <p:spPr/>
        <p:txBody>
          <a:bodyPr/>
          <a:lstStyle/>
          <a:p>
            <a:fld id="{E6C47E0B-2958-48CC-BA4E-C350203CF107}" type="slidenum">
              <a:rPr lang="en-US" smtClean="0"/>
              <a:pPr/>
              <a:t>31</a:t>
            </a:fld>
            <a:endParaRPr lang="en-US"/>
          </a:p>
        </p:txBody>
      </p:sp>
    </p:spTree>
    <p:extLst>
      <p:ext uri="{BB962C8B-B14F-4D97-AF65-F5344CB8AC3E}">
        <p14:creationId xmlns:p14="http://schemas.microsoft.com/office/powerpoint/2010/main" val="33191252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dirty="0"/>
                  <a:t>Computing the derivative of the loss function, for updating the model parameters, requires evaluating derivatives along the operators that compose the loss function. This step is part of what is in machine learning commonly called backpropagation. We illustrate the essential steps of this computation for computing the derivative</a:t>
                </a:r>
                <a:r>
                  <a:rPr lang="en-US" baseline="0" dirty="0"/>
                  <a:t> for a given word</a:t>
                </a:r>
                <a:r>
                  <a:rPr lang="en-US" dirty="0"/>
                  <a:t> </a:t>
                </a:r>
                <a14:m>
                  <m:oMath xmlns:m="http://schemas.openxmlformats.org/officeDocument/2006/math">
                    <m:f>
                      <m:fPr>
                        <m:ctrlPr>
                          <a:rPr lang="en-US" sz="1200" i="1" smtClean="0">
                            <a:latin typeface="Cambria Math" panose="02040503050406030204" pitchFamily="18" charset="0"/>
                          </a:rPr>
                        </m:ctrlPr>
                      </m:fPr>
                      <m:num>
                        <m:r>
                          <a:rPr lang="en-US" sz="1200" i="1">
                            <a:latin typeface="Cambria Math" panose="02040503050406030204" pitchFamily="18" charset="0"/>
                          </a:rPr>
                          <m:t>𝜕</m:t>
                        </m:r>
                        <m:sSub>
                          <m:sSubPr>
                            <m:ctrlPr>
                              <a:rPr lang="en-US" sz="1200" i="1">
                                <a:latin typeface="Cambria Math" panose="02040503050406030204" pitchFamily="18" charset="0"/>
                              </a:rPr>
                            </m:ctrlPr>
                          </m:sSubPr>
                          <m:e>
                            <m:r>
                              <a:rPr lang="fr-CH" sz="1200" i="1">
                                <a:latin typeface="Cambria Math" panose="02040503050406030204" pitchFamily="18" charset="0"/>
                              </a:rPr>
                              <m:t>𝐽</m:t>
                            </m:r>
                          </m:e>
                          <m:sub>
                            <m:r>
                              <a:rPr lang="fr-CH" sz="1200" i="1">
                                <a:latin typeface="Cambria Math" panose="02040503050406030204" pitchFamily="18" charset="0"/>
                              </a:rPr>
                              <m:t>𝑡</m:t>
                            </m:r>
                          </m:sub>
                        </m:sSub>
                      </m:num>
                      <m:den>
                        <m:r>
                          <a:rPr lang="en-US" sz="1200" i="1">
                            <a:latin typeface="Cambria Math" panose="02040503050406030204" pitchFamily="18" charset="0"/>
                          </a:rPr>
                          <m:t>𝜕</m:t>
                        </m:r>
                        <m:r>
                          <a:rPr lang="fr-CH" sz="1200" b="1" i="1">
                            <a:latin typeface="Cambria Math" panose="02040503050406030204" pitchFamily="18" charset="0"/>
                          </a:rPr>
                          <m:t>𝒘</m:t>
                        </m:r>
                      </m:den>
                    </m:f>
                  </m:oMath>
                </a14:m>
                <a:r>
                  <a:rPr lang="en-US" dirty="0"/>
                  <a:t>. To that end, it is helpful to identify the different components that constitute the loss function and compose then the derivatives of those components using the chain rule. This reveals that the updates to the parameters result in simple operations. As an exercise one can complete the computation for the other derivatives.</a:t>
                </a:r>
              </a:p>
              <a:p>
                <a:r>
                  <a:rPr lang="en-US" dirty="0"/>
                  <a:t>.</a:t>
                </a:r>
              </a:p>
            </p:txBody>
          </p:sp>
        </mc:Choice>
        <mc:Fallback xmlns="">
          <p:sp>
            <p:nvSpPr>
              <p:cNvPr id="3" name="Notes Placeholder 2"/>
              <p:cNvSpPr>
                <a:spLocks noGrp="1"/>
              </p:cNvSpPr>
              <p:nvPr>
                <p:ph type="body" idx="1"/>
              </p:nvPr>
            </p:nvSpPr>
            <p:spPr/>
            <p:txBody>
              <a:bodyPr/>
              <a:lstStyle/>
              <a:p>
                <a:r>
                  <a:rPr lang="en-US" dirty="0"/>
                  <a:t>Computing the derivative of the loss function, for updating the model parameters, requires evaluating derivatives along the operators that compose the loss function. This step is part of what is in machine learning commonly called backpropagation. We illustrate the essential steps of this operation for computing </a:t>
                </a:r>
                <a:r>
                  <a:rPr lang="en-US" sz="1200" i="0">
                    <a:latin typeface="Cambria Math" panose="02040503050406030204" pitchFamily="18" charset="0"/>
                  </a:rPr>
                  <a:t>(𝜕</a:t>
                </a:r>
                <a:r>
                  <a:rPr lang="fr-CH" sz="1200" i="0">
                    <a:latin typeface="Cambria Math" panose="02040503050406030204" pitchFamily="18" charset="0"/>
                  </a:rPr>
                  <a:t>𝐽</a:t>
                </a:r>
                <a:r>
                  <a:rPr lang="en-US" sz="1200" i="0">
                    <a:latin typeface="Cambria Math" panose="02040503050406030204" pitchFamily="18" charset="0"/>
                  </a:rPr>
                  <a:t>_</a:t>
                </a:r>
                <a:r>
                  <a:rPr lang="fr-CH" sz="1200" i="0">
                    <a:latin typeface="Cambria Math" panose="02040503050406030204" pitchFamily="18" charset="0"/>
                  </a:rPr>
                  <a:t>𝑡</a:t>
                </a:r>
                <a:r>
                  <a:rPr lang="en-US" sz="1200" i="0">
                    <a:latin typeface="Cambria Math" panose="02040503050406030204" pitchFamily="18" charset="0"/>
                  </a:rPr>
                  <a:t>)/𝜕</a:t>
                </a:r>
                <a:r>
                  <a:rPr lang="fr-CH" sz="1200" b="1" i="0">
                    <a:latin typeface="Cambria Math" panose="02040503050406030204" pitchFamily="18" charset="0"/>
                  </a:rPr>
                  <a:t>𝒘</a:t>
                </a:r>
                <a:r>
                  <a:rPr lang="en-US" dirty="0"/>
                  <a:t>. To that end it is helpful to identify the different components that constitute the loss function and compose then the derivatives of those components using the chain rule. This reveals that the updates to the parameters result in simple operations. As an exercise one can complete the computation for the other derivatives.</a:t>
                </a:r>
              </a:p>
              <a:p>
                <a:r>
                  <a:rPr lang="en-US" dirty="0"/>
                  <a:t>.</a:t>
                </a:r>
              </a:p>
            </p:txBody>
          </p:sp>
        </mc:Fallback>
      </mc:AlternateContent>
      <p:sp>
        <p:nvSpPr>
          <p:cNvPr id="4" name="Slide Number Placeholder 3"/>
          <p:cNvSpPr>
            <a:spLocks noGrp="1"/>
          </p:cNvSpPr>
          <p:nvPr>
            <p:ph type="sldNum" sz="quarter" idx="5"/>
          </p:nvPr>
        </p:nvSpPr>
        <p:spPr/>
        <p:txBody>
          <a:bodyPr/>
          <a:lstStyle/>
          <a:p>
            <a:pPr marL="0" marR="0" lvl="0" indent="0" algn="r" defTabSz="986172" rtl="0" eaLnBrk="1" fontAlgn="base" latinLnBrk="0" hangingPunct="1">
              <a:lnSpc>
                <a:spcPct val="100000"/>
              </a:lnSpc>
              <a:spcBef>
                <a:spcPct val="0"/>
              </a:spcBef>
              <a:spcAft>
                <a:spcPct val="0"/>
              </a:spcAft>
              <a:buClrTx/>
              <a:buSzTx/>
              <a:buFontTx/>
              <a:buNone/>
              <a:tabLst/>
              <a:defRPr/>
            </a:pPr>
            <a:fld id="{E6C47E0B-2958-48CC-BA4E-C350203CF107}" type="slidenum">
              <a:rPr kumimoji="0" lang="en-US" sz="1100" b="0" i="0" u="none" strike="noStrike" kern="1200" cap="none" spc="0" normalizeH="0" baseline="0" noProof="0">
                <a:ln>
                  <a:noFill/>
                </a:ln>
                <a:solidFill>
                  <a:srgbClr val="000000"/>
                </a:solidFill>
                <a:effectLst/>
                <a:uLnTx/>
                <a:uFillTx/>
                <a:latin typeface="Arial" charset="0"/>
                <a:ea typeface="+mn-ea"/>
                <a:cs typeface="+mn-cs"/>
              </a:rPr>
              <a:pPr marL="0" marR="0" lvl="0" indent="0" algn="r" defTabSz="986172" rtl="0" eaLnBrk="1" fontAlgn="base" latinLnBrk="0" hangingPunct="1">
                <a:lnSpc>
                  <a:spcPct val="100000"/>
                </a:lnSpc>
                <a:spcBef>
                  <a:spcPct val="0"/>
                </a:spcBef>
                <a:spcAft>
                  <a:spcPct val="0"/>
                </a:spcAft>
                <a:buClrTx/>
                <a:buSzTx/>
                <a:buFontTx/>
                <a:buNone/>
                <a:tabLst/>
                <a:defRPr/>
              </a:pPr>
              <a:t>32</a:t>
            </a:fld>
            <a:endParaRPr kumimoji="0" lang="en-US" sz="11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425569248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dirty="0"/>
                  <a:t>One key problem in statistical learning (or machine learning) is overfitting. If we provide a large number of parameters </a:t>
                </a:r>
                <a14:m>
                  <m:oMath xmlns:m="http://schemas.openxmlformats.org/officeDocument/2006/math">
                    <m:r>
                      <a:rPr lang="fr-CH" sz="1200" i="1" smtClean="0">
                        <a:latin typeface="Cambria Math" panose="02040503050406030204" pitchFamily="18" charset="0"/>
                        <a:ea typeface="Cambria Math" panose="02040503050406030204" pitchFamily="18" charset="0"/>
                      </a:rPr>
                      <m:t>𝜃</m:t>
                    </m:r>
                  </m:oMath>
                </a14:m>
                <a:r>
                  <a:rPr lang="en-US" dirty="0"/>
                  <a:t> we can easily learn</a:t>
                </a:r>
                <a:r>
                  <a:rPr lang="en-US" baseline="0" dirty="0"/>
                  <a:t> a good, or even perfect approximation of the function applied to the training data, but the function will perform poorly on new data. Therefore, the idea is to “limit” the amount of information that can be stored in the model parameters, by minimizing some measure on them by including it into the loss function. This is called regularization. In the method we have introduced for deriving word embeddings no regularization is applied. The reason is that a linear model is </a:t>
                </a:r>
                <a:r>
                  <a:rPr lang="en-US" baseline="0" dirty="0" err="1"/>
                  <a:t>nto</a:t>
                </a:r>
                <a:r>
                  <a:rPr lang="en-US" baseline="0" dirty="0"/>
                  <a:t> considered to be a complex model and therefore the risk of overfitting is limited.</a:t>
                </a:r>
                <a:endParaRPr lang="en-US" dirty="0"/>
              </a:p>
            </p:txBody>
          </p:sp>
        </mc:Choice>
        <mc:Fallback xmlns="">
          <p:sp>
            <p:nvSpPr>
              <p:cNvPr id="3" name="Notes Placeholder 2"/>
              <p:cNvSpPr>
                <a:spLocks noGrp="1"/>
              </p:cNvSpPr>
              <p:nvPr>
                <p:ph type="body" idx="1"/>
              </p:nvPr>
            </p:nvSpPr>
            <p:spPr/>
            <p:txBody>
              <a:bodyPr/>
              <a:lstStyle/>
              <a:p>
                <a:r>
                  <a:rPr lang="en-US" dirty="0"/>
                  <a:t>One key problem in statistical learning (or machine learning) is overfitting. If we provide a large number of parameters </a:t>
                </a:r>
                <a:r>
                  <a:rPr lang="fr-CH" sz="1200" i="0">
                    <a:latin typeface="Cambria Math" panose="02040503050406030204" pitchFamily="18" charset="0"/>
                    <a:ea typeface="Cambria Math" panose="02040503050406030204" pitchFamily="18" charset="0"/>
                  </a:rPr>
                  <a:t>𝜃</a:t>
                </a:r>
                <a:r>
                  <a:rPr lang="en-US" dirty="0"/>
                  <a:t> we can easily learn</a:t>
                </a:r>
                <a:r>
                  <a:rPr lang="en-US" baseline="0" dirty="0"/>
                  <a:t> a good, or even perfect approximation of the function applied to the training data, but the function will perform poorly on other data. Therefore the idea is to “limit” the amount of information that can be stored in the model parameters, by minimizing some measure on them by including it into the loss function. This is called regularization.</a:t>
                </a:r>
                <a:endParaRPr lang="en-US" dirty="0"/>
              </a:p>
            </p:txBody>
          </p:sp>
        </mc:Fallback>
      </mc:AlternateContent>
      <p:sp>
        <p:nvSpPr>
          <p:cNvPr id="4" name="Slide Number Placeholder 3"/>
          <p:cNvSpPr>
            <a:spLocks noGrp="1"/>
          </p:cNvSpPr>
          <p:nvPr>
            <p:ph type="sldNum" sz="quarter" idx="5"/>
          </p:nvPr>
        </p:nvSpPr>
        <p:spPr/>
        <p:txBody>
          <a:bodyPr/>
          <a:lstStyle/>
          <a:p>
            <a:fld id="{E6C47E0B-2958-48CC-BA4E-C350203CF107}" type="slidenum">
              <a:rPr lang="en-US" smtClean="0"/>
              <a:pPr/>
              <a:t>33</a:t>
            </a:fld>
            <a:endParaRPr lang="en-US"/>
          </a:p>
        </p:txBody>
      </p:sp>
    </p:spTree>
    <p:extLst>
      <p:ext uri="{BB962C8B-B14F-4D97-AF65-F5344CB8AC3E}">
        <p14:creationId xmlns:p14="http://schemas.microsoft.com/office/powerpoint/2010/main" val="154549706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E6C47E0B-2958-48CC-BA4E-C350203CF107}" type="slidenum">
              <a:rPr lang="en-US" smtClean="0"/>
              <a:pPr/>
              <a:t>34</a:t>
            </a:fld>
            <a:endParaRPr lang="en-US"/>
          </a:p>
        </p:txBody>
      </p:sp>
    </p:spTree>
    <p:extLst>
      <p:ext uri="{BB962C8B-B14F-4D97-AF65-F5344CB8AC3E}">
        <p14:creationId xmlns:p14="http://schemas.microsoft.com/office/powerpoint/2010/main" val="67872260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dirty="0"/>
                  <a:t>With the </a:t>
                </a:r>
                <a:r>
                  <a:rPr lang="en-US" dirty="0" err="1"/>
                  <a:t>skipgram</a:t>
                </a:r>
                <a:r>
                  <a:rPr lang="en-US" dirty="0"/>
                  <a:t> model, we have considered the probability of word-context word pairs as the objective for learning. An alternative approach is to consider the complete context of a word and predict whether a set of context words is likely to occur with a given word. In order to represent a set of words in the embedding model we can choose the mean of the embedding vectors of the context words and require that this vector is similar to the embedding vector of center word, if this specific selection of context words appears with the center word in the document collection. The remaining aspects of the method remain the same. This alternative model is called CBOW. Empirical evaluations show that </a:t>
                </a:r>
                <a:r>
                  <a:rPr lang="en-US" dirty="0" err="1"/>
                  <a:t>skipgram</a:t>
                </a:r>
                <a:r>
                  <a:rPr lang="en-US" dirty="0"/>
                  <a:t> gives better representations for rare terms.</a:t>
                </a:r>
              </a:p>
              <a:p>
                <a:endParaRPr lang="en-US" dirty="0"/>
              </a:p>
            </p:txBody>
          </p:sp>
        </mc:Choice>
        <mc:Fallback xmlns="">
          <p:sp>
            <p:nvSpPr>
              <p:cNvPr id="3" name="Notes Placeholder 2"/>
              <p:cNvSpPr>
                <a:spLocks noGrp="1"/>
              </p:cNvSpPr>
              <p:nvPr>
                <p:ph type="body" idx="1"/>
              </p:nvPr>
            </p:nvSpPr>
            <p:spPr/>
            <p:txBody>
              <a:bodyPr/>
              <a:lstStyle/>
              <a:p>
                <a:r>
                  <a:rPr lang="en-US" dirty="0" smtClean="0"/>
                  <a:t>Differently</a:t>
                </a:r>
                <a:r>
                  <a:rPr lang="en-US" baseline="0" dirty="0" smtClean="0"/>
                  <a:t> to LSI, where the (parameters of the) model have been derived by a mathematical operation (SVD), the idea in word </a:t>
                </a:r>
                <a:r>
                  <a:rPr lang="en-US" baseline="0" dirty="0" err="1" smtClean="0"/>
                  <a:t>embeddings</a:t>
                </a:r>
                <a:r>
                  <a:rPr lang="en-US" baseline="0" dirty="0" smtClean="0"/>
                  <a:t> is to learn the parameters directly from the data. To start with, we consider a word-context pair (</a:t>
                </a:r>
                <a:r>
                  <a:rPr lang="en-US" baseline="0" dirty="0" err="1" smtClean="0"/>
                  <a:t>w,c</a:t>
                </a:r>
                <a:r>
                  <a:rPr lang="en-US" baseline="0" dirty="0" smtClean="0"/>
                  <a:t>) and ask the question whether it comes from the data. We would like that (ideally) the model gives us a probability of 1 if this is the case. In order to derive a probability from the model (the embedding into a low-dimensional space), we proceed as follows: we first take the scalar product of the embedded word and the context word vectors (this is where the parameters </a:t>
                </a:r>
                <a:r>
                  <a:rPr lang="fr-CH" b="0" i="0" smtClean="0">
                    <a:latin typeface="Cambria Math" charset="0"/>
                    <a:ea typeface="Cambria Math" charset="0"/>
                    <a:cs typeface="Cambria Math" charset="0"/>
                  </a:rPr>
                  <a:t>𝜃</a:t>
                </a:r>
                <a:r>
                  <a:rPr lang="en-US" dirty="0" smtClean="0"/>
                  <a:t> are hidden). This product will be large positive when the vectors are similar and large negative when they are opposite. In order to turn those</a:t>
                </a:r>
                <a:r>
                  <a:rPr lang="en-US" baseline="0" dirty="0" smtClean="0"/>
                  <a:t> values into a quantity that can be interpreted as probability (i.e. a value in [0,1]) we apply the sigmoid function </a:t>
                </a:r>
                <a:r>
                  <a:rPr lang="el-GR" b="0" i="0" smtClean="0">
                    <a:latin typeface="Cambria Math" charset="0"/>
                    <a:ea typeface="Cambria Math" charset="0"/>
                    <a:cs typeface="Cambria Math" charset="0"/>
                  </a:rPr>
                  <a:t>σ</a:t>
                </a:r>
                <a:r>
                  <a:rPr lang="fr-CH" b="0" i="0" smtClean="0">
                    <a:latin typeface="Cambria Math" charset="0"/>
                    <a:ea typeface="Cambria Math" charset="0"/>
                    <a:cs typeface="Cambria Math" charset="0"/>
                  </a:rPr>
                  <a:t>. </a:t>
                </a:r>
                <a:r>
                  <a:rPr lang="en-US" dirty="0" smtClean="0"/>
                  <a:t>It produces values close to 0 for large negative</a:t>
                </a:r>
                <a:r>
                  <a:rPr lang="en-US" baseline="0" dirty="0" smtClean="0"/>
                  <a:t> arguments, and values close to 1 for large positive arguments. The use of this function in this model is motivated for exactly the same reasons as it is for its use in binary logistic regression, though the model is not exactly the same. Apart from mapping the values to [0,1] it also is insensitive to large outliers.</a:t>
                </a: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86172" rtl="0" eaLnBrk="1" fontAlgn="base" latinLnBrk="0" hangingPunct="1">
              <a:lnSpc>
                <a:spcPct val="100000"/>
              </a:lnSpc>
              <a:spcBef>
                <a:spcPct val="0"/>
              </a:spcBef>
              <a:spcAft>
                <a:spcPct val="0"/>
              </a:spcAft>
              <a:buClrTx/>
              <a:buSzTx/>
              <a:buFontTx/>
              <a:buNone/>
              <a:tabLst/>
              <a:defRPr/>
            </a:pPr>
            <a:fld id="{E6C47E0B-2958-48CC-BA4E-C350203CF107}" type="slidenum">
              <a:rPr kumimoji="0" lang="en-US" sz="11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86172" rtl="0" eaLnBrk="1" fontAlgn="base" latinLnBrk="0" hangingPunct="1">
                <a:lnSpc>
                  <a:spcPct val="100000"/>
                </a:lnSpc>
                <a:spcBef>
                  <a:spcPct val="0"/>
                </a:spcBef>
                <a:spcAft>
                  <a:spcPct val="0"/>
                </a:spcAft>
                <a:buClrTx/>
                <a:buSzTx/>
                <a:buFontTx/>
                <a:buNone/>
                <a:tabLst/>
                <a:defRPr/>
              </a:pPr>
              <a:t>35</a:t>
            </a:fld>
            <a:endParaRPr kumimoji="0" lang="en-US" sz="11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5286278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using </a:t>
            </a:r>
            <a:r>
              <a:rPr lang="en-US" dirty="0" err="1"/>
              <a:t>skipgram</a:t>
            </a:r>
            <a:r>
              <a:rPr lang="en-US" dirty="0"/>
              <a:t> or CBOW </a:t>
            </a:r>
            <a:r>
              <a:rPr lang="en-US" baseline="0" dirty="0"/>
              <a:t>we obtain two models mapping words into a low dimensional space corresponding to the two roles words can take, center words or context words. In practice, a final model is derived as the sum of the two matrices. </a:t>
            </a:r>
            <a:endParaRPr lang="en-US" dirty="0"/>
          </a:p>
        </p:txBody>
      </p:sp>
      <p:sp>
        <p:nvSpPr>
          <p:cNvPr id="4" name="Slide Number Placeholder 3"/>
          <p:cNvSpPr>
            <a:spLocks noGrp="1"/>
          </p:cNvSpPr>
          <p:nvPr>
            <p:ph type="sldNum" sz="quarter" idx="10"/>
          </p:nvPr>
        </p:nvSpPr>
        <p:spPr/>
        <p:txBody>
          <a:bodyPr/>
          <a:lstStyle/>
          <a:p>
            <a:pPr marL="0" marR="0" lvl="0" indent="0" algn="r" defTabSz="986172" rtl="0" eaLnBrk="1" fontAlgn="base" latinLnBrk="0" hangingPunct="1">
              <a:lnSpc>
                <a:spcPct val="100000"/>
              </a:lnSpc>
              <a:spcBef>
                <a:spcPct val="0"/>
              </a:spcBef>
              <a:spcAft>
                <a:spcPct val="0"/>
              </a:spcAft>
              <a:buClrTx/>
              <a:buSzTx/>
              <a:buFontTx/>
              <a:buNone/>
              <a:tabLst/>
              <a:defRPr/>
            </a:pPr>
            <a:fld id="{E6C47E0B-2958-48CC-BA4E-C350203CF107}" type="slidenum">
              <a:rPr kumimoji="0" lang="en-US" sz="11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86172" rtl="0" eaLnBrk="1" fontAlgn="base" latinLnBrk="0" hangingPunct="1">
                <a:lnSpc>
                  <a:spcPct val="100000"/>
                </a:lnSpc>
                <a:spcBef>
                  <a:spcPct val="0"/>
                </a:spcBef>
                <a:spcAft>
                  <a:spcPct val="0"/>
                </a:spcAft>
                <a:buClrTx/>
                <a:buSzTx/>
                <a:buFontTx/>
                <a:buNone/>
                <a:tabLst/>
                <a:defRPr/>
              </a:pPr>
              <a:t>36</a:t>
            </a:fld>
            <a:endParaRPr kumimoji="0" lang="en-US" sz="11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20711870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original formulation of the </a:t>
            </a:r>
            <a:r>
              <a:rPr lang="en-US" dirty="0" err="1"/>
              <a:t>skipgram</a:t>
            </a:r>
            <a:r>
              <a:rPr lang="en-US" dirty="0"/>
              <a:t> and CBOW models used a different approach. Instead of predicting the independent probabilities of occurrences of word-context pairs, it models the conditional probability of having a context word given a word (</a:t>
            </a:r>
            <a:r>
              <a:rPr lang="en-US" dirty="0" err="1"/>
              <a:t>skipgram</a:t>
            </a:r>
            <a:r>
              <a:rPr lang="en-US" dirty="0"/>
              <a:t>), respectively of having a word given a context word (CBOW). Using these conditional probabilities, a different optimization objective can be formulated, optimizing the observed conditional probabilities of word-context word occurrences.</a:t>
            </a:r>
          </a:p>
          <a:p>
            <a:endParaRPr lang="en-US" dirty="0"/>
          </a:p>
        </p:txBody>
      </p:sp>
      <p:sp>
        <p:nvSpPr>
          <p:cNvPr id="4" name="Slide Number Placeholder 3"/>
          <p:cNvSpPr>
            <a:spLocks noGrp="1"/>
          </p:cNvSpPr>
          <p:nvPr>
            <p:ph type="sldNum" sz="quarter" idx="5"/>
          </p:nvPr>
        </p:nvSpPr>
        <p:spPr/>
        <p:txBody>
          <a:bodyPr/>
          <a:lstStyle/>
          <a:p>
            <a:fld id="{E6C47E0B-2958-48CC-BA4E-C350203CF107}" type="slidenum">
              <a:rPr lang="en-US" smtClean="0"/>
              <a:pPr/>
              <a:t>37</a:t>
            </a:fld>
            <a:endParaRPr lang="en-US"/>
          </a:p>
        </p:txBody>
      </p:sp>
    </p:spTree>
    <p:extLst>
      <p:ext uri="{BB962C8B-B14F-4D97-AF65-F5344CB8AC3E}">
        <p14:creationId xmlns:p14="http://schemas.microsoft.com/office/powerpoint/2010/main" val="273251070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introducing a function that derives those conditional probabilities from the vector representation of words while using the scalar product, in addition to the problem that the values of the scalar product do not fall into the interval [-1, 1], we find the additional problem that the conditional probabilities for a given context word (CBOW) do not add up to 1.</a:t>
            </a:r>
          </a:p>
          <a:p>
            <a:endParaRPr lang="en-US" dirty="0"/>
          </a:p>
          <a:p>
            <a:r>
              <a:rPr lang="en-US" dirty="0"/>
              <a:t>To address this issue, there exists a standard approach to convert an (arbitrary) set of values into a probability distribution. First, applying the exponential function to the set of values (in our case the scalar products), produces positive values only, and second normalizing by the sum of the exponentials lets the values fall into the interval [0,1].</a:t>
            </a:r>
          </a:p>
        </p:txBody>
      </p:sp>
      <p:sp>
        <p:nvSpPr>
          <p:cNvPr id="4" name="Slide Number Placeholder 3"/>
          <p:cNvSpPr>
            <a:spLocks noGrp="1"/>
          </p:cNvSpPr>
          <p:nvPr>
            <p:ph type="sldNum" sz="quarter" idx="5"/>
          </p:nvPr>
        </p:nvSpPr>
        <p:spPr/>
        <p:txBody>
          <a:bodyPr/>
          <a:lstStyle/>
          <a:p>
            <a:fld id="{E6C47E0B-2958-48CC-BA4E-C350203CF107}" type="slidenum">
              <a:rPr lang="en-US" smtClean="0"/>
              <a:pPr/>
              <a:t>38</a:t>
            </a:fld>
            <a:endParaRPr lang="en-US"/>
          </a:p>
        </p:txBody>
      </p:sp>
    </p:spTree>
    <p:extLst>
      <p:ext uri="{BB962C8B-B14F-4D97-AF65-F5344CB8AC3E}">
        <p14:creationId xmlns:p14="http://schemas.microsoft.com/office/powerpoint/2010/main" val="238738674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Applying the </a:t>
            </a:r>
            <a:r>
              <a:rPr lang="en-US" dirty="0" err="1"/>
              <a:t>softmax</a:t>
            </a:r>
            <a:r>
              <a:rPr lang="en-US" dirty="0"/>
              <a:t> function to the scalar products, produces now a probability distribution for a context word, co-occurring with some word of the vocabulary.</a:t>
            </a:r>
          </a:p>
        </p:txBody>
      </p:sp>
      <p:sp>
        <p:nvSpPr>
          <p:cNvPr id="4" name="Slide Number Placeholder 3"/>
          <p:cNvSpPr>
            <a:spLocks noGrp="1"/>
          </p:cNvSpPr>
          <p:nvPr>
            <p:ph type="sldNum" sz="quarter" idx="10"/>
          </p:nvPr>
        </p:nvSpPr>
        <p:spPr/>
        <p:txBody>
          <a:bodyPr/>
          <a:lstStyle/>
          <a:p>
            <a:pPr marL="0" marR="0" lvl="0" indent="0" algn="r" defTabSz="986172" rtl="0" eaLnBrk="1" fontAlgn="base" latinLnBrk="0" hangingPunct="1">
              <a:lnSpc>
                <a:spcPct val="100000"/>
              </a:lnSpc>
              <a:spcBef>
                <a:spcPct val="0"/>
              </a:spcBef>
              <a:spcAft>
                <a:spcPct val="0"/>
              </a:spcAft>
              <a:buClrTx/>
              <a:buSzTx/>
              <a:buFontTx/>
              <a:buNone/>
              <a:tabLst/>
              <a:defRPr/>
            </a:pPr>
            <a:fld id="{E6C47E0B-2958-48CC-BA4E-C350203CF107}" type="slidenum">
              <a:rPr kumimoji="0" lang="en-US" sz="11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86172" rtl="0" eaLnBrk="1" fontAlgn="base" latinLnBrk="0" hangingPunct="1">
                <a:lnSpc>
                  <a:spcPct val="100000"/>
                </a:lnSpc>
                <a:spcBef>
                  <a:spcPct val="0"/>
                </a:spcBef>
                <a:spcAft>
                  <a:spcPct val="0"/>
                </a:spcAft>
                <a:buClrTx/>
                <a:buSzTx/>
                <a:buFontTx/>
                <a:buNone/>
                <a:tabLst/>
                <a:defRPr/>
              </a:pPr>
              <a:t>39</a:t>
            </a:fld>
            <a:endParaRPr kumimoji="0" lang="en-US" sz="11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9605970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basic</a:t>
            </a:r>
            <a:r>
              <a:rPr lang="en-US" baseline="0" dirty="0"/>
              <a:t> idea for word embeddings is straightforward. Both, center words and context words, are mapped into a low-dimensional space of the same dimension. Their representations in that space should be similar, if the center word and the context word occur frequently together. Thus, we capture the information on word context in a low-dimensional representation. Using dimensionality reduction, the expectation is that words and contexts that play similar roles would also be close to each other and would capture syntactic and semantic similarity.</a:t>
            </a:r>
          </a:p>
          <a:p>
            <a:r>
              <a:rPr lang="en-US" baseline="0" dirty="0"/>
              <a:t>Dimensionality reduction is helpful, since vocabularies can become very large. This is especially true when not only words, but also short phrases are considered. Thus, data would be very sparse in the original vocabulary space, and it would be difficult to represent similarity. </a:t>
            </a:r>
            <a:endParaRPr lang="en-US" dirty="0"/>
          </a:p>
        </p:txBody>
      </p:sp>
      <p:sp>
        <p:nvSpPr>
          <p:cNvPr id="4" name="Slide Number Placeholder 3"/>
          <p:cNvSpPr>
            <a:spLocks noGrp="1"/>
          </p:cNvSpPr>
          <p:nvPr>
            <p:ph type="sldNum" sz="quarter" idx="10"/>
          </p:nvPr>
        </p:nvSpPr>
        <p:spPr/>
        <p:txBody>
          <a:bodyPr/>
          <a:lstStyle/>
          <a:p>
            <a:pPr marL="0" marR="0" lvl="0" indent="0" algn="r" defTabSz="986172" rtl="0" eaLnBrk="1" fontAlgn="base" latinLnBrk="0" hangingPunct="1">
              <a:lnSpc>
                <a:spcPct val="100000"/>
              </a:lnSpc>
              <a:spcBef>
                <a:spcPct val="0"/>
              </a:spcBef>
              <a:spcAft>
                <a:spcPct val="0"/>
              </a:spcAft>
              <a:buClrTx/>
              <a:buSzTx/>
              <a:buFontTx/>
              <a:buNone/>
              <a:tabLst/>
              <a:defRPr/>
            </a:pPr>
            <a:fld id="{E6C47E0B-2958-48CC-BA4E-C350203CF107}" type="slidenum">
              <a:rPr kumimoji="0" lang="en-US" sz="11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86172" rtl="0" eaLnBrk="1" fontAlgn="base" latinLnBrk="0" hangingPunct="1">
                <a:lnSpc>
                  <a:spcPct val="100000"/>
                </a:lnSpc>
                <a:spcBef>
                  <a:spcPct val="0"/>
                </a:spcBef>
                <a:spcAft>
                  <a:spcPct val="0"/>
                </a:spcAft>
                <a:buClrTx/>
                <a:buSzTx/>
                <a:buFontTx/>
                <a:buNone/>
                <a:tabLst/>
                <a:defRPr/>
              </a:pPr>
              <a:t>4</a:t>
            </a:fld>
            <a:endParaRPr kumimoji="0" lang="en-US" sz="11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413857387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dirty="0"/>
                  <a:t>The issue with this variant of the loss function is that in the gradient descent the sums of the conditional probabilities </a:t>
                </a:r>
                <a14:m>
                  <m:oMath xmlns:m="http://schemas.openxmlformats.org/officeDocument/2006/math">
                    <m:nary>
                      <m:naryPr>
                        <m:chr m:val="∑"/>
                        <m:limLoc m:val="subSup"/>
                        <m:ctrlPr>
                          <a:rPr lang="en-US" sz="1200" i="1" smtClean="0">
                            <a:latin typeface="Cambria Math" panose="02040503050406030204" pitchFamily="18" charset="0"/>
                          </a:rPr>
                        </m:ctrlPr>
                      </m:naryPr>
                      <m:sub>
                        <m:r>
                          <m:rPr>
                            <m:brk m:alnAt="25"/>
                          </m:rPr>
                          <a:rPr lang="fr-CH" sz="1200" i="1">
                            <a:latin typeface="Cambria Math" panose="02040503050406030204" pitchFamily="18" charset="0"/>
                          </a:rPr>
                          <m:t>𝑖</m:t>
                        </m:r>
                        <m:r>
                          <a:rPr lang="fr-CH" sz="1200" i="1">
                            <a:latin typeface="Cambria Math" panose="02040503050406030204" pitchFamily="18" charset="0"/>
                          </a:rPr>
                          <m:t>=1</m:t>
                        </m:r>
                      </m:sub>
                      <m:sup>
                        <m:r>
                          <a:rPr lang="fr-CH" sz="1200" i="1">
                            <a:latin typeface="Cambria Math" panose="02040503050406030204" pitchFamily="18" charset="0"/>
                          </a:rPr>
                          <m:t>𝑚</m:t>
                        </m:r>
                      </m:sup>
                      <m:e>
                        <m:sSub>
                          <m:sSubPr>
                            <m:ctrlPr>
                              <a:rPr lang="fr-CH" sz="1200" i="1">
                                <a:latin typeface="Cambria Math" panose="02040503050406030204" pitchFamily="18" charset="0"/>
                              </a:rPr>
                            </m:ctrlPr>
                          </m:sSubPr>
                          <m:e>
                            <m:r>
                              <a:rPr lang="fr-CH" sz="1200" i="1">
                                <a:latin typeface="Cambria Math" panose="02040503050406030204" pitchFamily="18" charset="0"/>
                              </a:rPr>
                              <m:t>𝑃</m:t>
                            </m:r>
                          </m:e>
                          <m:sub>
                            <m:r>
                              <a:rPr lang="fr-CH" sz="1200" i="1">
                                <a:latin typeface="Cambria Math" panose="02040503050406030204" pitchFamily="18" charset="0"/>
                                <a:ea typeface="Cambria Math" panose="02040503050406030204" pitchFamily="18" charset="0"/>
                              </a:rPr>
                              <m:t>𝜃</m:t>
                            </m:r>
                          </m:sub>
                        </m:sSub>
                        <m:d>
                          <m:dPr>
                            <m:ctrlPr>
                              <a:rPr lang="fr-CH" sz="1200" i="1">
                                <a:latin typeface="Cambria Math" panose="02040503050406030204" pitchFamily="18" charset="0"/>
                                <a:ea typeface="Cambria Math" panose="02040503050406030204" pitchFamily="18" charset="0"/>
                              </a:rPr>
                            </m:ctrlPr>
                          </m:dPr>
                          <m:e>
                            <m:sSub>
                              <m:sSubPr>
                                <m:ctrlPr>
                                  <a:rPr lang="fr-CH" sz="1200" i="1">
                                    <a:latin typeface="Cambria Math" panose="02040503050406030204" pitchFamily="18" charset="0"/>
                                    <a:ea typeface="Cambria Math" panose="02040503050406030204" pitchFamily="18" charset="0"/>
                                  </a:rPr>
                                </m:ctrlPr>
                              </m:sSubPr>
                              <m:e>
                                <m:r>
                                  <a:rPr lang="fr-CH" sz="1200" i="1">
                                    <a:latin typeface="Cambria Math" panose="02040503050406030204" pitchFamily="18" charset="0"/>
                                  </a:rPr>
                                  <m:t>𝑤</m:t>
                                </m:r>
                              </m:e>
                              <m:sub>
                                <m:r>
                                  <a:rPr lang="fr-CH" sz="1200" i="1">
                                    <a:latin typeface="Cambria Math" panose="02040503050406030204" pitchFamily="18" charset="0"/>
                                    <a:ea typeface="Cambria Math" panose="02040503050406030204" pitchFamily="18" charset="0"/>
                                  </a:rPr>
                                  <m:t>𝑖</m:t>
                                </m:r>
                              </m:sub>
                            </m:sSub>
                            <m:r>
                              <a:rPr lang="fr-CH" sz="1200" i="1">
                                <a:latin typeface="Cambria Math" panose="02040503050406030204" pitchFamily="18" charset="0"/>
                              </a:rPr>
                              <m:t>|</m:t>
                            </m:r>
                            <m:r>
                              <a:rPr lang="fr-CH" sz="1200" i="1">
                                <a:latin typeface="Cambria Math" panose="02040503050406030204" pitchFamily="18" charset="0"/>
                              </a:rPr>
                              <m:t>𝑐</m:t>
                            </m:r>
                          </m:e>
                        </m:d>
                      </m:e>
                    </m:nary>
                  </m:oMath>
                </a14:m>
                <a:r>
                  <a:rPr lang="en-US" dirty="0"/>
                  <a:t> have to be computed repeatedly which is prohibitively expensive. The solution to this problem is an approach called hierarchical </a:t>
                </a:r>
                <a:r>
                  <a:rPr lang="en-US" dirty="0" err="1"/>
                  <a:t>softmax</a:t>
                </a:r>
                <a:r>
                  <a:rPr lang="en-US" dirty="0"/>
                  <a:t> which performs an approximate computation of those sums</a:t>
                </a:r>
                <a:r>
                  <a:rPr lang="en-US" baseline="0" dirty="0"/>
                  <a:t> using a tree-structure to organize the vocabulary.</a:t>
                </a:r>
                <a:endParaRPr lang="en-US" dirty="0"/>
              </a:p>
            </p:txBody>
          </p:sp>
        </mc:Choice>
        <mc:Fallback xmlns="">
          <p:sp>
            <p:nvSpPr>
              <p:cNvPr id="3" name="Notes Placeholder 2"/>
              <p:cNvSpPr>
                <a:spLocks noGrp="1"/>
              </p:cNvSpPr>
              <p:nvPr>
                <p:ph type="body" idx="1"/>
              </p:nvPr>
            </p:nvSpPr>
            <p:spPr/>
            <p:txBody>
              <a:bodyPr/>
              <a:lstStyle/>
              <a:p>
                <a:r>
                  <a:rPr lang="en-US" dirty="0"/>
                  <a:t>The issue with this variant of the loss function is that in the gradient descent the sums of the conditional probabilities </a:t>
                </a:r>
                <a:r>
                  <a:rPr lang="en-US" sz="1200" i="0">
                    <a:latin typeface="Cambria Math" panose="02040503050406030204" pitchFamily="18" charset="0"/>
                  </a:rPr>
                  <a:t>∑2</a:t>
                </a:r>
                <a:r>
                  <a:rPr lang="fr-CH" sz="1200" i="0">
                    <a:latin typeface="Cambria Math" panose="02040503050406030204" pitchFamily="18" charset="0"/>
                  </a:rPr>
                  <a:t>_</a:t>
                </a:r>
                <a:r>
                  <a:rPr lang="en-US" sz="1200" i="0">
                    <a:latin typeface="Cambria Math" panose="02040503050406030204" pitchFamily="18" charset="0"/>
                  </a:rPr>
                  <a:t>(</a:t>
                </a:r>
                <a:r>
                  <a:rPr lang="fr-CH" sz="1200" i="0">
                    <a:latin typeface="Cambria Math" panose="02040503050406030204" pitchFamily="18" charset="0"/>
                  </a:rPr>
                  <a:t>𝑖=1</a:t>
                </a:r>
                <a:r>
                  <a:rPr lang="en-US" sz="1200" i="0">
                    <a:latin typeface="Cambria Math" panose="02040503050406030204" pitchFamily="18" charset="0"/>
                  </a:rPr>
                  <a:t>)</a:t>
                </a:r>
                <a:r>
                  <a:rPr lang="fr-CH" sz="1200" i="0">
                    <a:latin typeface="Cambria Math" panose="02040503050406030204" pitchFamily="18" charset="0"/>
                  </a:rPr>
                  <a:t>^𝑚▒〖𝑃_</a:t>
                </a:r>
                <a:r>
                  <a:rPr lang="fr-CH" sz="1200" i="0">
                    <a:latin typeface="Cambria Math" panose="02040503050406030204" pitchFamily="18" charset="0"/>
                    <a:ea typeface="Cambria Math" panose="02040503050406030204" pitchFamily="18" charset="0"/>
                  </a:rPr>
                  <a:t>𝜃 (</a:t>
                </a:r>
                <a:r>
                  <a:rPr lang="fr-CH" sz="1200" i="0">
                    <a:latin typeface="Cambria Math" panose="02040503050406030204" pitchFamily="18" charset="0"/>
                  </a:rPr>
                  <a:t>𝑤</a:t>
                </a:r>
                <a:r>
                  <a:rPr lang="fr-CH" sz="1200" i="0">
                    <a:latin typeface="Cambria Math" panose="02040503050406030204" pitchFamily="18" charset="0"/>
                    <a:ea typeface="Cambria Math" panose="02040503050406030204" pitchFamily="18" charset="0"/>
                  </a:rPr>
                  <a:t>_𝑖 </a:t>
                </a:r>
                <a:r>
                  <a:rPr lang="fr-CH" sz="1200" i="0">
                    <a:latin typeface="Cambria Math" panose="02040503050406030204" pitchFamily="18" charset="0"/>
                  </a:rPr>
                  <a:t>|𝑐) 〗</a:t>
                </a:r>
                <a:r>
                  <a:rPr lang="en-US" dirty="0"/>
                  <a:t> have to be computed repeatedly which is prohibitively expensive. The solution to this problem is an approach called hierarchical </a:t>
                </a:r>
                <a:r>
                  <a:rPr lang="en-US" dirty="0" err="1"/>
                  <a:t>softmax</a:t>
                </a:r>
                <a:r>
                  <a:rPr lang="en-US" dirty="0"/>
                  <a:t> which performs an approximate computation of those sums</a:t>
                </a:r>
                <a:r>
                  <a:rPr lang="en-US" baseline="0" dirty="0"/>
                  <a:t> using a tree-structure to organize the vocabulary.</a:t>
                </a:r>
                <a:endParaRPr lang="en-US" dirty="0"/>
              </a:p>
            </p:txBody>
          </p:sp>
        </mc:Fallback>
      </mc:AlternateContent>
      <p:sp>
        <p:nvSpPr>
          <p:cNvPr id="4" name="Slide Number Placeholder 3"/>
          <p:cNvSpPr>
            <a:spLocks noGrp="1"/>
          </p:cNvSpPr>
          <p:nvPr>
            <p:ph type="sldNum" sz="quarter" idx="5"/>
          </p:nvPr>
        </p:nvSpPr>
        <p:spPr/>
        <p:txBody>
          <a:bodyPr/>
          <a:lstStyle/>
          <a:p>
            <a:fld id="{E6C47E0B-2958-48CC-BA4E-C350203CF107}" type="slidenum">
              <a:rPr lang="en-US" smtClean="0"/>
              <a:pPr/>
              <a:t>40</a:t>
            </a:fld>
            <a:endParaRPr lang="en-US"/>
          </a:p>
        </p:txBody>
      </p:sp>
    </p:spTree>
    <p:extLst>
      <p:ext uri="{BB962C8B-B14F-4D97-AF65-F5344CB8AC3E}">
        <p14:creationId xmlns:p14="http://schemas.microsoft.com/office/powerpoint/2010/main" val="348535840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word embedding models we have presented where based on the assumption that the vocabulary consists of the words found in the text corpus. </a:t>
            </a:r>
            <a:r>
              <a:rPr lang="en-US" dirty="0" err="1"/>
              <a:t>Fasttext</a:t>
            </a:r>
            <a:r>
              <a:rPr lang="en-US" dirty="0"/>
              <a:t> is a variant of word embeddings that has been developed by Facebook research. It incorporates two additional ideas:</a:t>
            </a:r>
          </a:p>
          <a:p>
            <a:pPr marL="171450" indent="-171450">
              <a:buFontTx/>
              <a:buChar char="-"/>
            </a:pPr>
            <a:r>
              <a:rPr lang="en-US" dirty="0"/>
              <a:t>The use of word n-grams, respective phrases: often phrases carry a different meaning than their constituent words. Considering phrases (that are sufficiently frequent) can help to produce better representations of text and capture meaning that cannot be assigned to the constituents of the phrase. As an extreme example one might consider the phrase “The Who” which designates a rock band, whereas the constituent words have no meaning that would be related to music in any way.</a:t>
            </a:r>
          </a:p>
          <a:p>
            <a:pPr marL="171450" indent="-171450">
              <a:buFontTx/>
              <a:buChar char="-"/>
            </a:pPr>
            <a:r>
              <a:rPr lang="en-US" dirty="0"/>
              <a:t>The use of character n-grams: many languages with a writing system based on an alphabet, e.g., Latin languages, have word variations with similar meanings resulting from grammatical rules. Often some variations might not occur in a training corpus. By using so-called </a:t>
            </a:r>
            <a:r>
              <a:rPr lang="en-US" dirty="0" err="1"/>
              <a:t>subword</a:t>
            </a:r>
            <a:r>
              <a:rPr lang="en-US" dirty="0"/>
              <a:t> embeddings the meaning identified for seen words, can so be transferred also to unseen works. This also works across languages, as often languages inherit expressions from foreign languages, or words are same or similar across different languages. </a:t>
            </a:r>
          </a:p>
        </p:txBody>
      </p:sp>
      <p:sp>
        <p:nvSpPr>
          <p:cNvPr id="4" name="Slide Number Placeholder 3"/>
          <p:cNvSpPr>
            <a:spLocks noGrp="1"/>
          </p:cNvSpPr>
          <p:nvPr>
            <p:ph type="sldNum" sz="quarter" idx="5"/>
          </p:nvPr>
        </p:nvSpPr>
        <p:spPr/>
        <p:txBody>
          <a:bodyPr/>
          <a:lstStyle/>
          <a:p>
            <a:fld id="{E6C47E0B-2958-48CC-BA4E-C350203CF107}" type="slidenum">
              <a:rPr lang="en-US" smtClean="0"/>
              <a:pPr/>
              <a:t>41</a:t>
            </a:fld>
            <a:endParaRPr lang="en-US"/>
          </a:p>
        </p:txBody>
      </p:sp>
    </p:spTree>
    <p:extLst>
      <p:ext uri="{BB962C8B-B14F-4D97-AF65-F5344CB8AC3E}">
        <p14:creationId xmlns:p14="http://schemas.microsoft.com/office/powerpoint/2010/main" val="137235275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using </a:t>
            </a:r>
            <a:r>
              <a:rPr lang="en-US" dirty="0" err="1"/>
              <a:t>subword</a:t>
            </a:r>
            <a:r>
              <a:rPr lang="en-US" dirty="0"/>
              <a:t> embeddings, the representation of a word is aggregated from the representation of its constituent n-grams, by adding up the n-gram representations.</a:t>
            </a:r>
          </a:p>
        </p:txBody>
      </p:sp>
      <p:sp>
        <p:nvSpPr>
          <p:cNvPr id="4" name="Slide Number Placeholder 3"/>
          <p:cNvSpPr>
            <a:spLocks noGrp="1"/>
          </p:cNvSpPr>
          <p:nvPr>
            <p:ph type="sldNum" sz="quarter" idx="5"/>
          </p:nvPr>
        </p:nvSpPr>
        <p:spPr/>
        <p:txBody>
          <a:bodyPr/>
          <a:lstStyle/>
          <a:p>
            <a:fld id="{E6C47E0B-2958-48CC-BA4E-C350203CF107}" type="slidenum">
              <a:rPr lang="en-US" smtClean="0"/>
              <a:pPr/>
              <a:t>42</a:t>
            </a:fld>
            <a:endParaRPr lang="en-US"/>
          </a:p>
        </p:txBody>
      </p:sp>
    </p:spTree>
    <p:extLst>
      <p:ext uri="{BB962C8B-B14F-4D97-AF65-F5344CB8AC3E}">
        <p14:creationId xmlns:p14="http://schemas.microsoft.com/office/powerpoint/2010/main" val="222075183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using </a:t>
            </a:r>
            <a:r>
              <a:rPr lang="en-US" dirty="0" err="1"/>
              <a:t>subword</a:t>
            </a:r>
            <a:r>
              <a:rPr lang="en-US" dirty="0"/>
              <a:t> embeddings with character n-grams one faces the problem that the number of tokens, i.e., the size of the vocabulary, may become very large when all character n–grams occurring in the text are used. This in turn makes training the models very expensive. In addition, many of the tokens are rare and potentially not very useful. In order to address this problem, a method called byte pair encoding is used in order to obtain smaller vocabularies and select only frequent </a:t>
            </a:r>
            <a:r>
              <a:rPr lang="en-US" dirty="0" err="1"/>
              <a:t>subwords</a:t>
            </a:r>
            <a:r>
              <a:rPr lang="en-US" dirty="0"/>
              <a:t>. For this method, first the text needs to be analyzed to determine the frequent tokens.</a:t>
            </a:r>
          </a:p>
        </p:txBody>
      </p:sp>
      <p:sp>
        <p:nvSpPr>
          <p:cNvPr id="4" name="Slide Number Placeholder 3"/>
          <p:cNvSpPr>
            <a:spLocks noGrp="1"/>
          </p:cNvSpPr>
          <p:nvPr>
            <p:ph type="sldNum" sz="quarter" idx="5"/>
          </p:nvPr>
        </p:nvSpPr>
        <p:spPr/>
        <p:txBody>
          <a:bodyPr/>
          <a:lstStyle/>
          <a:p>
            <a:fld id="{E6C47E0B-2958-48CC-BA4E-C350203CF107}" type="slidenum">
              <a:rPr lang="en-US" smtClean="0"/>
              <a:pPr/>
              <a:t>43</a:t>
            </a:fld>
            <a:endParaRPr lang="en-US"/>
          </a:p>
        </p:txBody>
      </p:sp>
    </p:spTree>
    <p:extLst>
      <p:ext uri="{BB962C8B-B14F-4D97-AF65-F5344CB8AC3E}">
        <p14:creationId xmlns:p14="http://schemas.microsoft.com/office/powerpoint/2010/main" val="388217772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example illustrates the idea of BPE. Instead of blindly selecting all character n-grams, a carefully selected set of frequent n-grams is chosen and used to tokenize the text.</a:t>
            </a:r>
          </a:p>
        </p:txBody>
      </p:sp>
      <p:sp>
        <p:nvSpPr>
          <p:cNvPr id="4" name="Slide Number Placeholder 3"/>
          <p:cNvSpPr>
            <a:spLocks noGrp="1"/>
          </p:cNvSpPr>
          <p:nvPr>
            <p:ph type="sldNum" sz="quarter" idx="5"/>
          </p:nvPr>
        </p:nvSpPr>
        <p:spPr/>
        <p:txBody>
          <a:bodyPr/>
          <a:lstStyle/>
          <a:p>
            <a:fld id="{E6C47E0B-2958-48CC-BA4E-C350203CF107}" type="slidenum">
              <a:rPr lang="en-US" smtClean="0"/>
              <a:pPr/>
              <a:t>44</a:t>
            </a:fld>
            <a:endParaRPr lang="en-US"/>
          </a:p>
        </p:txBody>
      </p:sp>
    </p:spTree>
    <p:extLst>
      <p:ext uri="{BB962C8B-B14F-4D97-AF65-F5344CB8AC3E}">
        <p14:creationId xmlns:p14="http://schemas.microsoft.com/office/powerpoint/2010/main" val="229228754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running the BPW algorithm first a special token for word boundaries is added (in this example _).</a:t>
            </a:r>
          </a:p>
          <a:p>
            <a:endParaRPr lang="en-US" dirty="0"/>
          </a:p>
          <a:p>
            <a:r>
              <a:rPr lang="en-US" dirty="0"/>
              <a:t>The BPE algorithm proceeds iteratively. It determines in every iteration a most frequent pair of tokens and creates from this pair a new token. Then token frequencies are updated with the new set of tokens. The algorithm terminates after a predetermined number of tokens has been created.</a:t>
            </a:r>
          </a:p>
          <a:p>
            <a:endParaRPr lang="en-US" dirty="0"/>
          </a:p>
          <a:p>
            <a:r>
              <a:rPr lang="en-US" dirty="0"/>
              <a:t>In order to determine token frequencies without repeatedly scanning the text, the algorithm can initially scan the document collection to determine all n-gram frequencies (up to a given size).</a:t>
            </a:r>
          </a:p>
        </p:txBody>
      </p:sp>
      <p:sp>
        <p:nvSpPr>
          <p:cNvPr id="4" name="Slide Number Placeholder 3"/>
          <p:cNvSpPr>
            <a:spLocks noGrp="1"/>
          </p:cNvSpPr>
          <p:nvPr>
            <p:ph type="sldNum" sz="quarter" idx="5"/>
          </p:nvPr>
        </p:nvSpPr>
        <p:spPr/>
        <p:txBody>
          <a:bodyPr/>
          <a:lstStyle/>
          <a:p>
            <a:fld id="{E6C47E0B-2958-48CC-BA4E-C350203CF107}" type="slidenum">
              <a:rPr lang="en-US" smtClean="0"/>
              <a:pPr/>
              <a:t>45</a:t>
            </a:fld>
            <a:endParaRPr lang="en-US"/>
          </a:p>
        </p:txBody>
      </p:sp>
    </p:spTree>
    <p:extLst>
      <p:ext uri="{BB962C8B-B14F-4D97-AF65-F5344CB8AC3E}">
        <p14:creationId xmlns:p14="http://schemas.microsoft.com/office/powerpoint/2010/main" val="401144888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illustrate the first two steps of the algorithm. Having tokens that combine a character n-gram with a word boundary is important to identify character sequences that would typically occur at the end (or beginning) of a word and to distinguish them from character sequences that occur in the middle of a word.</a:t>
            </a:r>
          </a:p>
          <a:p>
            <a:endParaRPr lang="en-US" dirty="0"/>
          </a:p>
          <a:p>
            <a:r>
              <a:rPr lang="en-US" dirty="0"/>
              <a:t>For example, the sequence “</a:t>
            </a:r>
            <a:r>
              <a:rPr lang="en-US" dirty="0" err="1"/>
              <a:t>ed</a:t>
            </a:r>
            <a:r>
              <a:rPr lang="en-US" dirty="0"/>
              <a:t>” at the end of of an English word (like “worked”) implies a different meaning of this character sequences at the beginning of a word (like “education”) or in the middle of a word (like “medicine”) </a:t>
            </a:r>
          </a:p>
        </p:txBody>
      </p:sp>
      <p:sp>
        <p:nvSpPr>
          <p:cNvPr id="4" name="Slide Number Placeholder 3"/>
          <p:cNvSpPr>
            <a:spLocks noGrp="1"/>
          </p:cNvSpPr>
          <p:nvPr>
            <p:ph type="sldNum" sz="quarter" idx="5"/>
          </p:nvPr>
        </p:nvSpPr>
        <p:spPr/>
        <p:txBody>
          <a:bodyPr/>
          <a:lstStyle/>
          <a:p>
            <a:fld id="{E6C47E0B-2958-48CC-BA4E-C350203CF107}" type="slidenum">
              <a:rPr lang="en-US" smtClean="0"/>
              <a:pPr/>
              <a:t>46</a:t>
            </a:fld>
            <a:endParaRPr lang="en-US"/>
          </a:p>
        </p:txBody>
      </p:sp>
    </p:spTree>
    <p:extLst>
      <p:ext uri="{BB962C8B-B14F-4D97-AF65-F5344CB8AC3E}">
        <p14:creationId xmlns:p14="http://schemas.microsoft.com/office/powerpoint/2010/main" val="210524011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E6C47E0B-2958-48CC-BA4E-C350203CF107}" type="slidenum">
              <a:rPr lang="en-US" smtClean="0"/>
              <a:pPr/>
              <a:t>47</a:t>
            </a:fld>
            <a:endParaRPr lang="en-US"/>
          </a:p>
        </p:txBody>
      </p:sp>
    </p:spTree>
    <p:extLst>
      <p:ext uri="{BB962C8B-B14F-4D97-AF65-F5344CB8AC3E}">
        <p14:creationId xmlns:p14="http://schemas.microsoft.com/office/powerpoint/2010/main" val="372780908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skipgram</a:t>
            </a:r>
            <a:r>
              <a:rPr lang="en-US" dirty="0"/>
              <a:t> and CBOW models are</a:t>
            </a:r>
            <a:r>
              <a:rPr lang="en-US" baseline="0" dirty="0"/>
              <a:t> one variant among several similar models that have been proposed recently to create word representations that capture word semantics.</a:t>
            </a:r>
          </a:p>
          <a:p>
            <a:endParaRPr lang="en-US" baseline="0" dirty="0"/>
          </a:p>
          <a:p>
            <a:r>
              <a:rPr lang="en-US" baseline="0" dirty="0"/>
              <a:t>One popular model is GLOVE, which is based on the observation that ratios of probabilities of co-occurrence can be used to capture more accurately semantic relationships among terms. </a:t>
            </a:r>
          </a:p>
        </p:txBody>
      </p:sp>
      <p:sp>
        <p:nvSpPr>
          <p:cNvPr id="4" name="Slide Number Placeholder 3"/>
          <p:cNvSpPr>
            <a:spLocks noGrp="1"/>
          </p:cNvSpPr>
          <p:nvPr>
            <p:ph type="sldNum" sz="quarter" idx="10"/>
          </p:nvPr>
        </p:nvSpPr>
        <p:spPr/>
        <p:txBody>
          <a:bodyPr/>
          <a:lstStyle/>
          <a:p>
            <a:pPr marL="0" marR="0" lvl="0" indent="0" algn="r" defTabSz="986172" rtl="0" eaLnBrk="1" fontAlgn="base" latinLnBrk="0" hangingPunct="1">
              <a:lnSpc>
                <a:spcPct val="100000"/>
              </a:lnSpc>
              <a:spcBef>
                <a:spcPct val="0"/>
              </a:spcBef>
              <a:spcAft>
                <a:spcPct val="0"/>
              </a:spcAft>
              <a:buClrTx/>
              <a:buSzTx/>
              <a:buFontTx/>
              <a:buNone/>
              <a:tabLst/>
              <a:defRPr/>
            </a:pPr>
            <a:fld id="{E6C47E0B-2958-48CC-BA4E-C350203CF107}" type="slidenum">
              <a:rPr kumimoji="0" lang="en-US" sz="11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86172" rtl="0" eaLnBrk="1" fontAlgn="base" latinLnBrk="0" hangingPunct="1">
                <a:lnSpc>
                  <a:spcPct val="100000"/>
                </a:lnSpc>
                <a:spcBef>
                  <a:spcPct val="0"/>
                </a:spcBef>
                <a:spcAft>
                  <a:spcPct val="0"/>
                </a:spcAft>
                <a:buClrTx/>
                <a:buSzTx/>
                <a:buFontTx/>
                <a:buNone/>
                <a:tabLst/>
                <a:defRPr/>
              </a:pPr>
              <a:t>48</a:t>
            </a:fld>
            <a:endParaRPr kumimoji="0" lang="en-US" sz="11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261312634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In this example, the term solid is much more likely to co-occur with ice, than with water, and similarly steam co-occurs much more likely with gas than with ice. On the other hand, water co-occurs frequently with both. In the Glove paper it is stated: “</a:t>
            </a:r>
            <a:r>
              <a:rPr lang="en-GB" dirty="0"/>
              <a:t>Compared to the raw probabilities, the ratio is better able to distinguish relevant words (solid and gas) from irrelevant words (water and fashion) and it is also better able to discriminate between the two relevant words”.</a:t>
            </a:r>
            <a:endParaRPr lang="en-US" baseline="0" dirty="0"/>
          </a:p>
          <a:p>
            <a:endParaRPr lang="en-US" baseline="0" dirty="0"/>
          </a:p>
        </p:txBody>
      </p:sp>
      <p:sp>
        <p:nvSpPr>
          <p:cNvPr id="4" name="Slide Number Placeholder 3"/>
          <p:cNvSpPr>
            <a:spLocks noGrp="1"/>
          </p:cNvSpPr>
          <p:nvPr>
            <p:ph type="sldNum" sz="quarter" idx="10"/>
          </p:nvPr>
        </p:nvSpPr>
        <p:spPr/>
        <p:txBody>
          <a:bodyPr/>
          <a:lstStyle/>
          <a:p>
            <a:pPr marL="0" marR="0" lvl="0" indent="0" algn="r" defTabSz="986172" rtl="0" eaLnBrk="1" fontAlgn="base" latinLnBrk="0" hangingPunct="1">
              <a:lnSpc>
                <a:spcPct val="100000"/>
              </a:lnSpc>
              <a:spcBef>
                <a:spcPct val="0"/>
              </a:spcBef>
              <a:spcAft>
                <a:spcPct val="0"/>
              </a:spcAft>
              <a:buClrTx/>
              <a:buSzTx/>
              <a:buFontTx/>
              <a:buNone/>
              <a:tabLst/>
              <a:defRPr/>
            </a:pPr>
            <a:fld id="{E6C47E0B-2958-48CC-BA4E-C350203CF107}" type="slidenum">
              <a:rPr kumimoji="0" lang="en-US" sz="11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86172" rtl="0" eaLnBrk="1" fontAlgn="base" latinLnBrk="0" hangingPunct="1">
                <a:lnSpc>
                  <a:spcPct val="100000"/>
                </a:lnSpc>
                <a:spcBef>
                  <a:spcPct val="0"/>
                </a:spcBef>
                <a:spcAft>
                  <a:spcPct val="0"/>
                </a:spcAft>
                <a:buClrTx/>
                <a:buSzTx/>
                <a:buFontTx/>
                <a:buNone/>
                <a:tabLst/>
                <a:defRPr/>
              </a:pPr>
              <a:t>49</a:t>
            </a:fld>
            <a:endParaRPr kumimoji="0" lang="en-US" sz="11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5472163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introduce now the representations of center words and context words in an m-dimensional space. The representation where the </a:t>
            </a:r>
            <a:r>
              <a:rPr lang="en-US" dirty="0" err="1"/>
              <a:t>i-th</a:t>
            </a:r>
            <a:r>
              <a:rPr lang="en-US" dirty="0"/>
              <a:t> component of a vector is set to 1 for the </a:t>
            </a:r>
            <a:r>
              <a:rPr lang="en-US" dirty="0" err="1"/>
              <a:t>i-th</a:t>
            </a:r>
            <a:r>
              <a:rPr lang="en-US" dirty="0"/>
              <a:t> word in the vocabulary is called often the 1-hot encoding of the word.</a:t>
            </a:r>
          </a:p>
        </p:txBody>
      </p:sp>
      <p:sp>
        <p:nvSpPr>
          <p:cNvPr id="4" name="Slide Number Placeholder 3"/>
          <p:cNvSpPr>
            <a:spLocks noGrp="1"/>
          </p:cNvSpPr>
          <p:nvPr>
            <p:ph type="sldNum" sz="quarter" idx="5"/>
          </p:nvPr>
        </p:nvSpPr>
        <p:spPr/>
        <p:txBody>
          <a:bodyPr/>
          <a:lstStyle/>
          <a:p>
            <a:fld id="{E6C47E0B-2958-48CC-BA4E-C350203CF107}" type="slidenum">
              <a:rPr lang="en-US" smtClean="0"/>
              <a:pPr/>
              <a:t>5</a:t>
            </a:fld>
            <a:endParaRPr lang="en-US"/>
          </a:p>
        </p:txBody>
      </p:sp>
    </p:spTree>
    <p:extLst>
      <p:ext uri="{BB962C8B-B14F-4D97-AF65-F5344CB8AC3E}">
        <p14:creationId xmlns:p14="http://schemas.microsoft.com/office/powerpoint/2010/main" val="183561183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consider the property illustrated before, Glove uses the global co-occurrence counts among words within a window.  In this way, it incorporates into the model a global statistics on the co-occurrence of words, different to </a:t>
            </a:r>
            <a:r>
              <a:rPr lang="en-US" dirty="0" err="1"/>
              <a:t>skipgram</a:t>
            </a:r>
            <a:r>
              <a:rPr lang="en-US" dirty="0"/>
              <a:t>/CBOW which iterate over the different occurrences while learning the parameters. </a:t>
            </a:r>
          </a:p>
          <a:p>
            <a:endParaRPr lang="en-US" dirty="0"/>
          </a:p>
          <a:p>
            <a:r>
              <a:rPr lang="en-US" dirty="0"/>
              <a:t>Using the global co-occurrence counts we can determine a co-occurrence probability.</a:t>
            </a:r>
          </a:p>
        </p:txBody>
      </p:sp>
      <p:sp>
        <p:nvSpPr>
          <p:cNvPr id="4" name="Slide Number Placeholder 3"/>
          <p:cNvSpPr>
            <a:spLocks noGrp="1"/>
          </p:cNvSpPr>
          <p:nvPr>
            <p:ph type="sldNum" sz="quarter" idx="5"/>
          </p:nvPr>
        </p:nvSpPr>
        <p:spPr/>
        <p:txBody>
          <a:bodyPr/>
          <a:lstStyle/>
          <a:p>
            <a:fld id="{E6C47E0B-2958-48CC-BA4E-C350203CF107}" type="slidenum">
              <a:rPr lang="en-US" smtClean="0"/>
              <a:pPr/>
              <a:t>50</a:t>
            </a:fld>
            <a:endParaRPr lang="en-US"/>
          </a:p>
        </p:txBody>
      </p:sp>
    </p:spTree>
    <p:extLst>
      <p:ext uri="{BB962C8B-B14F-4D97-AF65-F5344CB8AC3E}">
        <p14:creationId xmlns:p14="http://schemas.microsoft.com/office/powerpoint/2010/main" val="274515266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formalize the observation that we have described, we need to design a function that models ratios between co-occurrence probabilities derived from their vector representations. In Glove this function is chosen to be of the form of an exponential of the scalar product of the difference of the representation of two (context) words with the representation of a given word. With this function, it follows that the conditional probability of co-occurrence is modelled as the exponential of the scalar product of the representations of the two words.</a:t>
            </a:r>
          </a:p>
        </p:txBody>
      </p:sp>
      <p:sp>
        <p:nvSpPr>
          <p:cNvPr id="4" name="Slide Number Placeholder 3"/>
          <p:cNvSpPr>
            <a:spLocks noGrp="1"/>
          </p:cNvSpPr>
          <p:nvPr>
            <p:ph type="sldNum" sz="quarter" idx="5"/>
          </p:nvPr>
        </p:nvSpPr>
        <p:spPr/>
        <p:txBody>
          <a:bodyPr/>
          <a:lstStyle/>
          <a:p>
            <a:fld id="{E6C47E0B-2958-48CC-BA4E-C350203CF107}" type="slidenum">
              <a:rPr lang="en-US" smtClean="0"/>
              <a:pPr/>
              <a:t>51</a:t>
            </a:fld>
            <a:endParaRPr lang="en-US"/>
          </a:p>
        </p:txBody>
      </p:sp>
    </p:spTree>
    <p:extLst>
      <p:ext uri="{BB962C8B-B14F-4D97-AF65-F5344CB8AC3E}">
        <p14:creationId xmlns:p14="http://schemas.microsoft.com/office/powerpoint/2010/main" val="286575921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dirty="0"/>
                  <a:t>Based on the function we have chosen to represent the conditional probability of word </a:t>
                </a:r>
                <a:r>
                  <a:rPr lang="en-US" dirty="0" err="1"/>
                  <a:t>cooccurence</a:t>
                </a:r>
                <a:r>
                  <a:rPr lang="en-US" dirty="0"/>
                  <a:t>, we can derive a loss function. By taking the logarithm we obtain a linear relationship between the scalar product and the co-occurrence statistics. By adding so-called bias terms, which correspond to additional vector representations of the words, we obtain a relationship between the word embedding vectors and the co-occurrence probabilities. Note that by adding a bias term </a:t>
                </a:r>
                <a14:m>
                  <m:oMath xmlns:m="http://schemas.openxmlformats.org/officeDocument/2006/math">
                    <m:sSub>
                      <m:sSubPr>
                        <m:ctrlPr>
                          <a:rPr lang="fr-CH" b="0" i="1" smtClean="0">
                            <a:latin typeface="Cambria Math" panose="02040503050406030204" pitchFamily="18" charset="0"/>
                            <a:ea typeface="Cambria Math" charset="0"/>
                          </a:rPr>
                        </m:ctrlPr>
                      </m:sSubPr>
                      <m:e>
                        <m:r>
                          <a:rPr lang="fr-CH" b="1" i="1" smtClean="0">
                            <a:latin typeface="Cambria Math" panose="02040503050406030204" pitchFamily="18" charset="0"/>
                            <a:ea typeface="Cambria Math" charset="0"/>
                          </a:rPr>
                          <m:t>𝒃</m:t>
                        </m:r>
                      </m:e>
                      <m:sub>
                        <m:r>
                          <a:rPr lang="fr-CH" b="0" i="1" smtClean="0">
                            <a:latin typeface="Cambria Math" panose="02040503050406030204" pitchFamily="18" charset="0"/>
                            <a:ea typeface="Cambria Math" charset="0"/>
                          </a:rPr>
                          <m:t>𝑖</m:t>
                        </m:r>
                      </m:sub>
                    </m:sSub>
                  </m:oMath>
                </a14:m>
                <a:r>
                  <a:rPr lang="en-US" dirty="0"/>
                  <a:t> the term </a:t>
                </a:r>
                <a14:m>
                  <m:oMath xmlns:m="http://schemas.openxmlformats.org/officeDocument/2006/math">
                    <m:func>
                      <m:funcPr>
                        <m:ctrlPr>
                          <a:rPr lang="fr-CH" b="0" i="1" smtClean="0">
                            <a:latin typeface="Cambria Math" panose="02040503050406030204" pitchFamily="18" charset="0"/>
                          </a:rPr>
                        </m:ctrlPr>
                      </m:funcPr>
                      <m:fName>
                        <m:r>
                          <m:rPr>
                            <m:sty m:val="p"/>
                          </m:rPr>
                          <a:rPr lang="fr-CH" b="0" i="0" smtClean="0">
                            <a:latin typeface="Cambria Math" panose="02040503050406030204" pitchFamily="18" charset="0"/>
                          </a:rPr>
                          <m:t>log</m:t>
                        </m:r>
                      </m:fName>
                      <m:e>
                        <m:sSub>
                          <m:sSubPr>
                            <m:ctrlPr>
                              <a:rPr lang="fr-CH" i="1">
                                <a:latin typeface="Cambria Math" panose="02040503050406030204" pitchFamily="18" charset="0"/>
                              </a:rPr>
                            </m:ctrlPr>
                          </m:sSubPr>
                          <m:e>
                            <m:r>
                              <a:rPr lang="fr-CH" i="1">
                                <a:latin typeface="Cambria Math" panose="02040503050406030204" pitchFamily="18" charset="0"/>
                              </a:rPr>
                              <m:t>𝑥</m:t>
                            </m:r>
                          </m:e>
                          <m:sub>
                            <m:r>
                              <a:rPr lang="fr-CH" i="1">
                                <a:latin typeface="Cambria Math" panose="02040503050406030204" pitchFamily="18" charset="0"/>
                              </a:rPr>
                              <m:t>𝑖</m:t>
                            </m:r>
                          </m:sub>
                        </m:sSub>
                      </m:e>
                    </m:func>
                  </m:oMath>
                </a14:m>
                <a:r>
                  <a:rPr lang="en-US" dirty="0"/>
                  <a:t> is considered in this relationship.</a:t>
                </a:r>
              </a:p>
            </p:txBody>
          </p:sp>
        </mc:Choice>
        <mc:Fallback xmlns="">
          <p:sp>
            <p:nvSpPr>
              <p:cNvPr id="3" name="Notes Placeholder 2"/>
              <p:cNvSpPr>
                <a:spLocks noGrp="1"/>
              </p:cNvSpPr>
              <p:nvPr>
                <p:ph type="body" idx="1"/>
              </p:nvPr>
            </p:nvSpPr>
            <p:spPr/>
            <p:txBody>
              <a:bodyPr/>
              <a:lstStyle/>
              <a:p>
                <a:r>
                  <a:rPr lang="en-US" dirty="0"/>
                  <a:t>Based on the function we have chosen to represent the conditional probability of word </a:t>
                </a:r>
                <a:r>
                  <a:rPr lang="en-US" dirty="0" err="1"/>
                  <a:t>cooccurence</a:t>
                </a:r>
                <a:r>
                  <a:rPr lang="en-US" dirty="0"/>
                  <a:t>, we can derive a loss function. By taking the logarithm we obtain a linear relationship between the scalar product and the co-occurrence statistics. By adding so-called bias terms, which correspond to additional vector representations of the words, we obtain a relationship between the word embedding vectors and the co-occurrence probabilities. Note that by adding a bias term </a:t>
                </a:r>
                <a:r>
                  <a:rPr lang="fr-CH" b="1" i="0">
                    <a:latin typeface="Cambria Math" panose="02040503050406030204" pitchFamily="18" charset="0"/>
                    <a:ea typeface="Cambria Math" charset="0"/>
                  </a:rPr>
                  <a:t>𝒃</a:t>
                </a:r>
                <a:r>
                  <a:rPr lang="fr-CH" b="0" i="0">
                    <a:latin typeface="Cambria Math" panose="02040503050406030204" pitchFamily="18" charset="0"/>
                    <a:ea typeface="Cambria Math" charset="0"/>
                  </a:rPr>
                  <a:t>_𝑖</a:t>
                </a:r>
                <a:r>
                  <a:rPr lang="en-US" dirty="0"/>
                  <a:t> the term </a:t>
                </a:r>
                <a:r>
                  <a:rPr lang="fr-CH" b="0" i="0">
                    <a:latin typeface="Cambria Math" panose="02040503050406030204" pitchFamily="18" charset="0"/>
                  </a:rPr>
                  <a:t>log⁡〖</a:t>
                </a:r>
                <a:r>
                  <a:rPr lang="fr-CH" i="0">
                    <a:latin typeface="Cambria Math" panose="02040503050406030204" pitchFamily="18" charset="0"/>
                  </a:rPr>
                  <a:t>𝑥_𝑖 </a:t>
                </a:r>
                <a:r>
                  <a:rPr lang="fr-CH" b="0" i="0">
                    <a:latin typeface="Cambria Math" panose="02040503050406030204" pitchFamily="18" charset="0"/>
                  </a:rPr>
                  <a:t>〗</a:t>
                </a:r>
                <a:r>
                  <a:rPr lang="en-US" dirty="0"/>
                  <a:t> is considered in this relationship.</a:t>
                </a:r>
              </a:p>
            </p:txBody>
          </p:sp>
        </mc:Fallback>
      </mc:AlternateContent>
      <p:sp>
        <p:nvSpPr>
          <p:cNvPr id="4" name="Slide Number Placeholder 3"/>
          <p:cNvSpPr>
            <a:spLocks noGrp="1"/>
          </p:cNvSpPr>
          <p:nvPr>
            <p:ph type="sldNum" sz="quarter" idx="5"/>
          </p:nvPr>
        </p:nvSpPr>
        <p:spPr/>
        <p:txBody>
          <a:bodyPr/>
          <a:lstStyle/>
          <a:p>
            <a:fld id="{E6C47E0B-2958-48CC-BA4E-C350203CF107}" type="slidenum">
              <a:rPr lang="en-US" smtClean="0"/>
              <a:pPr/>
              <a:t>52</a:t>
            </a:fld>
            <a:endParaRPr lang="en-US"/>
          </a:p>
        </p:txBody>
      </p:sp>
    </p:spTree>
    <p:extLst>
      <p:ext uri="{BB962C8B-B14F-4D97-AF65-F5344CB8AC3E}">
        <p14:creationId xmlns:p14="http://schemas.microsoft.com/office/powerpoint/2010/main" val="64005106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dirty="0"/>
                  <a:t>Based on the relationship introduced, a loss function is derived. In the case of Glove, the squared error is used. In addition, a weighting function </a:t>
                </a:r>
                <a14:m>
                  <m:oMath xmlns:m="http://schemas.openxmlformats.org/officeDocument/2006/math">
                    <m:r>
                      <a:rPr lang="fr-CH" sz="1200" b="0" i="1" smtClean="0">
                        <a:latin typeface="Cambria Math" panose="02040503050406030204" pitchFamily="18" charset="0"/>
                      </a:rPr>
                      <m:t>h</m:t>
                    </m:r>
                  </m:oMath>
                </a14:m>
                <a:r>
                  <a:rPr lang="en-US" dirty="0"/>
                  <a:t> is introduced to address two problems:</a:t>
                </a:r>
              </a:p>
              <a:p>
                <a:pPr marL="171450" indent="-171450">
                  <a:buFontTx/>
                  <a:buChar char="-"/>
                </a:pPr>
                <a:r>
                  <a:rPr lang="en-US" dirty="0"/>
                  <a:t>If </a:t>
                </a:r>
                <a14:m>
                  <m:oMath xmlns:m="http://schemas.openxmlformats.org/officeDocument/2006/math">
                    <m:sSub>
                      <m:sSubPr>
                        <m:ctrlPr>
                          <a:rPr lang="fr-CH" sz="1200" i="1" smtClean="0">
                            <a:latin typeface="Cambria Math" panose="02040503050406030204" pitchFamily="18" charset="0"/>
                          </a:rPr>
                        </m:ctrlPr>
                      </m:sSubPr>
                      <m:e>
                        <m:r>
                          <a:rPr lang="fr-CH" sz="1200" i="1">
                            <a:latin typeface="Cambria Math" panose="02040503050406030204" pitchFamily="18" charset="0"/>
                          </a:rPr>
                          <m:t>𝑥</m:t>
                        </m:r>
                      </m:e>
                      <m:sub>
                        <m:r>
                          <a:rPr lang="fr-CH" sz="1200" i="1">
                            <a:latin typeface="Cambria Math" panose="02040503050406030204" pitchFamily="18" charset="0"/>
                          </a:rPr>
                          <m:t>𝑖𝑗</m:t>
                        </m:r>
                      </m:sub>
                    </m:sSub>
                  </m:oMath>
                </a14:m>
                <a:r>
                  <a:rPr lang="en-US" dirty="0"/>
                  <a:t> equals zero, the loss function would be ill-defined. The limit </a:t>
                </a:r>
                <a14:m>
                  <m:oMath xmlns:m="http://schemas.openxmlformats.org/officeDocument/2006/math">
                    <m:func>
                      <m:funcPr>
                        <m:ctrlPr>
                          <a:rPr lang="en-US" i="1" dirty="0" smtClean="0">
                            <a:latin typeface="Cambria Math" panose="02040503050406030204" pitchFamily="18" charset="0"/>
                          </a:rPr>
                        </m:ctrlPr>
                      </m:funcPr>
                      <m:fName>
                        <m:limLow>
                          <m:limLowPr>
                            <m:ctrlPr>
                              <a:rPr lang="en-US" i="1" dirty="0" smtClean="0">
                                <a:latin typeface="Cambria Math" panose="02040503050406030204" pitchFamily="18" charset="0"/>
                              </a:rPr>
                            </m:ctrlPr>
                          </m:limLowPr>
                          <m:e>
                            <m:r>
                              <m:rPr>
                                <m:sty m:val="p"/>
                              </m:rPr>
                              <a:rPr lang="en-US" i="0" dirty="0" smtClean="0">
                                <a:latin typeface="Cambria Math" panose="02040503050406030204" pitchFamily="18" charset="0"/>
                              </a:rPr>
                              <m:t>lim</m:t>
                            </m:r>
                          </m:e>
                          <m:lim>
                            <m:r>
                              <a:rPr lang="fr-CH" b="0" i="1" dirty="0" smtClean="0">
                                <a:latin typeface="Cambria Math" panose="02040503050406030204" pitchFamily="18" charset="0"/>
                              </a:rPr>
                              <m:t>𝑥</m:t>
                            </m:r>
                            <m:r>
                              <a:rPr lang="fr-CH" b="0" i="1" dirty="0" smtClean="0">
                                <a:latin typeface="Cambria Math" panose="02040503050406030204" pitchFamily="18" charset="0"/>
                                <a:ea typeface="Cambria Math" panose="02040503050406030204" pitchFamily="18" charset="0"/>
                              </a:rPr>
                              <m:t>→0</m:t>
                            </m:r>
                          </m:lim>
                        </m:limLow>
                      </m:fName>
                      <m:e>
                        <m:r>
                          <a:rPr lang="en-US" i="1" dirty="0" smtClean="0">
                            <a:latin typeface="Cambria Math" panose="02040503050406030204" pitchFamily="18" charset="0"/>
                          </a:rPr>
                          <m:t>h</m:t>
                        </m:r>
                        <m:r>
                          <a:rPr lang="en-US" i="1" dirty="0" smtClean="0">
                            <a:latin typeface="Cambria Math" panose="02040503050406030204" pitchFamily="18" charset="0"/>
                          </a:rPr>
                          <m:t>(</m:t>
                        </m:r>
                        <m:r>
                          <a:rPr lang="en-US" i="1" dirty="0">
                            <a:latin typeface="Cambria Math" panose="02040503050406030204" pitchFamily="18" charset="0"/>
                          </a:rPr>
                          <m:t>𝑥</m:t>
                        </m:r>
                        <m:r>
                          <a:rPr lang="en-US" i="1" dirty="0">
                            <a:latin typeface="Cambria Math" panose="02040503050406030204" pitchFamily="18" charset="0"/>
                          </a:rPr>
                          <m:t>) </m:t>
                        </m:r>
                        <m:r>
                          <m:rPr>
                            <m:sty m:val="p"/>
                          </m:rPr>
                          <a:rPr lang="en-US" i="1" dirty="0">
                            <a:latin typeface="Cambria Math" panose="02040503050406030204" pitchFamily="18" charset="0"/>
                          </a:rPr>
                          <m:t>log</m:t>
                        </m:r>
                        <m:r>
                          <a:rPr lang="en-US" i="1" dirty="0">
                            <a:latin typeface="Cambria Math" panose="02040503050406030204" pitchFamily="18" charset="0"/>
                          </a:rPr>
                          <m:t>⁡^2(</m:t>
                        </m:r>
                        <m:r>
                          <a:rPr lang="en-US" i="1" dirty="0">
                            <a:latin typeface="Cambria Math" panose="02040503050406030204" pitchFamily="18" charset="0"/>
                          </a:rPr>
                          <m:t>𝑥</m:t>
                        </m:r>
                        <m:r>
                          <a:rPr lang="en-US" i="1" dirty="0">
                            <a:latin typeface="Cambria Math" panose="02040503050406030204" pitchFamily="18" charset="0"/>
                          </a:rPr>
                          <m:t>)</m:t>
                        </m:r>
                      </m:e>
                    </m:func>
                    <m:r>
                      <a:rPr lang="en-US" i="1" dirty="0" smtClean="0">
                        <a:latin typeface="Cambria Math" panose="02040503050406030204" pitchFamily="18" charset="0"/>
                      </a:rPr>
                      <m:t>⁡</m:t>
                    </m:r>
                  </m:oMath>
                </a14:m>
                <a:r>
                  <a:rPr lang="en-US" dirty="0"/>
                  <a:t>is finite, making the function well-defined</a:t>
                </a:r>
              </a:p>
              <a:p>
                <a:pPr marL="171450" indent="-171450">
                  <a:buFontTx/>
                  <a:buChar char="-"/>
                </a:pPr>
                <a:r>
                  <a:rPr lang="en-US" dirty="0"/>
                  <a:t>Small values of </a:t>
                </a:r>
                <a14:m>
                  <m:oMath xmlns:m="http://schemas.openxmlformats.org/officeDocument/2006/math">
                    <m:sSub>
                      <m:sSubPr>
                        <m:ctrlPr>
                          <a:rPr lang="fr-CH" sz="1200" i="1" smtClean="0">
                            <a:latin typeface="Cambria Math" panose="02040503050406030204" pitchFamily="18" charset="0"/>
                          </a:rPr>
                        </m:ctrlPr>
                      </m:sSubPr>
                      <m:e>
                        <m:r>
                          <a:rPr lang="fr-CH" sz="1200" i="1">
                            <a:latin typeface="Cambria Math" panose="02040503050406030204" pitchFamily="18" charset="0"/>
                          </a:rPr>
                          <m:t>𝑥</m:t>
                        </m:r>
                      </m:e>
                      <m:sub>
                        <m:r>
                          <a:rPr lang="fr-CH" sz="1200" i="1">
                            <a:latin typeface="Cambria Math" panose="02040503050406030204" pitchFamily="18" charset="0"/>
                          </a:rPr>
                          <m:t>𝑖𝑗</m:t>
                        </m:r>
                      </m:sub>
                    </m:sSub>
                  </m:oMath>
                </a14:m>
                <a:r>
                  <a:rPr lang="en-US" dirty="0"/>
                  <a:t> carry in general less information and should thus have lower weight.</a:t>
                </a:r>
              </a:p>
            </p:txBody>
          </p:sp>
        </mc:Choice>
        <mc:Fallback xmlns="">
          <p:sp>
            <p:nvSpPr>
              <p:cNvPr id="3" name="Notes Placeholder 2"/>
              <p:cNvSpPr>
                <a:spLocks noGrp="1"/>
              </p:cNvSpPr>
              <p:nvPr>
                <p:ph type="body" idx="1"/>
              </p:nvPr>
            </p:nvSpPr>
            <p:spPr/>
            <p:txBody>
              <a:bodyPr/>
              <a:lstStyle/>
              <a:p>
                <a:r>
                  <a:rPr lang="en-US" dirty="0"/>
                  <a:t>Based on the relationship introduced, a loss function is derived. In the case of Glove, the squared error is used. In addition, a weighting function </a:t>
                </a:r>
                <a:r>
                  <a:rPr lang="fr-CH" sz="1200" b="0" i="0">
                    <a:latin typeface="Cambria Math" panose="02040503050406030204" pitchFamily="18" charset="0"/>
                  </a:rPr>
                  <a:t>ℎ</a:t>
                </a:r>
                <a:r>
                  <a:rPr lang="en-US" dirty="0"/>
                  <a:t> is introduced to address two problems:</a:t>
                </a:r>
              </a:p>
              <a:p>
                <a:pPr marL="171450" indent="-171450">
                  <a:buFontTx/>
                  <a:buChar char="-"/>
                </a:pPr>
                <a:r>
                  <a:rPr lang="en-US" dirty="0"/>
                  <a:t>If </a:t>
                </a:r>
                <a:r>
                  <a:rPr lang="fr-CH" sz="1200" i="0">
                    <a:latin typeface="Cambria Math" panose="02040503050406030204" pitchFamily="18" charset="0"/>
                  </a:rPr>
                  <a:t>𝑥_𝑖𝑗</a:t>
                </a:r>
                <a:r>
                  <a:rPr lang="en-US" dirty="0"/>
                  <a:t> equals zero, the loss function would be ill-defined. The limit </a:t>
                </a:r>
                <a:r>
                  <a:rPr lang="en-US" i="0" dirty="0">
                    <a:latin typeface="Cambria Math" panose="02040503050406030204" pitchFamily="18" charset="0"/>
                  </a:rPr>
                  <a:t>lim_(</a:t>
                </a:r>
                <a:r>
                  <a:rPr lang="fr-CH" b="0" i="0" dirty="0">
                    <a:latin typeface="Cambria Math" panose="02040503050406030204" pitchFamily="18" charset="0"/>
                  </a:rPr>
                  <a:t>𝑥</a:t>
                </a:r>
                <a:r>
                  <a:rPr lang="fr-CH" b="0" i="0" dirty="0">
                    <a:latin typeface="Cambria Math" panose="02040503050406030204" pitchFamily="18" charset="0"/>
                    <a:ea typeface="Cambria Math" panose="02040503050406030204" pitchFamily="18" charset="0"/>
                  </a:rPr>
                  <a:t>→0</a:t>
                </a:r>
                <a:r>
                  <a:rPr lang="en-US" b="0" i="0" dirty="0">
                    <a:latin typeface="Cambria Math" panose="02040503050406030204" pitchFamily="18" charset="0"/>
                    <a:ea typeface="Cambria Math" panose="02040503050406030204" pitchFamily="18" charset="0"/>
                  </a:rPr>
                  <a:t>)⁡〖</a:t>
                </a:r>
                <a:r>
                  <a:rPr lang="en-US" i="0" dirty="0">
                    <a:latin typeface="Cambria Math" panose="02040503050406030204" pitchFamily="18" charset="0"/>
                  </a:rPr>
                  <a:t>ℎ(𝑥) log⁡^2(𝑥)〗⁡</a:t>
                </a:r>
                <a:r>
                  <a:rPr lang="en-US" dirty="0"/>
                  <a:t>is finite, making the function well-defined</a:t>
                </a:r>
              </a:p>
              <a:p>
                <a:pPr marL="171450" indent="-171450">
                  <a:buFontTx/>
                  <a:buChar char="-"/>
                </a:pPr>
                <a:r>
                  <a:rPr lang="en-US" dirty="0"/>
                  <a:t>Small values of </a:t>
                </a:r>
                <a:r>
                  <a:rPr lang="fr-CH" sz="1200" i="0">
                    <a:latin typeface="Cambria Math" panose="02040503050406030204" pitchFamily="18" charset="0"/>
                  </a:rPr>
                  <a:t>𝑥_𝑖𝑗</a:t>
                </a:r>
                <a:r>
                  <a:rPr lang="en-US" dirty="0"/>
                  <a:t> carry in general less information and should thus have lower weight.</a:t>
                </a:r>
              </a:p>
            </p:txBody>
          </p:sp>
        </mc:Fallback>
      </mc:AlternateContent>
      <p:sp>
        <p:nvSpPr>
          <p:cNvPr id="4" name="Slide Number Placeholder 3"/>
          <p:cNvSpPr>
            <a:spLocks noGrp="1"/>
          </p:cNvSpPr>
          <p:nvPr>
            <p:ph type="sldNum" sz="quarter" idx="5"/>
          </p:nvPr>
        </p:nvSpPr>
        <p:spPr/>
        <p:txBody>
          <a:bodyPr/>
          <a:lstStyle/>
          <a:p>
            <a:fld id="{E6C47E0B-2958-48CC-BA4E-C350203CF107}" type="slidenum">
              <a:rPr lang="en-US" smtClean="0"/>
              <a:pPr/>
              <a:t>53</a:t>
            </a:fld>
            <a:endParaRPr lang="en-US"/>
          </a:p>
        </p:txBody>
      </p:sp>
    </p:spTree>
    <p:extLst>
      <p:ext uri="{BB962C8B-B14F-4D97-AF65-F5344CB8AC3E}">
        <p14:creationId xmlns:p14="http://schemas.microsoft.com/office/powerpoint/2010/main" val="58647703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E6C47E0B-2958-48CC-BA4E-C350203CF107}" type="slidenum">
              <a:rPr lang="en-US" smtClean="0"/>
              <a:pPr/>
              <a:t>54</a:t>
            </a:fld>
            <a:endParaRPr lang="en-US"/>
          </a:p>
        </p:txBody>
      </p:sp>
    </p:spTree>
    <p:extLst>
      <p:ext uri="{BB962C8B-B14F-4D97-AF65-F5344CB8AC3E}">
        <p14:creationId xmlns:p14="http://schemas.microsoft.com/office/powerpoint/2010/main" val="171559013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first property is that similar words are grouped together. Here is a nice example, produced with Glove, that illustrates the point. (The underlying</a:t>
            </a:r>
            <a:r>
              <a:rPr lang="en-US" baseline="0" dirty="0"/>
              <a:t> data is from Wikipedia).</a:t>
            </a:r>
            <a:endParaRPr lang="en-US" dirty="0"/>
          </a:p>
        </p:txBody>
      </p:sp>
      <p:sp>
        <p:nvSpPr>
          <p:cNvPr id="4" name="Slide Number Placeholder 3"/>
          <p:cNvSpPr>
            <a:spLocks noGrp="1"/>
          </p:cNvSpPr>
          <p:nvPr>
            <p:ph type="sldNum" sz="quarter" idx="10"/>
          </p:nvPr>
        </p:nvSpPr>
        <p:spPr/>
        <p:txBody>
          <a:bodyPr/>
          <a:lstStyle/>
          <a:p>
            <a:pPr marL="0" marR="0" lvl="0" indent="0" algn="r" defTabSz="986172" rtl="0" eaLnBrk="1" fontAlgn="base" latinLnBrk="0" hangingPunct="1">
              <a:lnSpc>
                <a:spcPct val="100000"/>
              </a:lnSpc>
              <a:spcBef>
                <a:spcPct val="0"/>
              </a:spcBef>
              <a:spcAft>
                <a:spcPct val="0"/>
              </a:spcAft>
              <a:buClrTx/>
              <a:buSzTx/>
              <a:buFontTx/>
              <a:buNone/>
              <a:tabLst/>
              <a:defRPr/>
            </a:pPr>
            <a:fld id="{E6C47E0B-2958-48CC-BA4E-C350203CF107}" type="slidenum">
              <a:rPr kumimoji="0" lang="en-US" sz="11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86172" rtl="0" eaLnBrk="1" fontAlgn="base" latinLnBrk="0" hangingPunct="1">
                <a:lnSpc>
                  <a:spcPct val="100000"/>
                </a:lnSpc>
                <a:spcBef>
                  <a:spcPct val="0"/>
                </a:spcBef>
                <a:spcAft>
                  <a:spcPct val="0"/>
                </a:spcAft>
                <a:buClrTx/>
                <a:buSzTx/>
                <a:buFontTx/>
                <a:buNone/>
                <a:tabLst/>
                <a:defRPr/>
              </a:pPr>
              <a:t>55</a:t>
            </a:fld>
            <a:endParaRPr kumimoji="0" lang="en-US" sz="11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151187579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Word </a:t>
            </a:r>
            <a:r>
              <a:rPr lang="en-US" dirty="0" err="1"/>
              <a:t>embeddings</a:t>
            </a:r>
            <a:r>
              <a:rPr lang="en-US" dirty="0"/>
              <a:t> also capture syntactic relationships, like singular-plural</a:t>
            </a:r>
            <a:r>
              <a:rPr lang="en-US" baseline="0" dirty="0"/>
              <a:t> or comparative and superlative, as shown here. This type of visualizations is obtained by projecting from the d-dimensional word embedding space (appropriately) into a 2-dimensional space.</a:t>
            </a:r>
            <a:endParaRPr lang="en-US" dirty="0"/>
          </a:p>
        </p:txBody>
      </p:sp>
      <p:sp>
        <p:nvSpPr>
          <p:cNvPr id="4" name="Slide Number Placeholder 3"/>
          <p:cNvSpPr>
            <a:spLocks noGrp="1"/>
          </p:cNvSpPr>
          <p:nvPr>
            <p:ph type="sldNum" sz="quarter" idx="10"/>
          </p:nvPr>
        </p:nvSpPr>
        <p:spPr/>
        <p:txBody>
          <a:bodyPr/>
          <a:lstStyle/>
          <a:p>
            <a:pPr marL="0" marR="0" lvl="0" indent="0" algn="r" defTabSz="986172" rtl="0" eaLnBrk="1" fontAlgn="base" latinLnBrk="0" hangingPunct="1">
              <a:lnSpc>
                <a:spcPct val="100000"/>
              </a:lnSpc>
              <a:spcBef>
                <a:spcPct val="0"/>
              </a:spcBef>
              <a:spcAft>
                <a:spcPct val="0"/>
              </a:spcAft>
              <a:buClrTx/>
              <a:buSzTx/>
              <a:buFontTx/>
              <a:buNone/>
              <a:tabLst/>
              <a:defRPr/>
            </a:pPr>
            <a:fld id="{E6C47E0B-2958-48CC-BA4E-C350203CF107}" type="slidenum">
              <a:rPr kumimoji="0" lang="en-US" sz="11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86172" rtl="0" eaLnBrk="1" fontAlgn="base" latinLnBrk="0" hangingPunct="1">
                <a:lnSpc>
                  <a:spcPct val="100000"/>
                </a:lnSpc>
                <a:spcBef>
                  <a:spcPct val="0"/>
                </a:spcBef>
                <a:spcAft>
                  <a:spcPct val="0"/>
                </a:spcAft>
                <a:buClrTx/>
                <a:buSzTx/>
                <a:buFontTx/>
                <a:buNone/>
                <a:tabLst/>
                <a:defRPr/>
              </a:pPr>
              <a:t>56</a:t>
            </a:fld>
            <a:endParaRPr kumimoji="0" lang="en-US" sz="11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142792683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more interestingly, word </a:t>
            </a:r>
            <a:r>
              <a:rPr lang="en-US" dirty="0" err="1"/>
              <a:t>embeddings</a:t>
            </a:r>
            <a:r>
              <a:rPr lang="en-US" dirty="0"/>
              <a:t> enable “computing” with relationships</a:t>
            </a:r>
            <a:r>
              <a:rPr lang="en-US" baseline="0" dirty="0"/>
              <a:t> (this is called the word analogy task). Analogies translate into linear mappings! We will later exploit this property for extracting relationships from text.</a:t>
            </a:r>
            <a:endParaRPr lang="en-US" dirty="0"/>
          </a:p>
        </p:txBody>
      </p:sp>
      <p:sp>
        <p:nvSpPr>
          <p:cNvPr id="4" name="Slide Number Placeholder 3"/>
          <p:cNvSpPr>
            <a:spLocks noGrp="1"/>
          </p:cNvSpPr>
          <p:nvPr>
            <p:ph type="sldNum" sz="quarter" idx="10"/>
          </p:nvPr>
        </p:nvSpPr>
        <p:spPr/>
        <p:txBody>
          <a:bodyPr/>
          <a:lstStyle/>
          <a:p>
            <a:pPr marL="0" marR="0" lvl="0" indent="0" algn="r" defTabSz="986172" rtl="0" eaLnBrk="1" fontAlgn="base" latinLnBrk="0" hangingPunct="1">
              <a:lnSpc>
                <a:spcPct val="100000"/>
              </a:lnSpc>
              <a:spcBef>
                <a:spcPct val="0"/>
              </a:spcBef>
              <a:spcAft>
                <a:spcPct val="0"/>
              </a:spcAft>
              <a:buClrTx/>
              <a:buSzTx/>
              <a:buFontTx/>
              <a:buNone/>
              <a:tabLst/>
              <a:defRPr/>
            </a:pPr>
            <a:fld id="{E6C47E0B-2958-48CC-BA4E-C350203CF107}" type="slidenum">
              <a:rPr kumimoji="0" lang="en-US" sz="11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86172" rtl="0" eaLnBrk="1" fontAlgn="base" latinLnBrk="0" hangingPunct="1">
                <a:lnSpc>
                  <a:spcPct val="100000"/>
                </a:lnSpc>
                <a:spcBef>
                  <a:spcPct val="0"/>
                </a:spcBef>
                <a:spcAft>
                  <a:spcPct val="0"/>
                </a:spcAft>
                <a:buClrTx/>
                <a:buSzTx/>
                <a:buFontTx/>
                <a:buNone/>
                <a:tabLst/>
                <a:defRPr/>
              </a:pPr>
              <a:t>57</a:t>
            </a:fld>
            <a:endParaRPr kumimoji="0" lang="en-US" sz="11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153561024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Furthermore,</a:t>
            </a:r>
            <a:r>
              <a:rPr lang="en-US" baseline="0" dirty="0"/>
              <a:t> word </a:t>
            </a:r>
            <a:r>
              <a:rPr lang="en-US" baseline="0" dirty="0" err="1"/>
              <a:t>embeddings</a:t>
            </a:r>
            <a:r>
              <a:rPr lang="en-US" baseline="0" dirty="0"/>
              <a:t> can capture semantic meaning in dimensions. In this example, data on nutrition has been analyzed and terms indicating qualities of foods are extracted. The word embedding clearly organizes it according to properties that are human understandable, e.g. natural vs. artificial ingredients.</a:t>
            </a:r>
            <a:endParaRPr lang="en-US" dirty="0"/>
          </a:p>
        </p:txBody>
      </p:sp>
      <p:sp>
        <p:nvSpPr>
          <p:cNvPr id="4" name="Slide Number Placeholder 3"/>
          <p:cNvSpPr>
            <a:spLocks noGrp="1"/>
          </p:cNvSpPr>
          <p:nvPr>
            <p:ph type="sldNum" sz="quarter" idx="10"/>
          </p:nvPr>
        </p:nvSpPr>
        <p:spPr/>
        <p:txBody>
          <a:bodyPr/>
          <a:lstStyle/>
          <a:p>
            <a:pPr marL="0" marR="0" lvl="0" indent="0" algn="r" defTabSz="986172" rtl="0" eaLnBrk="1" fontAlgn="base" latinLnBrk="0" hangingPunct="1">
              <a:lnSpc>
                <a:spcPct val="100000"/>
              </a:lnSpc>
              <a:spcBef>
                <a:spcPct val="0"/>
              </a:spcBef>
              <a:spcAft>
                <a:spcPct val="0"/>
              </a:spcAft>
              <a:buClrTx/>
              <a:buSzTx/>
              <a:buFontTx/>
              <a:buNone/>
              <a:tabLst/>
              <a:defRPr/>
            </a:pPr>
            <a:fld id="{E6C47E0B-2958-48CC-BA4E-C350203CF107}" type="slidenum">
              <a:rPr kumimoji="0" lang="en-US" sz="11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86172" rtl="0" eaLnBrk="1" fontAlgn="base" latinLnBrk="0" hangingPunct="1">
                <a:lnSpc>
                  <a:spcPct val="100000"/>
                </a:lnSpc>
                <a:spcBef>
                  <a:spcPct val="0"/>
                </a:spcBef>
                <a:spcAft>
                  <a:spcPct val="0"/>
                </a:spcAft>
                <a:buClrTx/>
                <a:buSzTx/>
                <a:buFontTx/>
                <a:buNone/>
                <a:tabLst/>
                <a:defRPr/>
              </a:pPr>
              <a:t>58</a:t>
            </a:fld>
            <a:endParaRPr kumimoji="0" lang="en-US" sz="11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11835858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t>
            </a:r>
            <a:r>
              <a:rPr lang="en-US" dirty="0" err="1"/>
              <a:t>summarise</a:t>
            </a:r>
            <a:r>
              <a:rPr lang="en-US" dirty="0"/>
              <a:t> some of the main properties of word embeddings.</a:t>
            </a:r>
          </a:p>
        </p:txBody>
      </p:sp>
      <p:sp>
        <p:nvSpPr>
          <p:cNvPr id="4" name="Slide Number Placeholder 3"/>
          <p:cNvSpPr>
            <a:spLocks noGrp="1"/>
          </p:cNvSpPr>
          <p:nvPr>
            <p:ph type="sldNum" sz="quarter" idx="10"/>
          </p:nvPr>
        </p:nvSpPr>
        <p:spPr/>
        <p:txBody>
          <a:bodyPr/>
          <a:lstStyle/>
          <a:p>
            <a:pPr marL="0" marR="0" lvl="0" indent="0" algn="r" defTabSz="986172" rtl="0" eaLnBrk="1" fontAlgn="base" latinLnBrk="0" hangingPunct="1">
              <a:lnSpc>
                <a:spcPct val="100000"/>
              </a:lnSpc>
              <a:spcBef>
                <a:spcPct val="0"/>
              </a:spcBef>
              <a:spcAft>
                <a:spcPct val="0"/>
              </a:spcAft>
              <a:buClrTx/>
              <a:buSzTx/>
              <a:buFontTx/>
              <a:buNone/>
              <a:tabLst/>
              <a:defRPr/>
            </a:pPr>
            <a:fld id="{E6C47E0B-2958-48CC-BA4E-C350203CF107}" type="slidenum">
              <a:rPr kumimoji="0" lang="en-US" sz="11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86172" rtl="0" eaLnBrk="1" fontAlgn="base" latinLnBrk="0" hangingPunct="1">
                <a:lnSpc>
                  <a:spcPct val="100000"/>
                </a:lnSpc>
                <a:spcBef>
                  <a:spcPct val="0"/>
                </a:spcBef>
                <a:spcAft>
                  <a:spcPct val="0"/>
                </a:spcAft>
                <a:buClrTx/>
                <a:buSzTx/>
                <a:buFontTx/>
                <a:buNone/>
                <a:tabLst/>
                <a:defRPr/>
              </a:pPr>
              <a:t>59</a:t>
            </a:fld>
            <a:endParaRPr kumimoji="0" lang="en-US" sz="11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41895195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For creating a word embedding we first choose a dimension that is significantly lower than the size of the vocabulary. Typical values of the dimension are in the hundreds, whereas vocabularies can have millions of terms.</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In order to map a 1-hot vector from the vocabulary space into the word embedding space, we apply linear mappings represented by a matrices </a:t>
                </a:r>
                <a:r>
                  <a:rPr lang="en-GB" sz="1200" b="0" dirty="0">
                    <a:latin typeface="Calibri" charset="0"/>
                    <a:ea typeface="Calibri" charset="0"/>
                    <a:cs typeface="Calibri" charset="0"/>
                  </a:rPr>
                  <a:t>W</a:t>
                </a:r>
                <a:r>
                  <a:rPr lang="en-GB" sz="1200" b="0" baseline="30000" dirty="0">
                    <a:latin typeface="Calibri" charset="0"/>
                    <a:ea typeface="Calibri" charset="0"/>
                    <a:cs typeface="Calibri" charset="0"/>
                  </a:rPr>
                  <a:t>(w) </a:t>
                </a:r>
                <a:r>
                  <a:rPr lang="en-GB" sz="1200" b="0" baseline="0" dirty="0">
                    <a:latin typeface="Calibri" charset="0"/>
                    <a:ea typeface="Calibri" charset="0"/>
                    <a:cs typeface="Calibri" charset="0"/>
                  </a:rPr>
                  <a:t>and </a:t>
                </a:r>
                <a:r>
                  <a:rPr lang="en-GB" sz="1200" b="0" dirty="0">
                    <a:latin typeface="Calibri" charset="0"/>
                    <a:ea typeface="Calibri" charset="0"/>
                    <a:cs typeface="Calibri" charset="0"/>
                  </a:rPr>
                  <a:t>W</a:t>
                </a:r>
                <a:r>
                  <a:rPr lang="en-GB" sz="1200" b="0" baseline="30000" dirty="0">
                    <a:latin typeface="Calibri" charset="0"/>
                    <a:ea typeface="Calibri" charset="0"/>
                    <a:cs typeface="Calibri" charset="0"/>
                  </a:rPr>
                  <a:t>(c)</a:t>
                </a:r>
                <a:r>
                  <a:rPr lang="en-GB" sz="1200" b="0" baseline="0" dirty="0">
                    <a:latin typeface="Calibri" charset="0"/>
                    <a:ea typeface="Calibri" charset="0"/>
                    <a:cs typeface="Calibri" charset="0"/>
                  </a:rPr>
                  <a:t>. </a:t>
                </a:r>
                <a:r>
                  <a:rPr lang="en-GB" sz="1200" kern="1200" dirty="0">
                    <a:solidFill>
                      <a:schemeClr val="tx1"/>
                    </a:solidFill>
                    <a:latin typeface="Arial" charset="0"/>
                    <a:ea typeface="+mn-ea"/>
                    <a:cs typeface="+mn-cs"/>
                  </a:rPr>
                  <a:t>As mentioned before. the mappings for </a:t>
                </a:r>
                <a:r>
                  <a:rPr lang="en-GB" sz="1200" kern="1200" dirty="0" err="1">
                    <a:solidFill>
                      <a:schemeClr val="tx1"/>
                    </a:solidFill>
                    <a:latin typeface="Arial" charset="0"/>
                    <a:ea typeface="+mn-ea"/>
                    <a:cs typeface="+mn-cs"/>
                  </a:rPr>
                  <a:t>center</a:t>
                </a:r>
                <a:r>
                  <a:rPr lang="en-GB" sz="1200" kern="1200" dirty="0">
                    <a:solidFill>
                      <a:schemeClr val="tx1"/>
                    </a:solidFill>
                    <a:latin typeface="Arial" charset="0"/>
                    <a:ea typeface="+mn-ea"/>
                    <a:cs typeface="+mn-cs"/>
                  </a:rPr>
                  <a:t> words and context words are different.</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GB" sz="1200" kern="1200" dirty="0">
                  <a:solidFill>
                    <a:schemeClr val="tx1"/>
                  </a:solidFill>
                  <a:latin typeface="Arial" charset="0"/>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GB" sz="1200" kern="1200" dirty="0">
                    <a:solidFill>
                      <a:schemeClr val="tx1"/>
                    </a:solidFill>
                    <a:latin typeface="Arial" charset="0"/>
                    <a:ea typeface="+mn-ea"/>
                    <a:cs typeface="+mn-cs"/>
                  </a:rPr>
                  <a:t>Note that the </a:t>
                </a:r>
                <a:r>
                  <a:rPr lang="en-GB" sz="1200" kern="1200" dirty="0" err="1">
                    <a:solidFill>
                      <a:schemeClr val="tx1"/>
                    </a:solidFill>
                    <a:latin typeface="Arial" charset="0"/>
                    <a:ea typeface="+mn-ea"/>
                    <a:cs typeface="+mn-cs"/>
                  </a:rPr>
                  <a:t>i-th</a:t>
                </a:r>
                <a:r>
                  <a:rPr lang="en-GB" sz="1200" kern="1200" dirty="0">
                    <a:solidFill>
                      <a:schemeClr val="tx1"/>
                    </a:solidFill>
                    <a:latin typeface="Arial" charset="0"/>
                    <a:ea typeface="+mn-ea"/>
                    <a:cs typeface="+mn-cs"/>
                  </a:rPr>
                  <a:t> columns of the matrices correspond exactly to the word embedding representations of the </a:t>
                </a:r>
                <a:r>
                  <a:rPr lang="en-GB" sz="1200" kern="1200" dirty="0" err="1">
                    <a:solidFill>
                      <a:schemeClr val="tx1"/>
                    </a:solidFill>
                    <a:latin typeface="Arial" charset="0"/>
                    <a:ea typeface="+mn-ea"/>
                    <a:cs typeface="+mn-cs"/>
                  </a:rPr>
                  <a:t>i-th</a:t>
                </a:r>
                <a:r>
                  <a:rPr lang="en-GB" sz="1200" kern="1200" dirty="0">
                    <a:solidFill>
                      <a:schemeClr val="tx1"/>
                    </a:solidFill>
                    <a:latin typeface="Arial" charset="0"/>
                    <a:ea typeface="+mn-ea"/>
                    <a:cs typeface="+mn-cs"/>
                  </a:rPr>
                  <a:t> word in the vocabulary.</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GB" sz="1200" kern="1200" dirty="0">
                  <a:solidFill>
                    <a:schemeClr val="tx1"/>
                  </a:solidFill>
                  <a:latin typeface="Arial" charset="0"/>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GB" sz="1200" kern="1200" dirty="0">
                    <a:solidFill>
                      <a:schemeClr val="tx1"/>
                    </a:solidFill>
                    <a:latin typeface="Arial" charset="0"/>
                    <a:ea typeface="+mn-ea"/>
                    <a:cs typeface="+mn-cs"/>
                  </a:rPr>
                  <a:t>For notational convenience we will denote in the following the combined set of coefficients of the two matrices also by </a:t>
                </a:r>
                <a14:m>
                  <m:oMath xmlns:m="http://schemas.openxmlformats.org/officeDocument/2006/math">
                    <m:r>
                      <a:rPr lang="en-US" i="1" smtClean="0">
                        <a:latin typeface="Cambria Math" charset="0"/>
                        <a:ea typeface="Cambria Math" charset="0"/>
                        <a:cs typeface="Cambria Math" charset="0"/>
                      </a:rPr>
                      <m:t>𝜃</m:t>
                    </m:r>
                  </m:oMath>
                </a14:m>
                <a:r>
                  <a:rPr lang="en-US" dirty="0"/>
                  <a:t>.</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GB" sz="1200" kern="1200" dirty="0">
                  <a:solidFill>
                    <a:schemeClr val="tx1"/>
                  </a:solidFill>
                  <a:latin typeface="Arial" charset="0"/>
                  <a:ea typeface="+mn-ea"/>
                  <a:cs typeface="+mn-cs"/>
                </a:endParaRPr>
              </a:p>
            </p:txBody>
          </p:sp>
        </mc:Choice>
        <mc:Fallback xmlns="">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We introduce now the parameters of the word embedding model. First, we choose the dimension of concept space.</a:t>
                </a:r>
                <a:r>
                  <a:rPr lang="en-US" baseline="0" dirty="0"/>
                  <a:t> </a:t>
                </a:r>
                <a:r>
                  <a:rPr lang="en-US" dirty="0"/>
                  <a:t>Note that the size of the vocabulary</a:t>
                </a:r>
                <a:r>
                  <a:rPr lang="en-US" baseline="0" dirty="0"/>
                  <a:t> m is typically very large (e.g. millions), whereas the size of the low-dimensional space d is typically in the hundreds.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baseline="0"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n-US" baseline="0" dirty="0"/>
                  <a:t>The model is specified by the two matrices </a:t>
                </a:r>
                <a:r>
                  <a:rPr lang="en-GB" sz="1200" b="0" dirty="0">
                    <a:latin typeface="Calibri" charset="0"/>
                    <a:ea typeface="Calibri" charset="0"/>
                    <a:cs typeface="Calibri" charset="0"/>
                  </a:rPr>
                  <a:t>W</a:t>
                </a:r>
                <a:r>
                  <a:rPr lang="en-GB" sz="1200" b="0" baseline="30000" dirty="0">
                    <a:latin typeface="Calibri" charset="0"/>
                    <a:ea typeface="Calibri" charset="0"/>
                    <a:cs typeface="Calibri" charset="0"/>
                  </a:rPr>
                  <a:t>(w) </a:t>
                </a:r>
                <a:r>
                  <a:rPr lang="en-GB" sz="1200" b="0" baseline="0" dirty="0">
                    <a:latin typeface="Calibri" charset="0"/>
                    <a:ea typeface="Calibri" charset="0"/>
                    <a:cs typeface="Calibri" charset="0"/>
                  </a:rPr>
                  <a:t>and </a:t>
                </a:r>
                <a:r>
                  <a:rPr lang="en-GB" sz="1200" b="0" dirty="0">
                    <a:latin typeface="Calibri" charset="0"/>
                    <a:ea typeface="Calibri" charset="0"/>
                    <a:cs typeface="Calibri" charset="0"/>
                  </a:rPr>
                  <a:t>W</a:t>
                </a:r>
                <a:r>
                  <a:rPr lang="en-GB" sz="1200" b="0" baseline="30000" dirty="0">
                    <a:latin typeface="Calibri" charset="0"/>
                    <a:ea typeface="Calibri" charset="0"/>
                    <a:cs typeface="Calibri" charset="0"/>
                  </a:rPr>
                  <a:t>(c)</a:t>
                </a:r>
                <a:r>
                  <a:rPr lang="en-GB" sz="1200" b="0" baseline="0" dirty="0">
                    <a:latin typeface="Calibri" charset="0"/>
                    <a:ea typeface="Calibri" charset="0"/>
                    <a:cs typeface="Calibri" charset="0"/>
                  </a:rPr>
                  <a:t> used to map words and context words into the concept space. Note that the two mappings are different, i.e. the same word will have a different representation in its role as word and context word.</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GB" sz="1200" b="0" baseline="0" dirty="0">
                  <a:latin typeface="Calibri" charset="0"/>
                  <a:ea typeface="Calibri" charset="0"/>
                  <a:cs typeface="Calibri" charset="0"/>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GB" sz="1200" b="0" baseline="0" dirty="0">
                    <a:latin typeface="Calibri" charset="0"/>
                    <a:ea typeface="Calibri" charset="0"/>
                    <a:cs typeface="Calibri" charset="0"/>
                  </a:rPr>
                  <a:t>For convenience we will denote in the following the coefficients of these two matrices by </a:t>
                </a:r>
                <a:r>
                  <a:rPr lang="en-US" i="0">
                    <a:latin typeface="Cambria Math" charset="0"/>
                    <a:ea typeface="Cambria Math" charset="0"/>
                    <a:cs typeface="Cambria Math" charset="0"/>
                  </a:rPr>
                  <a:t>𝜃</a:t>
                </a:r>
                <a:r>
                  <a:rPr lang="en-US" dirty="0"/>
                  <a:t>.</a:t>
                </a:r>
              </a:p>
              <a:p>
                <a:endParaRPr lang="en-US" dirty="0"/>
              </a:p>
            </p:txBody>
          </p:sp>
        </mc:Fallback>
      </mc:AlternateContent>
      <p:sp>
        <p:nvSpPr>
          <p:cNvPr id="4" name="Slide Number Placeholder 3"/>
          <p:cNvSpPr>
            <a:spLocks noGrp="1"/>
          </p:cNvSpPr>
          <p:nvPr>
            <p:ph type="sldNum" sz="quarter" idx="5"/>
          </p:nvPr>
        </p:nvSpPr>
        <p:spPr/>
        <p:txBody>
          <a:bodyPr/>
          <a:lstStyle/>
          <a:p>
            <a:fld id="{E6C47E0B-2958-48CC-BA4E-C350203CF107}" type="slidenum">
              <a:rPr lang="en-US" smtClean="0"/>
              <a:pPr/>
              <a:t>6</a:t>
            </a:fld>
            <a:endParaRPr lang="en-US"/>
          </a:p>
        </p:txBody>
      </p:sp>
    </p:spTree>
    <p:extLst>
      <p:ext uri="{BB962C8B-B14F-4D97-AF65-F5344CB8AC3E}">
        <p14:creationId xmlns:p14="http://schemas.microsoft.com/office/powerpoint/2010/main" val="153979407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Word embeddings have beyond retrieval a wide range of applications.</a:t>
            </a:r>
          </a:p>
        </p:txBody>
      </p:sp>
      <p:sp>
        <p:nvSpPr>
          <p:cNvPr id="4" name="Slide Number Placeholder 3"/>
          <p:cNvSpPr>
            <a:spLocks noGrp="1"/>
          </p:cNvSpPr>
          <p:nvPr>
            <p:ph type="sldNum" sz="quarter" idx="5"/>
          </p:nvPr>
        </p:nvSpPr>
        <p:spPr/>
        <p:txBody>
          <a:bodyPr/>
          <a:lstStyle/>
          <a:p>
            <a:fld id="{E6C47E0B-2958-48CC-BA4E-C350203CF107}" type="slidenum">
              <a:rPr lang="en-US" smtClean="0"/>
              <a:pPr/>
              <a:t>60</a:t>
            </a:fld>
            <a:endParaRPr lang="en-US"/>
          </a:p>
        </p:txBody>
      </p:sp>
    </p:spTree>
    <p:extLst>
      <p:ext uri="{BB962C8B-B14F-4D97-AF65-F5344CB8AC3E}">
        <p14:creationId xmlns:p14="http://schemas.microsoft.com/office/powerpoint/2010/main" val="146520934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E6C47E0B-2958-48CC-BA4E-C350203CF107}" type="slidenum">
              <a:rPr lang="en-US" smtClean="0"/>
              <a:pPr/>
              <a:t>61</a:t>
            </a:fld>
            <a:endParaRPr lang="en-US"/>
          </a:p>
        </p:txBody>
      </p:sp>
    </p:spTree>
    <p:extLst>
      <p:ext uri="{BB962C8B-B14F-4D97-AF65-F5344CB8AC3E}">
        <p14:creationId xmlns:p14="http://schemas.microsoft.com/office/powerpoint/2010/main" val="286659594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E6C47E0B-2958-48CC-BA4E-C350203CF107}" type="slidenum">
              <a:rPr lang="en-US" smtClean="0"/>
              <a:pPr/>
              <a:t>62</a:t>
            </a:fld>
            <a:endParaRPr lang="en-US"/>
          </a:p>
        </p:txBody>
      </p:sp>
    </p:spTree>
    <p:extLst>
      <p:ext uri="{BB962C8B-B14F-4D97-AF65-F5344CB8AC3E}">
        <p14:creationId xmlns:p14="http://schemas.microsoft.com/office/powerpoint/2010/main" val="14249771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Here we illustrate the mapping of words into concept space graphically. Since the word vectors use the 1-hot encoding, we observe that the columns of the matrix </a:t>
                </a:r>
                <a:r>
                  <a:rPr lang="en-GB" sz="1200" b="0" dirty="0">
                    <a:latin typeface="Calibri" charset="0"/>
                    <a:ea typeface="Calibri" charset="0"/>
                    <a:cs typeface="Calibri" charset="0"/>
                  </a:rPr>
                  <a:t>W</a:t>
                </a:r>
                <a:r>
                  <a:rPr lang="en-GB" sz="1200" b="0" baseline="30000" dirty="0">
                    <a:latin typeface="Calibri" charset="0"/>
                    <a:ea typeface="Calibri" charset="0"/>
                    <a:cs typeface="Calibri" charset="0"/>
                  </a:rPr>
                  <a:t>(w) </a:t>
                </a:r>
                <a:r>
                  <a:rPr lang="en-US" dirty="0"/>
                  <a:t>in fact are exactly the representation of the center words in the concept space. The same holds also for the mapping of context words.</a:t>
                </a:r>
                <a:endParaRPr lang="en-US" baseline="0" dirty="0"/>
              </a:p>
              <a:p>
                <a:pPr marL="0" marR="0" indent="0" algn="l" defTabSz="914400" rtl="0" eaLnBrk="1" fontAlgn="base" latinLnBrk="0" hangingPunct="1">
                  <a:lnSpc>
                    <a:spcPct val="100000"/>
                  </a:lnSpc>
                  <a:spcBef>
                    <a:spcPct val="30000"/>
                  </a:spcBef>
                  <a:spcAft>
                    <a:spcPct val="0"/>
                  </a:spcAft>
                  <a:buClrTx/>
                  <a:buSzTx/>
                  <a:buFontTx/>
                  <a:buNone/>
                  <a:tabLst/>
                  <a:defRPr/>
                </a:pPr>
                <a:endParaRPr lang="en-GB" sz="1200" b="0" baseline="30000" dirty="0">
                  <a:latin typeface="Calibri" charset="0"/>
                  <a:ea typeface="Calibri" charset="0"/>
                  <a:cs typeface="Calibri" charset="0"/>
                </a:endParaRPr>
              </a:p>
              <a:p>
                <a:pPr marL="0" marR="0" indent="0" algn="l" defTabSz="914400" rtl="0" eaLnBrk="1" fontAlgn="base" latinLnBrk="0" hangingPunct="1">
                  <a:lnSpc>
                    <a:spcPct val="100000"/>
                  </a:lnSpc>
                  <a:spcBef>
                    <a:spcPct val="30000"/>
                  </a:spcBef>
                  <a:spcAft>
                    <a:spcPct val="0"/>
                  </a:spcAft>
                  <a:buClrTx/>
                  <a:buSzTx/>
                  <a:buFontTx/>
                  <a:buNone/>
                  <a:tabLst/>
                  <a:defRPr/>
                </a:pPr>
                <a:endParaRPr lang="en-GB" sz="1200" b="1" baseline="30000" dirty="0">
                  <a:latin typeface="Calibri" charset="0"/>
                  <a:ea typeface="Calibri" charset="0"/>
                  <a:cs typeface="Calibri" charset="0"/>
                </a:endParaRPr>
              </a:p>
              <a:p>
                <a:pPr marL="0" marR="0" indent="0" algn="l" defTabSz="914400" rtl="0" eaLnBrk="1" fontAlgn="base" latinLnBrk="0" hangingPunct="1">
                  <a:lnSpc>
                    <a:spcPct val="100000"/>
                  </a:lnSpc>
                  <a:spcBef>
                    <a:spcPct val="30000"/>
                  </a:spcBef>
                  <a:spcAft>
                    <a:spcPct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smtClean="0"/>
                  <a:t>We introduce the basic notations we will use in the following. Note that the size of the vocabulary</a:t>
                </a:r>
                <a:r>
                  <a:rPr lang="en-US" baseline="0" dirty="0" smtClean="0"/>
                  <a:t> m is typically very large (e.g. millions), whereas the size of the low-dimensional space d is typically in the </a:t>
                </a:r>
                <a:r>
                  <a:rPr lang="en-US" baseline="0" dirty="0" err="1" smtClean="0"/>
                  <a:t>hundreds.The</a:t>
                </a:r>
                <a:r>
                  <a:rPr lang="en-US" baseline="0" dirty="0" smtClean="0"/>
                  <a:t> model will ben fully specified by the two matrices </a:t>
                </a:r>
                <a:r>
                  <a:rPr lang="en-GB" sz="1200" b="0" dirty="0" smtClean="0">
                    <a:latin typeface="Calibri" charset="0"/>
                    <a:ea typeface="Calibri" charset="0"/>
                    <a:cs typeface="Calibri" charset="0"/>
                  </a:rPr>
                  <a:t>W</a:t>
                </a:r>
                <a:r>
                  <a:rPr lang="en-GB" sz="1200" b="0" baseline="30000" dirty="0" smtClean="0">
                    <a:latin typeface="Calibri" charset="0"/>
                    <a:ea typeface="Calibri" charset="0"/>
                    <a:cs typeface="Calibri" charset="0"/>
                  </a:rPr>
                  <a:t>(1) </a:t>
                </a:r>
                <a:r>
                  <a:rPr lang="en-GB" sz="1200" b="0" baseline="0" dirty="0" smtClean="0">
                    <a:latin typeface="Calibri" charset="0"/>
                    <a:ea typeface="Calibri" charset="0"/>
                    <a:cs typeface="Calibri" charset="0"/>
                  </a:rPr>
                  <a:t>and </a:t>
                </a:r>
                <a:r>
                  <a:rPr lang="en-GB" sz="1200" b="0" dirty="0" smtClean="0">
                    <a:latin typeface="Calibri" charset="0"/>
                    <a:ea typeface="Calibri" charset="0"/>
                    <a:cs typeface="Calibri" charset="0"/>
                  </a:rPr>
                  <a:t>W</a:t>
                </a:r>
                <a:r>
                  <a:rPr lang="en-GB" sz="1200" b="0" baseline="30000" dirty="0" smtClean="0">
                    <a:latin typeface="Calibri" charset="0"/>
                    <a:ea typeface="Calibri" charset="0"/>
                    <a:cs typeface="Calibri" charset="0"/>
                  </a:rPr>
                  <a:t>(2)</a:t>
                </a:r>
                <a:r>
                  <a:rPr lang="en-GB" sz="1200" b="0" baseline="0" dirty="0" smtClean="0">
                    <a:latin typeface="Calibri" charset="0"/>
                    <a:ea typeface="Calibri" charset="0"/>
                    <a:cs typeface="Calibri" charset="0"/>
                  </a:rPr>
                  <a:t> used to map words and context words. For convenience we will denote in the following the coefficients of these two matrices by </a:t>
                </a:r>
                <a:r>
                  <a:rPr lang="en-US" i="0" smtClean="0">
                    <a:latin typeface="Cambria Math" charset="0"/>
                    <a:ea typeface="Cambria Math" charset="0"/>
                    <a:cs typeface="Cambria Math" charset="0"/>
                  </a:rPr>
                  <a:t>𝜃</a:t>
                </a:r>
                <a:r>
                  <a:rPr lang="en-US" dirty="0" smtClean="0"/>
                  <a:t>.</a:t>
                </a:r>
                <a:endParaRPr lang="en-US" dirty="0" smtClean="0"/>
              </a:p>
              <a:p>
                <a:pPr marL="0" marR="0" indent="0" algn="l" defTabSz="914400" rtl="0" eaLnBrk="1" fontAlgn="base" latinLnBrk="0" hangingPunct="1">
                  <a:lnSpc>
                    <a:spcPct val="100000"/>
                  </a:lnSpc>
                  <a:spcBef>
                    <a:spcPct val="30000"/>
                  </a:spcBef>
                  <a:spcAft>
                    <a:spcPct val="0"/>
                  </a:spcAft>
                  <a:buClrTx/>
                  <a:buSzTx/>
                  <a:buFontTx/>
                  <a:buNone/>
                  <a:tabLst/>
                  <a:defRPr/>
                </a:pPr>
                <a:endParaRPr lang="en-GB" sz="1200" b="0" baseline="30000" dirty="0" smtClean="0">
                  <a:latin typeface="Calibri" charset="0"/>
                  <a:ea typeface="Calibri" charset="0"/>
                  <a:cs typeface="Calibri" charset="0"/>
                </a:endParaRPr>
              </a:p>
              <a:p>
                <a:pPr marL="0" marR="0" indent="0" algn="l" defTabSz="914400" rtl="0" eaLnBrk="1" fontAlgn="base" latinLnBrk="0" hangingPunct="1">
                  <a:lnSpc>
                    <a:spcPct val="100000"/>
                  </a:lnSpc>
                  <a:spcBef>
                    <a:spcPct val="30000"/>
                  </a:spcBef>
                  <a:spcAft>
                    <a:spcPct val="0"/>
                  </a:spcAft>
                  <a:buClrTx/>
                  <a:buSzTx/>
                  <a:buFontTx/>
                  <a:buNone/>
                  <a:tabLst/>
                  <a:defRPr/>
                </a:pPr>
                <a:endParaRPr lang="en-GB" sz="1200" b="1" baseline="30000" dirty="0" smtClean="0">
                  <a:latin typeface="Calibri" charset="0"/>
                  <a:ea typeface="Calibri" charset="0"/>
                  <a:cs typeface="Calibri" charset="0"/>
                </a:endParaRPr>
              </a:p>
              <a:p>
                <a:pPr marL="0" marR="0" indent="0" algn="l" defTabSz="914400" rtl="0" eaLnBrk="1" fontAlgn="base" latinLnBrk="0" hangingPunct="1">
                  <a:lnSpc>
                    <a:spcPct val="100000"/>
                  </a:lnSpc>
                  <a:spcBef>
                    <a:spcPct val="30000"/>
                  </a:spcBef>
                  <a:spcAft>
                    <a:spcPct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86172" rtl="0" eaLnBrk="1" fontAlgn="base" latinLnBrk="0" hangingPunct="1">
              <a:lnSpc>
                <a:spcPct val="100000"/>
              </a:lnSpc>
              <a:spcBef>
                <a:spcPct val="0"/>
              </a:spcBef>
              <a:spcAft>
                <a:spcPct val="0"/>
              </a:spcAft>
              <a:buClrTx/>
              <a:buSzTx/>
              <a:buFontTx/>
              <a:buNone/>
              <a:tabLst/>
              <a:defRPr/>
            </a:pPr>
            <a:fld id="{E6C47E0B-2958-48CC-BA4E-C350203CF107}" type="slidenum">
              <a:rPr kumimoji="0" lang="en-US" sz="11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86172" rtl="0" eaLnBrk="1" fontAlgn="base" latinLnBrk="0" hangingPunct="1">
                <a:lnSpc>
                  <a:spcPct val="100000"/>
                </a:lnSpc>
                <a:spcBef>
                  <a:spcPct val="0"/>
                </a:spcBef>
                <a:spcAft>
                  <a:spcPct val="0"/>
                </a:spcAft>
                <a:buClrTx/>
                <a:buSzTx/>
                <a:buFontTx/>
                <a:buNone/>
                <a:tabLst/>
                <a:defRPr/>
              </a:pPr>
              <a:t>7</a:t>
            </a:fld>
            <a:endParaRPr kumimoji="0" lang="en-US" sz="11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16953985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E6C47E0B-2958-48CC-BA4E-C350203CF107}" type="slidenum">
              <a:rPr lang="en-US" smtClean="0"/>
              <a:pPr/>
              <a:t>8</a:t>
            </a:fld>
            <a:endParaRPr lang="en-US"/>
          </a:p>
        </p:txBody>
      </p:sp>
    </p:spTree>
    <p:extLst>
      <p:ext uri="{BB962C8B-B14F-4D97-AF65-F5344CB8AC3E}">
        <p14:creationId xmlns:p14="http://schemas.microsoft.com/office/powerpoint/2010/main" val="40213436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problem we face now, is how to determine the model parameters, given a document collection. </a:t>
            </a:r>
          </a:p>
          <a:p>
            <a:endParaRPr lang="en-US" dirty="0"/>
          </a:p>
          <a:p>
            <a:r>
              <a:rPr lang="en-US" dirty="0"/>
              <a:t>We can approach this by introducing learning problem. We want to be able to predict whether a given word-context pair occurs in the document collection. By solving this problem, we will obtain the embedding parameters.</a:t>
            </a:r>
          </a:p>
          <a:p>
            <a:endParaRPr lang="en-US" dirty="0"/>
          </a:p>
        </p:txBody>
      </p:sp>
      <p:sp>
        <p:nvSpPr>
          <p:cNvPr id="4" name="Slide Number Placeholder 3"/>
          <p:cNvSpPr>
            <a:spLocks noGrp="1"/>
          </p:cNvSpPr>
          <p:nvPr>
            <p:ph type="sldNum" sz="quarter" idx="5"/>
          </p:nvPr>
        </p:nvSpPr>
        <p:spPr/>
        <p:txBody>
          <a:bodyPr/>
          <a:lstStyle/>
          <a:p>
            <a:fld id="{E6C47E0B-2958-48CC-BA4E-C350203CF107}" type="slidenum">
              <a:rPr lang="en-US" smtClean="0"/>
              <a:pPr/>
              <a:t>9</a:t>
            </a:fld>
            <a:endParaRPr lang="en-US"/>
          </a:p>
        </p:txBody>
      </p:sp>
    </p:spTree>
    <p:extLst>
      <p:ext uri="{BB962C8B-B14F-4D97-AF65-F5344CB8AC3E}">
        <p14:creationId xmlns:p14="http://schemas.microsoft.com/office/powerpoint/2010/main" val="9440074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9"/>
            <a:ext cx="7772400" cy="1470025"/>
          </a:xfrm>
        </p:spPr>
        <p:txBody>
          <a:bodyPr/>
          <a:lstStyle/>
          <a:p>
            <a:r>
              <a:rPr lang="en-US"/>
              <a:t>Click to edit Master title style</a:t>
            </a:r>
            <a:endParaRPr lang="fr-CH"/>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fr-CH"/>
          </a:p>
        </p:txBody>
      </p:sp>
      <p:sp>
        <p:nvSpPr>
          <p:cNvPr id="4" name="Footer Placeholder 3"/>
          <p:cNvSpPr>
            <a:spLocks noGrp="1"/>
          </p:cNvSpPr>
          <p:nvPr>
            <p:ph type="ftr" sz="quarter" idx="10"/>
          </p:nvPr>
        </p:nvSpPr>
        <p:spPr/>
        <p:txBody>
          <a:bodyPr/>
          <a:lstStyle>
            <a:lvl1pPr>
              <a:defRPr/>
            </a:lvl1p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6652478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CH"/>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CH"/>
          </a:p>
        </p:txBody>
      </p:sp>
      <p:sp>
        <p:nvSpPr>
          <p:cNvPr id="4" name="Footer Placeholder 3"/>
          <p:cNvSpPr>
            <a:spLocks noGrp="1"/>
          </p:cNvSpPr>
          <p:nvPr>
            <p:ph type="ftr" sz="quarter" idx="10"/>
          </p:nvPr>
        </p:nvSpPr>
        <p:spPr/>
        <p:txBody>
          <a:bodyPr/>
          <a:lstStyle>
            <a:lvl1pPr>
              <a:defRPr/>
            </a:lvl1pPr>
          </a:lstStyle>
          <a:p>
            <a:r>
              <a:rPr lang="fr-CH"/>
              <a:t>©2022, Karl Aberer, EPFL-IC, Laboratoire de systèmes d'informations répartis </a:t>
            </a:r>
            <a:endParaRPr lang="en-GB"/>
          </a:p>
        </p:txBody>
      </p:sp>
    </p:spTree>
    <p:extLst>
      <p:ext uri="{BB962C8B-B14F-4D97-AF65-F5344CB8AC3E}">
        <p14:creationId xmlns:p14="http://schemas.microsoft.com/office/powerpoint/2010/main" val="13454001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02388" y="304800"/>
            <a:ext cx="2082800" cy="6065838"/>
          </a:xfrm>
        </p:spPr>
        <p:txBody>
          <a:bodyPr vert="eaVert"/>
          <a:lstStyle/>
          <a:p>
            <a:r>
              <a:rPr lang="en-US"/>
              <a:t>Click to edit Master title style</a:t>
            </a:r>
            <a:endParaRPr lang="fr-CH"/>
          </a:p>
        </p:txBody>
      </p:sp>
      <p:sp>
        <p:nvSpPr>
          <p:cNvPr id="3" name="Vertical Text Placeholder 2"/>
          <p:cNvSpPr>
            <a:spLocks noGrp="1"/>
          </p:cNvSpPr>
          <p:nvPr>
            <p:ph type="body" orient="vert" idx="1"/>
          </p:nvPr>
        </p:nvSpPr>
        <p:spPr>
          <a:xfrm>
            <a:off x="152400" y="304800"/>
            <a:ext cx="6097588" cy="6065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CH"/>
          </a:p>
        </p:txBody>
      </p:sp>
      <p:sp>
        <p:nvSpPr>
          <p:cNvPr id="4" name="Footer Placeholder 3"/>
          <p:cNvSpPr>
            <a:spLocks noGrp="1"/>
          </p:cNvSpPr>
          <p:nvPr>
            <p:ph type="ftr" sz="quarter" idx="10"/>
          </p:nvPr>
        </p:nvSpPr>
        <p:spPr/>
        <p:txBody>
          <a:bodyPr/>
          <a:lstStyle>
            <a:lvl1pPr>
              <a:defRPr/>
            </a:lvl1pPr>
          </a:lstStyle>
          <a:p>
            <a:r>
              <a:rPr lang="fr-CH"/>
              <a:t>©2022, Karl Aberer, EPFL-IC, Laboratoire de systèmes d'informations répartis </a:t>
            </a:r>
            <a:endParaRPr lang="en-GB"/>
          </a:p>
        </p:txBody>
      </p:sp>
    </p:spTree>
    <p:extLst>
      <p:ext uri="{BB962C8B-B14F-4D97-AF65-F5344CB8AC3E}">
        <p14:creationId xmlns:p14="http://schemas.microsoft.com/office/powerpoint/2010/main" val="1556043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152400" y="304800"/>
            <a:ext cx="8305800" cy="914400"/>
          </a:xfrm>
        </p:spPr>
        <p:txBody>
          <a:bodyPr/>
          <a:lstStyle/>
          <a:p>
            <a:r>
              <a:rPr lang="en-US"/>
              <a:t>Click to edit Master title style</a:t>
            </a:r>
            <a:endParaRPr lang="fr-CH"/>
          </a:p>
        </p:txBody>
      </p:sp>
      <p:sp>
        <p:nvSpPr>
          <p:cNvPr id="3" name="Table Placeholder 2"/>
          <p:cNvSpPr>
            <a:spLocks noGrp="1"/>
          </p:cNvSpPr>
          <p:nvPr>
            <p:ph type="tbl" idx="1"/>
          </p:nvPr>
        </p:nvSpPr>
        <p:spPr>
          <a:xfrm>
            <a:off x="179388" y="1341438"/>
            <a:ext cx="8305800" cy="5029200"/>
          </a:xfrm>
        </p:spPr>
        <p:txBody>
          <a:bodyPr/>
          <a:lstStyle/>
          <a:p>
            <a:endParaRPr lang="fr-CH"/>
          </a:p>
        </p:txBody>
      </p:sp>
      <p:sp>
        <p:nvSpPr>
          <p:cNvPr id="4" name="Footer Placeholder 3"/>
          <p:cNvSpPr>
            <a:spLocks noGrp="1"/>
          </p:cNvSpPr>
          <p:nvPr>
            <p:ph type="ftr" sz="quarter" idx="10"/>
          </p:nvPr>
        </p:nvSpPr>
        <p:spPr>
          <a:xfrm>
            <a:off x="152400" y="6477000"/>
            <a:ext cx="5867400" cy="228600"/>
          </a:xfrm>
        </p:spPr>
        <p:txBody>
          <a:bodyPr/>
          <a:lstStyle>
            <a:lvl1pPr>
              <a:defRPr/>
            </a:lvl1pPr>
          </a:lstStyle>
          <a:p>
            <a:r>
              <a:rPr lang="fr-CH"/>
              <a:t>©2022, Karl Aberer, EPFL-IC, Laboratoire de systèmes d'informations répartis </a:t>
            </a:r>
            <a:endParaRPr lang="en-GB"/>
          </a:p>
        </p:txBody>
      </p:sp>
    </p:spTree>
    <p:extLst>
      <p:ext uri="{BB962C8B-B14F-4D97-AF65-F5344CB8AC3E}">
        <p14:creationId xmlns:p14="http://schemas.microsoft.com/office/powerpoint/2010/main" val="38944840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TwoObj" preserve="1">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152400" y="304800"/>
            <a:ext cx="8305800" cy="914400"/>
          </a:xfrm>
        </p:spPr>
        <p:txBody>
          <a:bodyPr/>
          <a:lstStyle/>
          <a:p>
            <a:r>
              <a:rPr lang="en-US"/>
              <a:t>Click to edit Master title style</a:t>
            </a:r>
            <a:endParaRPr lang="fr-CH"/>
          </a:p>
        </p:txBody>
      </p:sp>
      <p:sp>
        <p:nvSpPr>
          <p:cNvPr id="3" name="Text Placeholder 2"/>
          <p:cNvSpPr>
            <a:spLocks noGrp="1"/>
          </p:cNvSpPr>
          <p:nvPr>
            <p:ph type="body" sz="half" idx="1"/>
          </p:nvPr>
        </p:nvSpPr>
        <p:spPr>
          <a:xfrm>
            <a:off x="179388" y="1341438"/>
            <a:ext cx="4076700" cy="5029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CH"/>
          </a:p>
        </p:txBody>
      </p:sp>
      <p:sp>
        <p:nvSpPr>
          <p:cNvPr id="4" name="Content Placeholder 3"/>
          <p:cNvSpPr>
            <a:spLocks noGrp="1"/>
          </p:cNvSpPr>
          <p:nvPr>
            <p:ph sz="quarter" idx="2"/>
          </p:nvPr>
        </p:nvSpPr>
        <p:spPr>
          <a:xfrm>
            <a:off x="4408488" y="1341438"/>
            <a:ext cx="4076700" cy="2438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CH"/>
          </a:p>
        </p:txBody>
      </p:sp>
      <p:sp>
        <p:nvSpPr>
          <p:cNvPr id="5" name="Content Placeholder 4"/>
          <p:cNvSpPr>
            <a:spLocks noGrp="1"/>
          </p:cNvSpPr>
          <p:nvPr>
            <p:ph sz="quarter" idx="3"/>
          </p:nvPr>
        </p:nvSpPr>
        <p:spPr>
          <a:xfrm>
            <a:off x="4408488" y="3932238"/>
            <a:ext cx="4076700" cy="2438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CH"/>
          </a:p>
        </p:txBody>
      </p:sp>
      <p:sp>
        <p:nvSpPr>
          <p:cNvPr id="6" name="Footer Placeholder 5"/>
          <p:cNvSpPr>
            <a:spLocks noGrp="1"/>
          </p:cNvSpPr>
          <p:nvPr>
            <p:ph type="ftr" sz="quarter" idx="10"/>
          </p:nvPr>
        </p:nvSpPr>
        <p:spPr>
          <a:xfrm>
            <a:off x="152400" y="6477000"/>
            <a:ext cx="5867400" cy="228600"/>
          </a:xfrm>
        </p:spPr>
        <p:txBody>
          <a:bodyPr/>
          <a:lstStyle>
            <a:lvl1pPr>
              <a:defRPr/>
            </a:lvl1pPr>
          </a:lstStyle>
          <a:p>
            <a:r>
              <a:rPr lang="fr-CH"/>
              <a:t>©2022, Karl Aberer, EPFL-IC, Laboratoire de systèmes d'informations répartis </a:t>
            </a:r>
            <a:endParaRPr lang="en-GB"/>
          </a:p>
        </p:txBody>
      </p:sp>
    </p:spTree>
    <p:extLst>
      <p:ext uri="{BB962C8B-B14F-4D97-AF65-F5344CB8AC3E}">
        <p14:creationId xmlns:p14="http://schemas.microsoft.com/office/powerpoint/2010/main" val="11547931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400" y="304800"/>
            <a:ext cx="8305800" cy="914400"/>
          </a:xfrm>
        </p:spPr>
        <p:txBody>
          <a:bodyPr/>
          <a:lstStyle/>
          <a:p>
            <a:r>
              <a:rPr lang="en-US"/>
              <a:t>Click to edit Master title style</a:t>
            </a:r>
            <a:endParaRPr lang="fr-CH"/>
          </a:p>
        </p:txBody>
      </p:sp>
      <p:sp>
        <p:nvSpPr>
          <p:cNvPr id="3" name="Text Placeholder 2"/>
          <p:cNvSpPr>
            <a:spLocks noGrp="1"/>
          </p:cNvSpPr>
          <p:nvPr>
            <p:ph type="body" sz="half" idx="1"/>
          </p:nvPr>
        </p:nvSpPr>
        <p:spPr>
          <a:xfrm>
            <a:off x="179388" y="1341438"/>
            <a:ext cx="4076700" cy="5029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CH"/>
          </a:p>
        </p:txBody>
      </p:sp>
      <p:sp>
        <p:nvSpPr>
          <p:cNvPr id="4" name="Content Placeholder 3"/>
          <p:cNvSpPr>
            <a:spLocks noGrp="1"/>
          </p:cNvSpPr>
          <p:nvPr>
            <p:ph sz="half" idx="2"/>
          </p:nvPr>
        </p:nvSpPr>
        <p:spPr>
          <a:xfrm>
            <a:off x="4408488" y="1341438"/>
            <a:ext cx="4076700" cy="5029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CH"/>
          </a:p>
        </p:txBody>
      </p:sp>
      <p:sp>
        <p:nvSpPr>
          <p:cNvPr id="5" name="Footer Placeholder 4"/>
          <p:cNvSpPr>
            <a:spLocks noGrp="1"/>
          </p:cNvSpPr>
          <p:nvPr>
            <p:ph type="ftr" sz="quarter" idx="10"/>
          </p:nvPr>
        </p:nvSpPr>
        <p:spPr>
          <a:xfrm>
            <a:off x="152400" y="6477000"/>
            <a:ext cx="5867400" cy="228600"/>
          </a:xfrm>
        </p:spPr>
        <p:txBody>
          <a:bodyPr/>
          <a:lstStyle>
            <a:lvl1pPr>
              <a:defRPr/>
            </a:lvl1pPr>
          </a:lstStyle>
          <a:p>
            <a:r>
              <a:rPr lang="fr-CH"/>
              <a:t>©2022, Karl Aberer, EPFL-IC, Laboratoire de systèmes d'informations répartis </a:t>
            </a:r>
            <a:endParaRPr lang="en-GB"/>
          </a:p>
        </p:txBody>
      </p:sp>
    </p:spTree>
    <p:extLst>
      <p:ext uri="{BB962C8B-B14F-4D97-AF65-F5344CB8AC3E}">
        <p14:creationId xmlns:p14="http://schemas.microsoft.com/office/powerpoint/2010/main" val="15808645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CH"/>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CH"/>
          </a:p>
        </p:txBody>
      </p:sp>
      <p:sp>
        <p:nvSpPr>
          <p:cNvPr id="4" name="Footer Placeholder 3"/>
          <p:cNvSpPr>
            <a:spLocks noGrp="1"/>
          </p:cNvSpPr>
          <p:nvPr>
            <p:ph type="ftr" sz="quarter" idx="10"/>
          </p:nvPr>
        </p:nvSpPr>
        <p:spPr/>
        <p:txBody>
          <a:bodyPr/>
          <a:lstStyle>
            <a:lvl1pPr>
              <a:defRPr/>
            </a:lvl1p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1755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4"/>
            <a:ext cx="7772400" cy="1362075"/>
          </a:xfrm>
        </p:spPr>
        <p:txBody>
          <a:bodyPr anchor="t"/>
          <a:lstStyle>
            <a:lvl1pPr algn="l">
              <a:defRPr sz="4000" b="1" cap="all"/>
            </a:lvl1pPr>
          </a:lstStyle>
          <a:p>
            <a:r>
              <a:rPr lang="en-US"/>
              <a:t>Click to edit Master title style</a:t>
            </a:r>
            <a:endParaRPr lang="fr-CH"/>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Footer Placeholder 3"/>
          <p:cNvSpPr>
            <a:spLocks noGrp="1"/>
          </p:cNvSpPr>
          <p:nvPr>
            <p:ph type="ftr" sz="quarter" idx="10"/>
          </p:nvPr>
        </p:nvSpPr>
        <p:spPr/>
        <p:txBody>
          <a:bodyPr/>
          <a:lstStyle>
            <a:lvl1pPr>
              <a:defRPr/>
            </a:lvl1pPr>
          </a:lstStyle>
          <a:p>
            <a:r>
              <a:rPr lang="fr-CH"/>
              <a:t>©2022, Karl Aberer, EPFL-IC, Laboratoire de systèmes d'informations répartis </a:t>
            </a:r>
            <a:endParaRPr lang="en-GB"/>
          </a:p>
        </p:txBody>
      </p:sp>
    </p:spTree>
    <p:extLst>
      <p:ext uri="{BB962C8B-B14F-4D97-AF65-F5344CB8AC3E}">
        <p14:creationId xmlns:p14="http://schemas.microsoft.com/office/powerpoint/2010/main" val="4186001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CH"/>
          </a:p>
        </p:txBody>
      </p:sp>
      <p:sp>
        <p:nvSpPr>
          <p:cNvPr id="3" name="Content Placeholder 2"/>
          <p:cNvSpPr>
            <a:spLocks noGrp="1"/>
          </p:cNvSpPr>
          <p:nvPr>
            <p:ph sz="half" idx="1"/>
          </p:nvPr>
        </p:nvSpPr>
        <p:spPr>
          <a:xfrm>
            <a:off x="179388" y="1341438"/>
            <a:ext cx="4076700" cy="5029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CH"/>
          </a:p>
        </p:txBody>
      </p:sp>
      <p:sp>
        <p:nvSpPr>
          <p:cNvPr id="4" name="Content Placeholder 3"/>
          <p:cNvSpPr>
            <a:spLocks noGrp="1"/>
          </p:cNvSpPr>
          <p:nvPr>
            <p:ph sz="half" idx="2"/>
          </p:nvPr>
        </p:nvSpPr>
        <p:spPr>
          <a:xfrm>
            <a:off x="4408488" y="1341438"/>
            <a:ext cx="4076700" cy="5029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CH"/>
          </a:p>
        </p:txBody>
      </p:sp>
      <p:sp>
        <p:nvSpPr>
          <p:cNvPr id="5" name="Footer Placeholder 4"/>
          <p:cNvSpPr>
            <a:spLocks noGrp="1"/>
          </p:cNvSpPr>
          <p:nvPr>
            <p:ph type="ftr" sz="quarter" idx="10"/>
          </p:nvPr>
        </p:nvSpPr>
        <p:spPr/>
        <p:txBody>
          <a:bodyPr/>
          <a:lstStyle>
            <a:lvl1pPr>
              <a:defRPr/>
            </a:lvl1pPr>
          </a:lstStyle>
          <a:p>
            <a:r>
              <a:rPr lang="fr-CH"/>
              <a:t>©2022, Karl Aberer, EPFL-IC, Laboratoire de systèmes d'informations répartis </a:t>
            </a:r>
            <a:endParaRPr lang="en-GB"/>
          </a:p>
        </p:txBody>
      </p:sp>
    </p:spTree>
    <p:extLst>
      <p:ext uri="{BB962C8B-B14F-4D97-AF65-F5344CB8AC3E}">
        <p14:creationId xmlns:p14="http://schemas.microsoft.com/office/powerpoint/2010/main" val="19693346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endParaRPr lang="fr-CH"/>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CH"/>
          </a:p>
        </p:txBody>
      </p:sp>
      <p:sp>
        <p:nvSpPr>
          <p:cNvPr id="5" name="Text Placeholder 4"/>
          <p:cNvSpPr>
            <a:spLocks noGrp="1"/>
          </p:cNvSpPr>
          <p:nvPr>
            <p:ph type="body" sz="quarter" idx="3"/>
          </p:nvPr>
        </p:nvSpPr>
        <p:spPr>
          <a:xfrm>
            <a:off x="4645027"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CH"/>
          </a:p>
        </p:txBody>
      </p:sp>
      <p:sp>
        <p:nvSpPr>
          <p:cNvPr id="7" name="Footer Placeholder 6"/>
          <p:cNvSpPr>
            <a:spLocks noGrp="1"/>
          </p:cNvSpPr>
          <p:nvPr>
            <p:ph type="ftr" sz="quarter" idx="10"/>
          </p:nvPr>
        </p:nvSpPr>
        <p:spPr/>
        <p:txBody>
          <a:bodyPr/>
          <a:lstStyle>
            <a:lvl1pPr>
              <a:defRPr/>
            </a:lvl1pPr>
          </a:lstStyle>
          <a:p>
            <a:r>
              <a:rPr lang="fr-CH"/>
              <a:t>©2022, Karl Aberer, EPFL-IC, Laboratoire de systèmes d'informations répartis </a:t>
            </a:r>
            <a:endParaRPr lang="en-GB"/>
          </a:p>
        </p:txBody>
      </p:sp>
    </p:spTree>
    <p:extLst>
      <p:ext uri="{BB962C8B-B14F-4D97-AF65-F5344CB8AC3E}">
        <p14:creationId xmlns:p14="http://schemas.microsoft.com/office/powerpoint/2010/main" val="31676747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CH"/>
          </a:p>
        </p:txBody>
      </p:sp>
      <p:sp>
        <p:nvSpPr>
          <p:cNvPr id="3" name="Footer Placeholder 2"/>
          <p:cNvSpPr>
            <a:spLocks noGrp="1"/>
          </p:cNvSpPr>
          <p:nvPr>
            <p:ph type="ftr" sz="quarter" idx="10"/>
          </p:nvPr>
        </p:nvSpPr>
        <p:spPr/>
        <p:txBody>
          <a:bodyPr/>
          <a:lstStyle>
            <a:lvl1pPr>
              <a:defRPr/>
            </a:lvl1pPr>
          </a:lstStyle>
          <a:p>
            <a:r>
              <a:rPr lang="fr-CH"/>
              <a:t>©2022, Karl Aberer, EPFL-IC, Laboratoire de systèmes d'informations répartis </a:t>
            </a:r>
            <a:endParaRPr lang="en-GB"/>
          </a:p>
        </p:txBody>
      </p:sp>
    </p:spTree>
    <p:extLst>
      <p:ext uri="{BB962C8B-B14F-4D97-AF65-F5344CB8AC3E}">
        <p14:creationId xmlns:p14="http://schemas.microsoft.com/office/powerpoint/2010/main" val="42096361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lvl1pPr>
          </a:lstStyle>
          <a:p>
            <a:r>
              <a:rPr lang="fr-CH"/>
              <a:t>©2022, Karl Aberer, EPFL-IC, Laboratoire de systèmes d'informations répartis </a:t>
            </a:r>
            <a:endParaRPr lang="en-GB"/>
          </a:p>
        </p:txBody>
      </p:sp>
    </p:spTree>
    <p:extLst>
      <p:ext uri="{BB962C8B-B14F-4D97-AF65-F5344CB8AC3E}">
        <p14:creationId xmlns:p14="http://schemas.microsoft.com/office/powerpoint/2010/main" val="24603279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fr-CH"/>
          </a:p>
        </p:txBody>
      </p:sp>
      <p:sp>
        <p:nvSpPr>
          <p:cNvPr id="3" name="Content Placeholder 2"/>
          <p:cNvSpPr>
            <a:spLocks noGrp="1"/>
          </p:cNvSpPr>
          <p:nvPr>
            <p:ph idx="1"/>
          </p:nvPr>
        </p:nvSpPr>
        <p:spPr>
          <a:xfrm>
            <a:off x="3575051" y="273054"/>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CH"/>
          </a:p>
        </p:txBody>
      </p:sp>
      <p:sp>
        <p:nvSpPr>
          <p:cNvPr id="4" name="Text Placeholder 3"/>
          <p:cNvSpPr>
            <a:spLocks noGrp="1"/>
          </p:cNvSpPr>
          <p:nvPr>
            <p:ph type="body" sz="half" idx="2"/>
          </p:nvPr>
        </p:nvSpPr>
        <p:spPr>
          <a:xfrm>
            <a:off x="457200" y="1435103"/>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Footer Placeholder 4"/>
          <p:cNvSpPr>
            <a:spLocks noGrp="1"/>
          </p:cNvSpPr>
          <p:nvPr>
            <p:ph type="ftr" sz="quarter" idx="10"/>
          </p:nvPr>
        </p:nvSpPr>
        <p:spPr/>
        <p:txBody>
          <a:bodyPr/>
          <a:lstStyle>
            <a:lvl1pPr>
              <a:defRPr/>
            </a:lvl1pPr>
          </a:lstStyle>
          <a:p>
            <a:r>
              <a:rPr lang="fr-CH"/>
              <a:t>©2022, Karl Aberer, EPFL-IC, Laboratoire de systèmes d'informations répartis </a:t>
            </a:r>
            <a:endParaRPr lang="en-GB"/>
          </a:p>
        </p:txBody>
      </p:sp>
    </p:spTree>
    <p:extLst>
      <p:ext uri="{BB962C8B-B14F-4D97-AF65-F5344CB8AC3E}">
        <p14:creationId xmlns:p14="http://schemas.microsoft.com/office/powerpoint/2010/main" val="6358934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fr-CH"/>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CH"/>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Footer Placeholder 4"/>
          <p:cNvSpPr>
            <a:spLocks noGrp="1"/>
          </p:cNvSpPr>
          <p:nvPr>
            <p:ph type="ftr" sz="quarter" idx="10"/>
          </p:nvPr>
        </p:nvSpPr>
        <p:spPr/>
        <p:txBody>
          <a:bodyPr/>
          <a:lstStyle>
            <a:lvl1pPr>
              <a:defRPr/>
            </a:lvl1pPr>
          </a:lstStyle>
          <a:p>
            <a:r>
              <a:rPr lang="fr-CH"/>
              <a:t>©2022, Karl Aberer, EPFL-IC, Laboratoire de systèmes d'informations répartis </a:t>
            </a:r>
            <a:endParaRPr lang="en-GB"/>
          </a:p>
        </p:txBody>
      </p:sp>
    </p:spTree>
    <p:extLst>
      <p:ext uri="{BB962C8B-B14F-4D97-AF65-F5344CB8AC3E}">
        <p14:creationId xmlns:p14="http://schemas.microsoft.com/office/powerpoint/2010/main" val="14519853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bwMode="auto">
          <a:xfrm>
            <a:off x="152400" y="304800"/>
            <a:ext cx="8305800" cy="9144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endParaRPr lang="en-GB" dirty="0"/>
          </a:p>
        </p:txBody>
      </p:sp>
      <p:sp>
        <p:nvSpPr>
          <p:cNvPr id="5123" name="Rectangle 3"/>
          <p:cNvSpPr>
            <a:spLocks noGrp="1" noChangeArrowheads="1"/>
          </p:cNvSpPr>
          <p:nvPr>
            <p:ph type="body" idx="1"/>
          </p:nvPr>
        </p:nvSpPr>
        <p:spPr bwMode="auto">
          <a:xfrm>
            <a:off x="179388" y="1341438"/>
            <a:ext cx="8305800" cy="5029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5124" name="Rectangle 4"/>
          <p:cNvSpPr>
            <a:spLocks noGrp="1" noChangeArrowheads="1"/>
          </p:cNvSpPr>
          <p:nvPr>
            <p:ph type="ftr" sz="quarter" idx="3"/>
          </p:nvPr>
        </p:nvSpPr>
        <p:spPr bwMode="auto">
          <a:xfrm>
            <a:off x="152400" y="6477000"/>
            <a:ext cx="5867400" cy="228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900">
                <a:solidFill>
                  <a:schemeClr val="tx1"/>
                </a:solidFill>
                <a:latin typeface="Verdana" charset="0"/>
              </a:defRPr>
            </a:lvl1pPr>
          </a:lstStyle>
          <a:p>
            <a:r>
              <a:rPr lang="fr-CH"/>
              <a:t>©2022, Karl Aberer, EPFL-IC, Laboratoire de systèmes d'informations répartis </a:t>
            </a:r>
            <a:endParaRPr lang="en-GB" dirty="0"/>
          </a:p>
        </p:txBody>
      </p:sp>
      <p:sp>
        <p:nvSpPr>
          <p:cNvPr id="5127" name="Rectangle 7"/>
          <p:cNvSpPr>
            <a:spLocks noChangeArrowheads="1"/>
          </p:cNvSpPr>
          <p:nvPr userDrawn="1"/>
        </p:nvSpPr>
        <p:spPr bwMode="auto">
          <a:xfrm>
            <a:off x="5796136" y="6453188"/>
            <a:ext cx="2663652" cy="228600"/>
          </a:xfrm>
          <a:prstGeom prst="rect">
            <a:avLst/>
          </a:prstGeom>
          <a:noFill/>
          <a:ln w="9525">
            <a:noFill/>
            <a:miter lim="800000"/>
            <a:headEnd/>
            <a:tailEnd/>
          </a:ln>
          <a:effectLst/>
        </p:spPr>
        <p:txBody>
          <a:bodyPr lIns="92075" tIns="46038" rIns="92075" bIns="46038"/>
          <a:lstStyle/>
          <a:p>
            <a:pPr algn="r"/>
            <a:r>
              <a:rPr lang="en-US" sz="900" dirty="0">
                <a:solidFill>
                  <a:schemeClr val="tx1"/>
                </a:solidFill>
                <a:latin typeface="Verdana" charset="0"/>
              </a:rPr>
              <a:t>Embedding Models - </a:t>
            </a:r>
            <a:fld id="{FBCEA208-1882-4C4A-B71F-4FA789A04155}" type="slidenum">
              <a:rPr lang="en-US" sz="900">
                <a:solidFill>
                  <a:schemeClr val="tx1"/>
                </a:solidFill>
                <a:latin typeface="Verdana" charset="0"/>
              </a:rPr>
              <a:pPr algn="r"/>
              <a:t>‹#›</a:t>
            </a:fld>
            <a:endParaRPr lang="en-US" sz="900" dirty="0">
              <a:solidFill>
                <a:schemeClr val="tx1"/>
              </a:solidFill>
              <a:latin typeface="Verdana" charset="0"/>
            </a:endParaRPr>
          </a:p>
        </p:txBody>
      </p:sp>
    </p:spTree>
    <p:extLst>
      <p:ext uri="{BB962C8B-B14F-4D97-AF65-F5344CB8AC3E}">
        <p14:creationId xmlns:p14="http://schemas.microsoft.com/office/powerpoint/2010/main" val="3467679814"/>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Lst>
  <p:hf sldNum="0" hdr="0" dt="0"/>
  <p:txStyles>
    <p:titleStyle>
      <a:lvl1pPr algn="l" rtl="0" fontAlgn="base">
        <a:spcBef>
          <a:spcPct val="0"/>
        </a:spcBef>
        <a:spcAft>
          <a:spcPct val="0"/>
        </a:spcAft>
        <a:defRPr sz="3600" b="1">
          <a:solidFill>
            <a:schemeClr val="tx2"/>
          </a:solidFill>
          <a:latin typeface="Calibri"/>
          <a:ea typeface="+mj-ea"/>
          <a:cs typeface="Calibri"/>
        </a:defRPr>
      </a:lvl1pPr>
      <a:lvl2pPr algn="ctr" rtl="0" fontAlgn="base">
        <a:spcBef>
          <a:spcPct val="0"/>
        </a:spcBef>
        <a:spcAft>
          <a:spcPct val="0"/>
        </a:spcAft>
        <a:defRPr sz="2400">
          <a:solidFill>
            <a:schemeClr val="tx2"/>
          </a:solidFill>
          <a:latin typeface="Comic Sans MS" charset="0"/>
        </a:defRPr>
      </a:lvl2pPr>
      <a:lvl3pPr algn="ctr" rtl="0" fontAlgn="base">
        <a:spcBef>
          <a:spcPct val="0"/>
        </a:spcBef>
        <a:spcAft>
          <a:spcPct val="0"/>
        </a:spcAft>
        <a:defRPr sz="2400">
          <a:solidFill>
            <a:schemeClr val="tx2"/>
          </a:solidFill>
          <a:latin typeface="Comic Sans MS" charset="0"/>
        </a:defRPr>
      </a:lvl3pPr>
      <a:lvl4pPr algn="ctr" rtl="0" fontAlgn="base">
        <a:spcBef>
          <a:spcPct val="0"/>
        </a:spcBef>
        <a:spcAft>
          <a:spcPct val="0"/>
        </a:spcAft>
        <a:defRPr sz="2400">
          <a:solidFill>
            <a:schemeClr val="tx2"/>
          </a:solidFill>
          <a:latin typeface="Comic Sans MS" charset="0"/>
        </a:defRPr>
      </a:lvl4pPr>
      <a:lvl5pPr algn="ctr" rtl="0" fontAlgn="base">
        <a:spcBef>
          <a:spcPct val="0"/>
        </a:spcBef>
        <a:spcAft>
          <a:spcPct val="0"/>
        </a:spcAft>
        <a:defRPr sz="2400">
          <a:solidFill>
            <a:schemeClr val="tx2"/>
          </a:solidFill>
          <a:latin typeface="Comic Sans MS" charset="0"/>
        </a:defRPr>
      </a:lvl5pPr>
      <a:lvl6pPr marL="457200" algn="ctr" rtl="0" fontAlgn="base">
        <a:spcBef>
          <a:spcPct val="0"/>
        </a:spcBef>
        <a:spcAft>
          <a:spcPct val="0"/>
        </a:spcAft>
        <a:defRPr sz="2400">
          <a:solidFill>
            <a:schemeClr val="tx2"/>
          </a:solidFill>
          <a:latin typeface="Comic Sans MS" charset="0"/>
        </a:defRPr>
      </a:lvl6pPr>
      <a:lvl7pPr marL="914400" algn="ctr" rtl="0" fontAlgn="base">
        <a:spcBef>
          <a:spcPct val="0"/>
        </a:spcBef>
        <a:spcAft>
          <a:spcPct val="0"/>
        </a:spcAft>
        <a:defRPr sz="2400">
          <a:solidFill>
            <a:schemeClr val="tx2"/>
          </a:solidFill>
          <a:latin typeface="Comic Sans MS" charset="0"/>
        </a:defRPr>
      </a:lvl7pPr>
      <a:lvl8pPr marL="1371600" algn="ctr" rtl="0" fontAlgn="base">
        <a:spcBef>
          <a:spcPct val="0"/>
        </a:spcBef>
        <a:spcAft>
          <a:spcPct val="0"/>
        </a:spcAft>
        <a:defRPr sz="2400">
          <a:solidFill>
            <a:schemeClr val="tx2"/>
          </a:solidFill>
          <a:latin typeface="Comic Sans MS" charset="0"/>
        </a:defRPr>
      </a:lvl8pPr>
      <a:lvl9pPr marL="1828800" algn="ctr" rtl="0" fontAlgn="base">
        <a:spcBef>
          <a:spcPct val="0"/>
        </a:spcBef>
        <a:spcAft>
          <a:spcPct val="0"/>
        </a:spcAft>
        <a:defRPr sz="2400">
          <a:solidFill>
            <a:schemeClr val="tx2"/>
          </a:solidFill>
          <a:latin typeface="Comic Sans MS" charset="0"/>
        </a:defRPr>
      </a:lvl9pPr>
    </p:titleStyle>
    <p:bodyStyle>
      <a:lvl1pPr marL="0" indent="0" algn="l" rtl="0" fontAlgn="base">
        <a:spcBef>
          <a:spcPct val="20000"/>
        </a:spcBef>
        <a:spcAft>
          <a:spcPct val="0"/>
        </a:spcAft>
        <a:buNone/>
        <a:defRPr sz="3200">
          <a:solidFill>
            <a:schemeClr val="tx1"/>
          </a:solidFill>
          <a:latin typeface="Calibri"/>
          <a:ea typeface="+mn-ea"/>
          <a:cs typeface="Calibri"/>
        </a:defRPr>
      </a:lvl1pPr>
      <a:lvl2pPr marL="742950" indent="-285750" algn="l" rtl="0" fontAlgn="base">
        <a:spcBef>
          <a:spcPct val="20000"/>
        </a:spcBef>
        <a:spcAft>
          <a:spcPct val="0"/>
        </a:spcAft>
        <a:buChar char="–"/>
        <a:defRPr sz="2800">
          <a:solidFill>
            <a:schemeClr val="tx1"/>
          </a:solidFill>
          <a:latin typeface="Calibri"/>
          <a:cs typeface="Calibri"/>
        </a:defRPr>
      </a:lvl2pPr>
      <a:lvl3pPr marL="1143000" indent="-228600" algn="l" rtl="0" fontAlgn="base">
        <a:spcBef>
          <a:spcPct val="20000"/>
        </a:spcBef>
        <a:spcAft>
          <a:spcPct val="0"/>
        </a:spcAft>
        <a:buChar char="•"/>
        <a:defRPr sz="2400">
          <a:solidFill>
            <a:schemeClr val="tx1"/>
          </a:solidFill>
          <a:latin typeface="Calibri"/>
          <a:cs typeface="Calibri"/>
        </a:defRPr>
      </a:lvl3pPr>
      <a:lvl4pPr marL="1600200" indent="-228600" algn="l" rtl="0" fontAlgn="base">
        <a:spcBef>
          <a:spcPct val="20000"/>
        </a:spcBef>
        <a:spcAft>
          <a:spcPct val="0"/>
        </a:spcAft>
        <a:buChar char="–"/>
        <a:defRPr sz="2000">
          <a:solidFill>
            <a:schemeClr val="tx1"/>
          </a:solidFill>
          <a:latin typeface="Calibri"/>
          <a:cs typeface="Calibri"/>
        </a:defRPr>
      </a:lvl4pPr>
      <a:lvl5pPr marL="2057400" indent="-228600" algn="l" rtl="0" fontAlgn="base">
        <a:spcBef>
          <a:spcPct val="20000"/>
        </a:spcBef>
        <a:spcAft>
          <a:spcPct val="0"/>
        </a:spcAft>
        <a:buChar char="»"/>
        <a:defRPr sz="2000">
          <a:solidFill>
            <a:schemeClr val="tx1"/>
          </a:solidFill>
          <a:latin typeface="Calibri"/>
          <a:cs typeface="Calibri"/>
        </a:defRPr>
      </a:lvl5pPr>
      <a:lvl6pPr marL="2514600" indent="-228600" algn="l" rtl="0" fontAlgn="base">
        <a:spcBef>
          <a:spcPct val="20000"/>
        </a:spcBef>
        <a:spcAft>
          <a:spcPct val="0"/>
        </a:spcAft>
        <a:buChar char="»"/>
        <a:defRPr sz="1200">
          <a:solidFill>
            <a:schemeClr val="tx1"/>
          </a:solidFill>
          <a:latin typeface="+mn-lt"/>
        </a:defRPr>
      </a:lvl6pPr>
      <a:lvl7pPr marL="2971800" indent="-228600" algn="l" rtl="0" fontAlgn="base">
        <a:spcBef>
          <a:spcPct val="20000"/>
        </a:spcBef>
        <a:spcAft>
          <a:spcPct val="0"/>
        </a:spcAft>
        <a:buChar char="»"/>
        <a:defRPr sz="1200">
          <a:solidFill>
            <a:schemeClr val="tx1"/>
          </a:solidFill>
          <a:latin typeface="+mn-lt"/>
        </a:defRPr>
      </a:lvl7pPr>
      <a:lvl8pPr marL="3429000" indent="-228600" algn="l" rtl="0" fontAlgn="base">
        <a:spcBef>
          <a:spcPct val="20000"/>
        </a:spcBef>
        <a:spcAft>
          <a:spcPct val="0"/>
        </a:spcAft>
        <a:buChar char="»"/>
        <a:defRPr sz="1200">
          <a:solidFill>
            <a:schemeClr val="tx1"/>
          </a:solidFill>
          <a:latin typeface="+mn-lt"/>
        </a:defRPr>
      </a:lvl8pPr>
      <a:lvl9pPr marL="3886200" indent="-228600" algn="l" rtl="0" fontAlgn="base">
        <a:spcBef>
          <a:spcPct val="20000"/>
        </a:spcBef>
        <a:spcAft>
          <a:spcPct val="0"/>
        </a:spcAft>
        <a:buChar char="»"/>
        <a:defRPr sz="1200">
          <a:solidFill>
            <a:schemeClr val="tx1"/>
          </a:solidFill>
          <a:latin typeface="+mn-lt"/>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image" Target="../media/image15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5.xml"/><Relationship Id="rId1" Type="http://schemas.openxmlformats.org/officeDocument/2006/relationships/tags" Target="../tags/tag4.xml"/><Relationship Id="rId4"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80.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38.tiff"/></Relationships>
</file>

<file path=ppt/slides/_rels/slide49.xml.rels><?xml version="1.0" encoding="UTF-8" standalone="yes"?>
<Relationships xmlns="http://schemas.openxmlformats.org/package/2006/relationships"><Relationship Id="rId3" Type="http://schemas.openxmlformats.org/officeDocument/2006/relationships/image" Target="../media/image38.tiff"/><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5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46.tiff"/><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58.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8" Type="http://schemas.openxmlformats.org/officeDocument/2006/relationships/image" Target="../media/image54.png"/><Relationship Id="rId3" Type="http://schemas.openxmlformats.org/officeDocument/2006/relationships/image" Target="../media/image49.png"/><Relationship Id="rId7" Type="http://schemas.openxmlformats.org/officeDocument/2006/relationships/image" Target="../media/image53.png"/><Relationship Id="rId2" Type="http://schemas.openxmlformats.org/officeDocument/2006/relationships/notesSlide" Target="../notesSlides/notesSlide61.xml"/><Relationship Id="rId1" Type="http://schemas.openxmlformats.org/officeDocument/2006/relationships/slideLayout" Target="../slideLayouts/slideLayout2.xml"/><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50.png"/></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xml"/><Relationship Id="rId1" Type="http://schemas.openxmlformats.org/officeDocument/2006/relationships/tags" Target="../tags/tag2.xml"/><Relationship Id="rId5" Type="http://schemas.openxmlformats.org/officeDocument/2006/relationships/image" Target="../media/image5.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1.4.3 Word Embeddings</a:t>
            </a:r>
          </a:p>
        </p:txBody>
      </p:sp>
      <p:sp>
        <p:nvSpPr>
          <p:cNvPr id="3" name="Content Placeholder 2"/>
          <p:cNvSpPr>
            <a:spLocks noGrp="1"/>
          </p:cNvSpPr>
          <p:nvPr>
            <p:ph idx="1"/>
          </p:nvPr>
        </p:nvSpPr>
        <p:spPr/>
        <p:txBody>
          <a:bodyPr/>
          <a:lstStyle/>
          <a:p>
            <a:r>
              <a:rPr lang="en-US" sz="2800" dirty="0"/>
              <a:t>The neighborhood of a word expresses a lot about its meaning</a:t>
            </a:r>
          </a:p>
          <a:p>
            <a:pPr lvl="1"/>
            <a:r>
              <a:rPr lang="en-US" sz="2400" dirty="0"/>
              <a:t>“You shall know a word by the company it keeps”</a:t>
            </a:r>
            <a:br>
              <a:rPr lang="en-US" sz="2400" dirty="0"/>
            </a:br>
            <a:r>
              <a:rPr lang="en-US" sz="2400" dirty="0"/>
              <a:t>(J. R. Firth 1957)</a:t>
            </a:r>
          </a:p>
          <a:p>
            <a:pPr lvl="1"/>
            <a:endParaRPr lang="en-US" sz="2400" dirty="0"/>
          </a:p>
          <a:p>
            <a:pPr lvl="1"/>
            <a:endParaRPr lang="en-US" sz="2400" dirty="0"/>
          </a:p>
          <a:p>
            <a:pPr lvl="1"/>
            <a:endParaRPr lang="en-US" sz="2400" dirty="0"/>
          </a:p>
          <a:p>
            <a:endParaRPr lang="en-US" sz="2800" dirty="0"/>
          </a:p>
          <a:p>
            <a:endParaRPr lang="en-US" sz="2800" dirty="0"/>
          </a:p>
          <a:p>
            <a:endParaRPr lang="en-US" sz="2800" dirty="0"/>
          </a:p>
          <a:p>
            <a:endParaRPr lang="en-US" sz="2800" dirty="0"/>
          </a:p>
        </p:txBody>
      </p:sp>
      <p:sp>
        <p:nvSpPr>
          <p:cNvPr id="4" name="Footer Placeholder 3"/>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dirty="0">
              <a:ln>
                <a:noFill/>
              </a:ln>
              <a:solidFill>
                <a:srgbClr val="000000"/>
              </a:solidFill>
              <a:effectLst/>
              <a:uLnTx/>
              <a:uFillTx/>
              <a:latin typeface="Verdana" charset="0"/>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7892" y="3717032"/>
            <a:ext cx="7128792" cy="1485610"/>
          </a:xfrm>
          <a:prstGeom prst="rect">
            <a:avLst/>
          </a:prstGeom>
        </p:spPr>
      </p:pic>
    </p:spTree>
    <p:extLst>
      <p:ext uri="{BB962C8B-B14F-4D97-AF65-F5344CB8AC3E}">
        <p14:creationId xmlns:p14="http://schemas.microsoft.com/office/powerpoint/2010/main" val="11606160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7D0CA-0BDB-E64A-A15F-37B73D8E32C6}"/>
              </a:ext>
            </a:extLst>
          </p:cNvPr>
          <p:cNvSpPr>
            <a:spLocks noGrp="1"/>
          </p:cNvSpPr>
          <p:nvPr>
            <p:ph type="title"/>
          </p:nvPr>
        </p:nvSpPr>
        <p:spPr/>
        <p:txBody>
          <a:bodyPr/>
          <a:lstStyle/>
          <a:p>
            <a:r>
              <a:rPr lang="en-US" dirty="0"/>
              <a:t>Statistical Learning</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513F097-0F06-FC4A-AD21-641FEB5622FC}"/>
                  </a:ext>
                </a:extLst>
              </p:cNvPr>
              <p:cNvSpPr>
                <a:spLocks noGrp="1"/>
              </p:cNvSpPr>
              <p:nvPr>
                <p:ph idx="1"/>
              </p:nvPr>
            </p:nvSpPr>
            <p:spPr/>
            <p:txBody>
              <a:bodyPr/>
              <a:lstStyle/>
              <a:p>
                <a:r>
                  <a:rPr lang="en-US" dirty="0"/>
                  <a:t>We aim to learn a function </a:t>
                </a:r>
              </a:p>
              <a:p>
                <a:r>
                  <a:rPr lang="en-US" b="0" dirty="0"/>
                  <a:t>	</a:t>
                </a:r>
                <a14:m>
                  <m:oMath xmlns:m="http://schemas.openxmlformats.org/officeDocument/2006/math">
                    <m:r>
                      <a:rPr lang="fr-CH" b="0" i="1" smtClean="0">
                        <a:latin typeface="Cambria Math" panose="02040503050406030204" pitchFamily="18" charset="0"/>
                      </a:rPr>
                      <m:t>𝑓</m:t>
                    </m:r>
                    <m:r>
                      <a:rPr lang="fr-CH" b="0" i="1" smtClean="0">
                        <a:latin typeface="Cambria Math" panose="02040503050406030204" pitchFamily="18" charset="0"/>
                      </a:rPr>
                      <m:t>:</m:t>
                    </m:r>
                    <m:r>
                      <a:rPr lang="fr-CH" b="0" i="1" smtClean="0">
                        <a:latin typeface="Cambria Math" panose="02040503050406030204" pitchFamily="18" charset="0"/>
                      </a:rPr>
                      <m:t>𝑆</m:t>
                    </m:r>
                    <m:r>
                      <a:rPr lang="fr-CH" b="0" i="1" smtClean="0">
                        <a:latin typeface="Cambria Math" panose="02040503050406030204" pitchFamily="18" charset="0"/>
                        <a:ea typeface="Cambria Math" panose="02040503050406030204" pitchFamily="18" charset="0"/>
                      </a:rPr>
                      <m:t>→</m:t>
                    </m:r>
                    <m:r>
                      <a:rPr lang="fr-CH" b="0" i="1" smtClean="0">
                        <a:latin typeface="Cambria Math" panose="02040503050406030204" pitchFamily="18" charset="0"/>
                        <a:ea typeface="Cambria Math" panose="02040503050406030204" pitchFamily="18" charset="0"/>
                      </a:rPr>
                      <m:t>𝑅</m:t>
                    </m:r>
                  </m:oMath>
                </a14:m>
                <a:r>
                  <a:rPr lang="en-US" dirty="0"/>
                  <a:t> </a:t>
                </a:r>
              </a:p>
              <a:p>
                <a:r>
                  <a:rPr lang="en-US" dirty="0"/>
                  <a:t>We have training data: </a:t>
                </a:r>
              </a:p>
              <a:p>
                <a:r>
                  <a:rPr lang="en-US" dirty="0"/>
                  <a:t>	samples </a:t>
                </a:r>
                <a14:m>
                  <m:oMath xmlns:m="http://schemas.openxmlformats.org/officeDocument/2006/math">
                    <m:r>
                      <a:rPr lang="en-US" i="1" dirty="0" smtClean="0">
                        <a:latin typeface="Cambria Math" panose="02040503050406030204" pitchFamily="18" charset="0"/>
                      </a:rPr>
                      <m:t>𝑓</m:t>
                    </m:r>
                    <m:r>
                      <a:rPr lang="en-US" i="1" dirty="0" smtClean="0">
                        <a:latin typeface="Cambria Math" panose="02040503050406030204" pitchFamily="18" charset="0"/>
                      </a:rPr>
                      <m:t>(</m:t>
                    </m:r>
                    <m:r>
                      <a:rPr lang="en-US" i="1" dirty="0" smtClean="0">
                        <a:latin typeface="Cambria Math" panose="02040503050406030204" pitchFamily="18" charset="0"/>
                      </a:rPr>
                      <m:t>𝑠</m:t>
                    </m:r>
                    <m:r>
                      <a:rPr lang="en-US" i="1" baseline="-25000" dirty="0" smtClean="0">
                        <a:latin typeface="Cambria Math" panose="02040503050406030204" pitchFamily="18" charset="0"/>
                      </a:rPr>
                      <m:t>1</m:t>
                    </m:r>
                    <m:r>
                      <a:rPr lang="en-US" i="1" dirty="0" smtClean="0">
                        <a:latin typeface="Cambria Math" panose="02040503050406030204" pitchFamily="18" charset="0"/>
                      </a:rPr>
                      <m:t>),</m:t>
                    </m:r>
                    <m:r>
                      <a:rPr lang="en-US" i="1" dirty="0">
                        <a:latin typeface="Cambria Math" panose="02040503050406030204" pitchFamily="18" charset="0"/>
                      </a:rPr>
                      <m:t> </m:t>
                    </m:r>
                    <m:r>
                      <a:rPr lang="en-US" i="1" dirty="0" smtClean="0">
                        <a:latin typeface="Cambria Math" panose="02040503050406030204" pitchFamily="18" charset="0"/>
                      </a:rPr>
                      <m:t>𝑓</m:t>
                    </m:r>
                    <m:r>
                      <a:rPr lang="en-US" i="1" dirty="0" smtClean="0">
                        <a:latin typeface="Cambria Math" panose="02040503050406030204" pitchFamily="18" charset="0"/>
                      </a:rPr>
                      <m:t>(</m:t>
                    </m:r>
                    <m:r>
                      <a:rPr lang="en-US" i="1" dirty="0" smtClean="0">
                        <a:latin typeface="Cambria Math" panose="02040503050406030204" pitchFamily="18" charset="0"/>
                      </a:rPr>
                      <m:t>𝑠</m:t>
                    </m:r>
                    <m:r>
                      <a:rPr lang="en-US" i="1" baseline="-25000" dirty="0" smtClean="0">
                        <a:latin typeface="Cambria Math" panose="02040503050406030204" pitchFamily="18" charset="0"/>
                      </a:rPr>
                      <m:t>2</m:t>
                    </m:r>
                    <m:r>
                      <a:rPr lang="en-US" i="1" dirty="0" smtClean="0">
                        <a:latin typeface="Cambria Math" panose="02040503050406030204" pitchFamily="18" charset="0"/>
                      </a:rPr>
                      <m:t>),</m:t>
                    </m:r>
                    <m:r>
                      <a:rPr lang="en-US" i="1" dirty="0">
                        <a:latin typeface="Cambria Math" panose="02040503050406030204" pitchFamily="18" charset="0"/>
                      </a:rPr>
                      <m:t> </m:t>
                    </m:r>
                    <m:r>
                      <a:rPr lang="en-US" i="1" dirty="0" smtClean="0">
                        <a:latin typeface="Cambria Math" panose="02040503050406030204" pitchFamily="18" charset="0"/>
                      </a:rPr>
                      <m:t>…, </m:t>
                    </m:r>
                    <m:r>
                      <a:rPr lang="en-US" i="1" dirty="0" smtClean="0">
                        <a:latin typeface="Cambria Math" panose="02040503050406030204" pitchFamily="18" charset="0"/>
                      </a:rPr>
                      <m:t>𝑓</m:t>
                    </m:r>
                    <m:r>
                      <a:rPr lang="en-US" i="1" dirty="0" smtClean="0">
                        <a:latin typeface="Cambria Math" panose="02040503050406030204" pitchFamily="18" charset="0"/>
                      </a:rPr>
                      <m:t>(</m:t>
                    </m:r>
                    <m:r>
                      <a:rPr lang="en-US" i="1" dirty="0" err="1" smtClean="0">
                        <a:latin typeface="Cambria Math" panose="02040503050406030204" pitchFamily="18" charset="0"/>
                      </a:rPr>
                      <m:t>𝑠</m:t>
                    </m:r>
                    <m:r>
                      <a:rPr lang="en-US" i="1" baseline="-25000" dirty="0" err="1" smtClean="0">
                        <a:latin typeface="Cambria Math" panose="02040503050406030204" pitchFamily="18" charset="0"/>
                      </a:rPr>
                      <m:t>𝑡</m:t>
                    </m:r>
                    <m:r>
                      <a:rPr lang="en-US" i="1" dirty="0" smtClean="0">
                        <a:latin typeface="Cambria Math" panose="02040503050406030204" pitchFamily="18" charset="0"/>
                      </a:rPr>
                      <m:t>)</m:t>
                    </m:r>
                  </m:oMath>
                </a14:m>
                <a:endParaRPr lang="en-US" dirty="0"/>
              </a:p>
              <a:p>
                <a:r>
                  <a:rPr lang="en-US" dirty="0"/>
                  <a:t>We define a parametrized function (model) </a:t>
                </a:r>
              </a:p>
              <a:p>
                <a:r>
                  <a:rPr lang="en-US" dirty="0"/>
                  <a:t>	</a:t>
                </a:r>
                <a:r>
                  <a:rPr lang="fr-CH" dirty="0"/>
                  <a:t> </a:t>
                </a:r>
                <a14:m>
                  <m:oMath xmlns:m="http://schemas.openxmlformats.org/officeDocument/2006/math">
                    <m:sSub>
                      <m:sSubPr>
                        <m:ctrlPr>
                          <a:rPr lang="fr-CH" i="1" smtClean="0">
                            <a:latin typeface="Cambria Math" panose="02040503050406030204" pitchFamily="18" charset="0"/>
                          </a:rPr>
                        </m:ctrlPr>
                      </m:sSubPr>
                      <m:e>
                        <m:r>
                          <a:rPr lang="fr-CH" b="0" i="1" smtClean="0">
                            <a:latin typeface="Cambria Math" panose="02040503050406030204" pitchFamily="18" charset="0"/>
                          </a:rPr>
                          <m:t>𝑓</m:t>
                        </m:r>
                      </m:e>
                      <m:sub>
                        <m:r>
                          <a:rPr lang="fr-CH" i="1" smtClean="0">
                            <a:latin typeface="Cambria Math" panose="02040503050406030204" pitchFamily="18" charset="0"/>
                            <a:ea typeface="Cambria Math" panose="02040503050406030204" pitchFamily="18" charset="0"/>
                          </a:rPr>
                          <m:t>𝜃</m:t>
                        </m:r>
                      </m:sub>
                    </m:sSub>
                    <m:r>
                      <a:rPr lang="fr-CH" i="1">
                        <a:latin typeface="Cambria Math" panose="02040503050406030204" pitchFamily="18" charset="0"/>
                      </a:rPr>
                      <m:t>:</m:t>
                    </m:r>
                    <m:r>
                      <a:rPr lang="fr-CH" i="1">
                        <a:latin typeface="Cambria Math" panose="02040503050406030204" pitchFamily="18" charset="0"/>
                      </a:rPr>
                      <m:t>𝑆</m:t>
                    </m:r>
                    <m:r>
                      <a:rPr lang="fr-CH" i="1">
                        <a:latin typeface="Cambria Math" panose="02040503050406030204" pitchFamily="18" charset="0"/>
                        <a:ea typeface="Cambria Math" panose="02040503050406030204" pitchFamily="18" charset="0"/>
                      </a:rPr>
                      <m:t>→</m:t>
                    </m:r>
                    <m:r>
                      <a:rPr lang="fr-CH" b="0" i="1" smtClean="0">
                        <a:latin typeface="Cambria Math" panose="02040503050406030204" pitchFamily="18" charset="0"/>
                        <a:ea typeface="Cambria Math" panose="02040503050406030204" pitchFamily="18" charset="0"/>
                      </a:rPr>
                      <m:t>𝑅</m:t>
                    </m:r>
                  </m:oMath>
                </a14:m>
                <a:r>
                  <a:rPr lang="en-US" dirty="0"/>
                  <a:t> </a:t>
                </a:r>
              </a:p>
              <a:p>
                <a:r>
                  <a:rPr lang="en-US" dirty="0"/>
                  <a:t>Learning is obtaining good parameters </a:t>
                </a:r>
                <a14:m>
                  <m:oMath xmlns:m="http://schemas.openxmlformats.org/officeDocument/2006/math">
                    <m:r>
                      <a:rPr lang="fr-CH" i="1">
                        <a:latin typeface="Cambria Math" panose="02040503050406030204" pitchFamily="18" charset="0"/>
                        <a:ea typeface="Cambria Math" panose="02040503050406030204" pitchFamily="18" charset="0"/>
                      </a:rPr>
                      <m:t>𝜃</m:t>
                    </m:r>
                  </m:oMath>
                </a14:m>
                <a:endParaRPr lang="en-US" dirty="0"/>
              </a:p>
            </p:txBody>
          </p:sp>
        </mc:Choice>
        <mc:Fallback xmlns="">
          <p:sp>
            <p:nvSpPr>
              <p:cNvPr id="3" name="Content Placeholder 2">
                <a:extLst>
                  <a:ext uri="{FF2B5EF4-FFF2-40B4-BE49-F238E27FC236}">
                    <a16:creationId xmlns:a16="http://schemas.microsoft.com/office/drawing/2014/main" id="{9513F097-0F06-FC4A-AD21-641FEB5622FC}"/>
                  </a:ext>
                </a:extLst>
              </p:cNvPr>
              <p:cNvSpPr>
                <a:spLocks noGrp="1" noRot="1" noChangeAspect="1" noMove="1" noResize="1" noEditPoints="1" noAdjustHandles="1" noChangeArrowheads="1" noChangeShapeType="1" noTextEdit="1"/>
              </p:cNvSpPr>
              <p:nvPr>
                <p:ph idx="1"/>
              </p:nvPr>
            </p:nvSpPr>
            <p:spPr>
              <a:blipFill>
                <a:blip r:embed="rId3"/>
                <a:stretch>
                  <a:fillRect l="-1829" t="-1511"/>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E6A396CB-3748-B644-9A31-A86820A21D39}"/>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29314609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A2F19-5780-E2C2-37C9-079B986176A3}"/>
              </a:ext>
            </a:extLst>
          </p:cNvPr>
          <p:cNvSpPr>
            <a:spLocks noGrp="1"/>
          </p:cNvSpPr>
          <p:nvPr>
            <p:ph type="title"/>
          </p:nvPr>
        </p:nvSpPr>
        <p:spPr/>
        <p:txBody>
          <a:bodyPr/>
          <a:lstStyle/>
          <a:p>
            <a:r>
              <a:rPr lang="en-GB" dirty="0"/>
              <a:t>Word Context Learning Problem</a:t>
            </a:r>
          </a:p>
        </p:txBody>
      </p:sp>
      <p:sp>
        <p:nvSpPr>
          <p:cNvPr id="4" name="Footer Placeholder 3">
            <a:extLst>
              <a:ext uri="{FF2B5EF4-FFF2-40B4-BE49-F238E27FC236}">
                <a16:creationId xmlns:a16="http://schemas.microsoft.com/office/drawing/2014/main" id="{667C116E-8B3C-A961-7EC1-A4DD315F735C}"/>
              </a:ext>
            </a:extLst>
          </p:cNvPr>
          <p:cNvSpPr>
            <a:spLocks noGrp="1"/>
          </p:cNvSpPr>
          <p:nvPr>
            <p:ph type="ftr" sz="quarter" idx="10"/>
          </p:nvPr>
        </p:nvSpPr>
        <p:spPr/>
        <p:txBody>
          <a:bodyPr/>
          <a:lstStyle/>
          <a:p>
            <a:r>
              <a:rPr lang="fr-CH"/>
              <a:t>©2022, Karl Aberer, EPFL-IC, Laboratoire de systèmes d'informations répartis </a:t>
            </a:r>
            <a:endParaRPr lang="en-GB" dirty="0"/>
          </a:p>
        </p:txBody>
      </p:sp>
      <mc:AlternateContent xmlns:mc="http://schemas.openxmlformats.org/markup-compatibility/2006">
        <mc:Choice xmlns:a14="http://schemas.microsoft.com/office/drawing/2010/main" Requires="a14">
          <p:graphicFrame>
            <p:nvGraphicFramePr>
              <p:cNvPr id="6" name="Table 6">
                <a:extLst>
                  <a:ext uri="{FF2B5EF4-FFF2-40B4-BE49-F238E27FC236}">
                    <a16:creationId xmlns:a16="http://schemas.microsoft.com/office/drawing/2014/main" id="{0A91A87E-A861-C944-8869-6693F546B24E}"/>
                  </a:ext>
                </a:extLst>
              </p:cNvPr>
              <p:cNvGraphicFramePr>
                <a:graphicFrameLocks noGrp="1"/>
              </p:cNvGraphicFramePr>
              <p:nvPr>
                <p:extLst>
                  <p:ext uri="{D42A27DB-BD31-4B8C-83A1-F6EECF244321}">
                    <p14:modId xmlns:p14="http://schemas.microsoft.com/office/powerpoint/2010/main" val="3224173748"/>
                  </p:ext>
                </p:extLst>
              </p:nvPr>
            </p:nvGraphicFramePr>
            <p:xfrm>
              <a:off x="419100" y="1239408"/>
              <a:ext cx="8305800" cy="5198872"/>
            </p:xfrm>
            <a:graphic>
              <a:graphicData uri="http://schemas.openxmlformats.org/drawingml/2006/table">
                <a:tbl>
                  <a:tblPr firstRow="1" bandRow="1">
                    <a:tableStyleId>{00A15C55-8517-42AA-B614-E9B94910E393}</a:tableStyleId>
                  </a:tblPr>
                  <a:tblGrid>
                    <a:gridCol w="2833192">
                      <a:extLst>
                        <a:ext uri="{9D8B030D-6E8A-4147-A177-3AD203B41FA5}">
                          <a16:colId xmlns:a16="http://schemas.microsoft.com/office/drawing/2014/main" val="1839594335"/>
                        </a:ext>
                      </a:extLst>
                    </a:gridCol>
                    <a:gridCol w="5472608">
                      <a:extLst>
                        <a:ext uri="{9D8B030D-6E8A-4147-A177-3AD203B41FA5}">
                          <a16:colId xmlns:a16="http://schemas.microsoft.com/office/drawing/2014/main" val="653506280"/>
                        </a:ext>
                      </a:extLst>
                    </a:gridCol>
                  </a:tblGrid>
                  <a:tr h="370840">
                    <a:tc>
                      <a:txBody>
                        <a:bodyPr/>
                        <a:lstStyle/>
                        <a:p>
                          <a:endParaRPr lang="en-GB" dirty="0"/>
                        </a:p>
                      </a:txBody>
                      <a:tcPr>
                        <a:solidFill>
                          <a:schemeClr val="bg1"/>
                        </a:solidFill>
                      </a:tcPr>
                    </a:tc>
                    <a:tc>
                      <a:txBody>
                        <a:bodyPr/>
                        <a:lstStyle/>
                        <a:p>
                          <a:endParaRPr lang="en-GB" dirty="0"/>
                        </a:p>
                      </a:txBody>
                      <a:tcPr>
                        <a:solidFill>
                          <a:schemeClr val="bg1"/>
                        </a:solidFill>
                      </a:tcPr>
                    </a:tc>
                    <a:extLst>
                      <a:ext uri="{0D108BD9-81ED-4DB2-BD59-A6C34878D82A}">
                        <a16:rowId xmlns:a16="http://schemas.microsoft.com/office/drawing/2014/main" val="3910432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2400" dirty="0">
                              <a:latin typeface="Calibri" panose="020F0502020204030204" pitchFamily="34" charset="0"/>
                              <a:cs typeface="Calibri" panose="020F0502020204030204" pitchFamily="34" charset="0"/>
                            </a:rPr>
                            <a:t>Domain</a:t>
                          </a:r>
                          <a:r>
                            <a:rPr lang="en-GB" sz="2400" dirty="0"/>
                            <a:t> </a:t>
                          </a:r>
                          <a14:m>
                            <m:oMath xmlns:m="http://schemas.openxmlformats.org/officeDocument/2006/math">
                              <m:r>
                                <a:rPr kumimoji="0" lang="en-GB" sz="2400" b="0" i="1" u="none" strike="noStrike" kern="0" cap="none" spc="0" normalizeH="0" baseline="0" noProof="0" dirty="0" smtClean="0">
                                  <a:ln>
                                    <a:noFill/>
                                  </a:ln>
                                  <a:solidFill>
                                    <a:srgbClr val="000000"/>
                                  </a:solidFill>
                                  <a:effectLst/>
                                  <a:uLnTx/>
                                  <a:uFillTx/>
                                  <a:latin typeface="Cambria Math" panose="02040503050406030204" pitchFamily="18" charset="0"/>
                                  <a:ea typeface="+mn-ea"/>
                                </a:rPr>
                                <m:t>𝑆</m:t>
                              </m:r>
                            </m:oMath>
                          </a14:m>
                          <a:endParaRPr lang="en-GB" sz="2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r>
                                  <a:rPr kumimoji="0" lang="en-GB" sz="2400" b="0" i="1" u="none" strike="noStrike" kern="0" cap="none" spc="0" normalizeH="0" baseline="0" noProof="0" dirty="0" smtClean="0">
                                    <a:ln>
                                      <a:noFill/>
                                    </a:ln>
                                    <a:solidFill>
                                      <a:srgbClr val="000000"/>
                                    </a:solidFill>
                                    <a:effectLst/>
                                    <a:uLnTx/>
                                    <a:uFillTx/>
                                    <a:latin typeface="Cambria Math" panose="02040503050406030204" pitchFamily="18" charset="0"/>
                                    <a:ea typeface="+mn-ea"/>
                                  </a:rPr>
                                  <m:t>𝑆</m:t>
                                </m:r>
                                <m:r>
                                  <a:rPr kumimoji="0" lang="en-GB" sz="2400" b="0" i="1" u="none" strike="noStrike" kern="0" cap="none" spc="0" normalizeH="0" baseline="0" noProof="0" dirty="0" smtClean="0">
                                    <a:ln>
                                      <a:noFill/>
                                    </a:ln>
                                    <a:solidFill>
                                      <a:srgbClr val="000000"/>
                                    </a:solidFill>
                                    <a:effectLst/>
                                    <a:uLnTx/>
                                    <a:uFillTx/>
                                    <a:latin typeface="Cambria Math" panose="02040503050406030204" pitchFamily="18" charset="0"/>
                                    <a:ea typeface="+mn-ea"/>
                                  </a:rPr>
                                  <m:t> = {(</m:t>
                                </m:r>
                                <m:r>
                                  <a:rPr kumimoji="0" lang="en-GB" sz="2400" b="0" i="1" u="none" strike="noStrike" kern="0" cap="none" spc="0" normalizeH="0" baseline="0" noProof="0" dirty="0" err="1" smtClean="0">
                                    <a:ln>
                                      <a:noFill/>
                                    </a:ln>
                                    <a:solidFill>
                                      <a:srgbClr val="000000"/>
                                    </a:solidFill>
                                    <a:effectLst/>
                                    <a:uLnTx/>
                                    <a:uFillTx/>
                                    <a:latin typeface="Cambria Math" panose="02040503050406030204" pitchFamily="18" charset="0"/>
                                    <a:ea typeface="+mn-ea"/>
                                  </a:rPr>
                                  <m:t>𝑤</m:t>
                                </m:r>
                                <m:r>
                                  <a:rPr kumimoji="0" lang="en-GB" sz="2400" b="0" i="1" u="none" strike="noStrike" kern="0" cap="none" spc="0" normalizeH="0" baseline="0" noProof="0" dirty="0" err="1" smtClean="0">
                                    <a:ln>
                                      <a:noFill/>
                                    </a:ln>
                                    <a:solidFill>
                                      <a:srgbClr val="000000"/>
                                    </a:solidFill>
                                    <a:effectLst/>
                                    <a:uLnTx/>
                                    <a:uFillTx/>
                                    <a:latin typeface="Cambria Math" panose="02040503050406030204" pitchFamily="18" charset="0"/>
                                    <a:ea typeface="+mn-ea"/>
                                  </a:rPr>
                                  <m:t>,</m:t>
                                </m:r>
                                <m:r>
                                  <a:rPr kumimoji="0" lang="en-GB" sz="2400" b="0" i="1" u="none" strike="noStrike" kern="0" cap="none" spc="0" normalizeH="0" baseline="0" noProof="0" dirty="0" err="1" smtClean="0">
                                    <a:ln>
                                      <a:noFill/>
                                    </a:ln>
                                    <a:solidFill>
                                      <a:srgbClr val="000000"/>
                                    </a:solidFill>
                                    <a:effectLst/>
                                    <a:uLnTx/>
                                    <a:uFillTx/>
                                    <a:latin typeface="Cambria Math" panose="02040503050406030204" pitchFamily="18" charset="0"/>
                                    <a:ea typeface="+mn-ea"/>
                                  </a:rPr>
                                  <m:t>𝑐</m:t>
                                </m:r>
                                <m:r>
                                  <a:rPr kumimoji="0" lang="en-GB" sz="2400" b="0" i="1" u="none" strike="noStrike" kern="0" cap="none" spc="0" normalizeH="0" baseline="0" noProof="0" dirty="0" smtClean="0">
                                    <a:ln>
                                      <a:noFill/>
                                    </a:ln>
                                    <a:solidFill>
                                      <a:srgbClr val="000000"/>
                                    </a:solidFill>
                                    <a:effectLst/>
                                    <a:uLnTx/>
                                    <a:uFillTx/>
                                    <a:latin typeface="Cambria Math" panose="02040503050406030204" pitchFamily="18" charset="0"/>
                                    <a:ea typeface="+mn-ea"/>
                                  </a:rPr>
                                  <m:t>) | </m:t>
                                </m:r>
                                <m:r>
                                  <a:rPr kumimoji="0" lang="en-GB" sz="2400" b="0" i="1" u="none" strike="noStrike" kern="0" cap="none" spc="0" normalizeH="0" baseline="0" noProof="0" dirty="0" err="1" smtClean="0">
                                    <a:ln>
                                      <a:noFill/>
                                    </a:ln>
                                    <a:solidFill>
                                      <a:srgbClr val="000000"/>
                                    </a:solidFill>
                                    <a:effectLst/>
                                    <a:uLnTx/>
                                    <a:uFillTx/>
                                    <a:latin typeface="Cambria Math" panose="02040503050406030204" pitchFamily="18" charset="0"/>
                                    <a:ea typeface="+mn-ea"/>
                                  </a:rPr>
                                  <m:t>𝑤</m:t>
                                </m:r>
                                <m:r>
                                  <a:rPr kumimoji="0" lang="en-GB" sz="2400" b="0" i="1" u="none" strike="noStrike" kern="0" cap="none" spc="0" normalizeH="0" baseline="0" noProof="0" dirty="0" err="1" smtClean="0">
                                    <a:ln>
                                      <a:noFill/>
                                    </a:ln>
                                    <a:solidFill>
                                      <a:srgbClr val="000000"/>
                                    </a:solidFill>
                                    <a:effectLst/>
                                    <a:uLnTx/>
                                    <a:uFillTx/>
                                    <a:latin typeface="Cambria Math" panose="02040503050406030204" pitchFamily="18" charset="0"/>
                                    <a:ea typeface="+mn-ea"/>
                                  </a:rPr>
                                  <m:t>,</m:t>
                                </m:r>
                                <m:r>
                                  <a:rPr kumimoji="0" lang="fr-CH" sz="2400" b="0" i="1" u="none" strike="noStrike" kern="0" cap="none" spc="0" normalizeH="0" baseline="0" noProof="0" dirty="0" smtClean="0">
                                    <a:ln>
                                      <a:noFill/>
                                    </a:ln>
                                    <a:solidFill>
                                      <a:srgbClr val="000000"/>
                                    </a:solidFill>
                                    <a:effectLst/>
                                    <a:uLnTx/>
                                    <a:uFillTx/>
                                    <a:latin typeface="Cambria Math" panose="02040503050406030204" pitchFamily="18" charset="0"/>
                                    <a:ea typeface="+mn-ea"/>
                                  </a:rPr>
                                  <m:t>𝑐</m:t>
                                </m:r>
                                <m:r>
                                  <a:rPr kumimoji="0" lang="fr-CH" sz="2400" b="0" i="1" u="none" strike="noStrike" kern="0" cap="none" spc="0" normalizeH="0" baseline="0" noProof="0" dirty="0" smtClean="0">
                                    <a:ln>
                                      <a:noFill/>
                                    </a:ln>
                                    <a:solidFill>
                                      <a:srgbClr val="000000"/>
                                    </a:solidFill>
                                    <a:effectLst/>
                                    <a:uLnTx/>
                                    <a:uFillTx/>
                                    <a:latin typeface="Cambria Math" panose="02040503050406030204" pitchFamily="18" charset="0"/>
                                    <a:ea typeface="+mn-ea"/>
                                  </a:rPr>
                                  <m:t>)∈ </m:t>
                                </m:r>
                                <m:r>
                                  <a:rPr kumimoji="0" lang="en-GB" sz="2400" b="0" i="1" u="none" strike="noStrike" kern="0" cap="none" spc="0" normalizeH="0" baseline="0" noProof="0" dirty="0" smtClean="0">
                                    <a:ln>
                                      <a:noFill/>
                                    </a:ln>
                                    <a:solidFill>
                                      <a:srgbClr val="000000"/>
                                    </a:solidFill>
                                    <a:effectLst/>
                                    <a:uLnTx/>
                                    <a:uFillTx/>
                                    <a:latin typeface="Cambria Math" panose="02040503050406030204" pitchFamily="18" charset="0"/>
                                    <a:ea typeface="+mn-ea"/>
                                  </a:rPr>
                                  <m:t>𝑇</m:t>
                                </m:r>
                                <m:r>
                                  <a:rPr kumimoji="0" lang="en-GB" sz="2400" b="0" i="1" u="none" strike="noStrike" kern="0" cap="none" spc="0" normalizeH="0" baseline="0" noProof="0" dirty="0" smtClean="0">
                                    <a:ln>
                                      <a:noFill/>
                                    </a:ln>
                                    <a:solidFill>
                                      <a:srgbClr val="000000"/>
                                    </a:solidFill>
                                    <a:effectLst/>
                                    <a:uLnTx/>
                                    <a:uFillTx/>
                                    <a:latin typeface="Cambria Math" panose="02040503050406030204" pitchFamily="18" charset="0"/>
                                    <a:ea typeface="Cambria Math" panose="02040503050406030204" pitchFamily="18" charset="0"/>
                                  </a:rPr>
                                  <m:t>×</m:t>
                                </m:r>
                                <m:r>
                                  <a:rPr kumimoji="0" lang="fr-CH" sz="2400" b="0" i="1" u="none" strike="noStrike" kern="0" cap="none" spc="0" normalizeH="0" baseline="0" noProof="0" dirty="0" smtClean="0">
                                    <a:ln>
                                      <a:noFill/>
                                    </a:ln>
                                    <a:solidFill>
                                      <a:srgbClr val="000000"/>
                                    </a:solidFill>
                                    <a:effectLst/>
                                    <a:uLnTx/>
                                    <a:uFillTx/>
                                    <a:latin typeface="Cambria Math" panose="02040503050406030204" pitchFamily="18" charset="0"/>
                                    <a:ea typeface="Cambria Math" panose="02040503050406030204" pitchFamily="18" charset="0"/>
                                  </a:rPr>
                                  <m:t>𝑇</m:t>
                                </m:r>
                                <m:r>
                                  <a:rPr kumimoji="0" lang="en-GB" sz="2400" b="0" i="1" u="none" strike="noStrike" kern="0" cap="none" spc="0" normalizeH="0" baseline="0" noProof="0" dirty="0" smtClean="0">
                                    <a:ln>
                                      <a:noFill/>
                                    </a:ln>
                                    <a:solidFill>
                                      <a:srgbClr val="000000"/>
                                    </a:solidFill>
                                    <a:effectLst/>
                                    <a:uLnTx/>
                                    <a:uFillTx/>
                                    <a:latin typeface="Cambria Math" panose="02040503050406030204" pitchFamily="18" charset="0"/>
                                    <a:ea typeface="+mn-ea"/>
                                  </a:rPr>
                                  <m:t>}</m:t>
                                </m:r>
                              </m:oMath>
                            </m:oMathPara>
                          </a14:m>
                          <a:endParaRPr kumimoji="0" lang="en-GB" sz="2400" b="1" i="0" u="none" strike="noStrike" kern="0" cap="none" spc="0" normalizeH="0" baseline="0" noProof="0" dirty="0">
                            <a:ln>
                              <a:noFill/>
                            </a:ln>
                            <a:solidFill>
                              <a:srgbClr val="000000"/>
                            </a:solidFill>
                            <a:effectLst/>
                            <a:uLnTx/>
                            <a:uFillTx/>
                            <a:latin typeface="+mn-lt"/>
                            <a:ea typeface="+mn-ea"/>
                          </a:endParaRPr>
                        </a:p>
                        <a:p>
                          <a:pPr marL="457200" marR="0" lvl="1"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kumimoji="0" lang="en-GB" sz="2400" b="0" i="1" u="none" strike="noStrike" kern="0" cap="none" spc="0" normalizeH="0" baseline="0" noProof="0" dirty="0">
                                  <a:ln>
                                    <a:noFill/>
                                  </a:ln>
                                  <a:solidFill>
                                    <a:srgbClr val="000000"/>
                                  </a:solidFill>
                                  <a:effectLst/>
                                  <a:uLnTx/>
                                  <a:uFillTx/>
                                  <a:latin typeface="Cambria Math" panose="02040503050406030204" pitchFamily="18" charset="0"/>
                                  <a:ea typeface="+mn-ea"/>
                                </a:rPr>
                                <m:t>𝑤</m:t>
                              </m:r>
                              <m:r>
                                <a:rPr kumimoji="0" lang="en-GB" sz="2400" b="0" i="1" u="none" strike="noStrike" kern="0" cap="none" spc="0" normalizeH="0" baseline="0" noProof="0" dirty="0">
                                  <a:ln>
                                    <a:noFill/>
                                  </a:ln>
                                  <a:solidFill>
                                    <a:srgbClr val="000000"/>
                                  </a:solidFill>
                                  <a:effectLst/>
                                  <a:uLnTx/>
                                  <a:uFillTx/>
                                  <a:latin typeface="Cambria Math" panose="02040503050406030204" pitchFamily="18" charset="0"/>
                                  <a:ea typeface="+mn-ea"/>
                                </a:rPr>
                                <m:t>,</m:t>
                              </m:r>
                              <m:r>
                                <a:rPr kumimoji="0" lang="en-GB" sz="2400" b="0" i="1" u="none" strike="noStrike" kern="0" cap="none" spc="0" normalizeH="0" baseline="0" noProof="0" dirty="0">
                                  <a:ln>
                                    <a:noFill/>
                                  </a:ln>
                                  <a:solidFill>
                                    <a:srgbClr val="000000"/>
                                  </a:solidFill>
                                  <a:effectLst/>
                                  <a:uLnTx/>
                                  <a:uFillTx/>
                                  <a:latin typeface="Cambria Math" panose="02040503050406030204" pitchFamily="18" charset="0"/>
                                  <a:ea typeface="+mn-ea"/>
                                </a:rPr>
                                <m:t>𝑐</m:t>
                              </m:r>
                            </m:oMath>
                          </a14:m>
                          <a:r>
                            <a:rPr kumimoji="0" lang="fr-CH" sz="2400" b="0" i="1" u="none" strike="noStrike" kern="0" cap="none" spc="0" normalizeH="0" baseline="0" noProof="0" dirty="0">
                              <a:ln>
                                <a:noFill/>
                              </a:ln>
                              <a:solidFill>
                                <a:srgbClr val="000000"/>
                              </a:solidFill>
                              <a:effectLst/>
                              <a:uLnTx/>
                              <a:uFillTx/>
                              <a:latin typeface="Cambria Math" panose="02040503050406030204" pitchFamily="18" charset="0"/>
                              <a:ea typeface="+mn-ea"/>
                              <a:cs typeface="Calibri"/>
                            </a:rPr>
                            <a:t> </a:t>
                          </a:r>
                          <a:r>
                            <a:rPr kumimoji="0" lang="fr-CH" sz="2400" b="0" i="0" u="none" strike="noStrike" kern="0" cap="none" spc="0" normalizeH="0" baseline="0" noProof="0" dirty="0">
                              <a:ln>
                                <a:noFill/>
                              </a:ln>
                              <a:solidFill>
                                <a:srgbClr val="000000"/>
                              </a:solidFill>
                              <a:effectLst/>
                              <a:uLnTx/>
                              <a:uFillTx/>
                              <a:latin typeface="Calibri"/>
                              <a:ea typeface="+mn-ea"/>
                              <a:cs typeface="Calibri"/>
                            </a:rPr>
                            <a:t>are </a:t>
                          </a:r>
                          <a:r>
                            <a:rPr kumimoji="0" lang="fr-CH" sz="2400" b="0" i="0" u="none" strike="noStrike" kern="0" cap="none" spc="0" normalizeH="0" baseline="0" noProof="0" dirty="0" err="1">
                              <a:ln>
                                <a:noFill/>
                              </a:ln>
                              <a:solidFill>
                                <a:srgbClr val="000000"/>
                              </a:solidFill>
                              <a:effectLst/>
                              <a:uLnTx/>
                              <a:uFillTx/>
                              <a:latin typeface="Calibri"/>
                              <a:ea typeface="+mn-ea"/>
                              <a:cs typeface="Calibri"/>
                            </a:rPr>
                            <a:t>word-context</a:t>
                          </a:r>
                          <a:r>
                            <a:rPr kumimoji="0" lang="fr-CH" sz="2400" b="0" i="0" u="none" strike="noStrike" kern="0" cap="none" spc="0" normalizeH="0" baseline="0" noProof="0" dirty="0">
                              <a:ln>
                                <a:noFill/>
                              </a:ln>
                              <a:solidFill>
                                <a:srgbClr val="000000"/>
                              </a:solidFill>
                              <a:effectLst/>
                              <a:uLnTx/>
                              <a:uFillTx/>
                              <a:latin typeface="Calibri"/>
                              <a:ea typeface="+mn-ea"/>
                              <a:cs typeface="Calibri"/>
                            </a:rPr>
                            <a:t> pairs </a:t>
                          </a:r>
                          <a:br>
                            <a:rPr kumimoji="0" lang="fr-CH" sz="2400" b="0" i="1" u="none" strike="noStrike" kern="0" cap="none" spc="0" normalizeH="0" baseline="0" noProof="0" dirty="0">
                              <a:ln>
                                <a:noFill/>
                              </a:ln>
                              <a:solidFill>
                                <a:srgbClr val="000000"/>
                              </a:solidFill>
                              <a:effectLst/>
                              <a:uLnTx/>
                              <a:uFillTx/>
                              <a:latin typeface="Cambria Math" panose="02040503050406030204" pitchFamily="18" charset="0"/>
                              <a:ea typeface="+mn-ea"/>
                              <a:cs typeface="Calibri"/>
                            </a:rPr>
                          </a:br>
                          <a:endParaRPr lang="en-GB" sz="2400" dirty="0"/>
                        </a:p>
                      </a:txBody>
                      <a:tcPr/>
                    </a:tc>
                    <a:extLst>
                      <a:ext uri="{0D108BD9-81ED-4DB2-BD59-A6C34878D82A}">
                        <a16:rowId xmlns:a16="http://schemas.microsoft.com/office/drawing/2014/main" val="98324102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kumimoji="0" lang="fr-CH" sz="2400" b="0" i="1" u="none" strike="noStrike" kern="0" cap="none" spc="0" normalizeH="0" baseline="0" noProof="0" smtClean="0">
                                  <a:ln>
                                    <a:noFill/>
                                  </a:ln>
                                  <a:solidFill>
                                    <a:srgbClr val="000000"/>
                                  </a:solidFill>
                                  <a:effectLst/>
                                  <a:uLnTx/>
                                  <a:uFillTx/>
                                  <a:latin typeface="Cambria Math" panose="02040503050406030204" pitchFamily="18" charset="0"/>
                                  <a:ea typeface="+mn-ea"/>
                                </a:rPr>
                                <m:t>𝑓</m:t>
                              </m:r>
                              <m:r>
                                <a:rPr kumimoji="0" lang="fr-CH" sz="2400" b="0" i="1" u="none" strike="noStrike" kern="0" cap="none" spc="0" normalizeH="0" baseline="0" noProof="0" smtClean="0">
                                  <a:ln>
                                    <a:noFill/>
                                  </a:ln>
                                  <a:solidFill>
                                    <a:srgbClr val="000000"/>
                                  </a:solidFill>
                                  <a:effectLst/>
                                  <a:uLnTx/>
                                  <a:uFillTx/>
                                  <a:latin typeface="Cambria Math" panose="02040503050406030204" pitchFamily="18" charset="0"/>
                                  <a:ea typeface="+mn-ea"/>
                                </a:rPr>
                                <m:t>:</m:t>
                              </m:r>
                              <m:r>
                                <a:rPr kumimoji="0" lang="fr-CH" sz="2400" b="0" i="1" u="none" strike="noStrike" kern="0" cap="none" spc="0" normalizeH="0" baseline="0" noProof="0" smtClean="0">
                                  <a:ln>
                                    <a:noFill/>
                                  </a:ln>
                                  <a:solidFill>
                                    <a:srgbClr val="000000"/>
                                  </a:solidFill>
                                  <a:effectLst/>
                                  <a:uLnTx/>
                                  <a:uFillTx/>
                                  <a:latin typeface="Cambria Math" panose="02040503050406030204" pitchFamily="18" charset="0"/>
                                  <a:ea typeface="+mn-ea"/>
                                </a:rPr>
                                <m:t>𝑆</m:t>
                              </m:r>
                              <m:r>
                                <a:rPr kumimoji="0" lang="fr-CH" sz="2400" b="0" i="1" u="none" strike="noStrike" kern="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rPr>
                                <m:t>→</m:t>
                              </m:r>
                              <m:r>
                                <a:rPr kumimoji="0" lang="fr-CH" sz="2400" b="0" i="1" u="none" strike="noStrike" kern="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rPr>
                                <m:t>𝑅</m:t>
                              </m:r>
                            </m:oMath>
                          </a14:m>
                          <a:r>
                            <a:rPr kumimoji="0" lang="en-US" sz="2400" b="0" i="0" u="none" strike="noStrike" kern="0" cap="none" spc="0" normalizeH="0" baseline="0" noProof="0" dirty="0">
                              <a:ln>
                                <a:noFill/>
                              </a:ln>
                              <a:solidFill>
                                <a:srgbClr val="000000"/>
                              </a:solidFill>
                              <a:effectLst/>
                              <a:uLnTx/>
                              <a:uFillTx/>
                              <a:latin typeface="Calibri"/>
                              <a:ea typeface="+mn-ea"/>
                              <a:cs typeface="Calibri"/>
                            </a:rPr>
                            <a:t> </a:t>
                          </a:r>
                          <a:endParaRPr lang="en-GB" sz="2400" dirty="0"/>
                        </a:p>
                        <a:p>
                          <a:endParaRPr lang="en-GB" sz="2400" dirty="0"/>
                        </a:p>
                      </a:txBody>
                      <a:tcPr/>
                    </a:tc>
                    <a:tc>
                      <a:txBody>
                        <a:bodyPr/>
                        <a:lstStyle/>
                        <a:p>
                          <a:pPr/>
                          <a14:m>
                            <m:oMathPara xmlns:m="http://schemas.openxmlformats.org/officeDocument/2006/math">
                              <m:oMathParaPr>
                                <m:jc m:val="left"/>
                              </m:oMathParaPr>
                              <m:oMath xmlns:m="http://schemas.openxmlformats.org/officeDocument/2006/math">
                                <m:r>
                                  <a:rPr lang="fr-CH" sz="2400" i="1" smtClean="0">
                                    <a:latin typeface="Cambria Math" panose="02040503050406030204" pitchFamily="18" charset="0"/>
                                  </a:rPr>
                                  <m:t>𝑓</m:t>
                                </m:r>
                                <m:d>
                                  <m:dPr>
                                    <m:ctrlPr>
                                      <a:rPr lang="fr-CH" sz="2400" i="1">
                                        <a:latin typeface="Cambria Math" panose="02040503050406030204" pitchFamily="18" charset="0"/>
                                      </a:rPr>
                                    </m:ctrlPr>
                                  </m:dPr>
                                  <m:e>
                                    <m:r>
                                      <a:rPr kumimoji="0" lang="en-GB" sz="2400" b="0" i="1" u="none" strike="noStrike" kern="0" cap="none" spc="0" normalizeH="0" baseline="0" noProof="0" dirty="0" smtClean="0">
                                        <a:ln>
                                          <a:noFill/>
                                        </a:ln>
                                        <a:solidFill>
                                          <a:srgbClr val="000000"/>
                                        </a:solidFill>
                                        <a:effectLst/>
                                        <a:uLnTx/>
                                        <a:uFillTx/>
                                        <a:latin typeface="Cambria Math" panose="02040503050406030204" pitchFamily="18" charset="0"/>
                                        <a:ea typeface="+mn-ea"/>
                                      </a:rPr>
                                      <m:t>𝑤</m:t>
                                    </m:r>
                                    <m:r>
                                      <a:rPr kumimoji="0" lang="en-GB" sz="2400" b="0" i="1" u="none" strike="noStrike" kern="0" cap="none" spc="0" normalizeH="0" baseline="0" noProof="0" dirty="0" smtClean="0">
                                        <a:ln>
                                          <a:noFill/>
                                        </a:ln>
                                        <a:solidFill>
                                          <a:srgbClr val="000000"/>
                                        </a:solidFill>
                                        <a:effectLst/>
                                        <a:uLnTx/>
                                        <a:uFillTx/>
                                        <a:latin typeface="Cambria Math" panose="02040503050406030204" pitchFamily="18" charset="0"/>
                                        <a:ea typeface="+mn-ea"/>
                                      </a:rPr>
                                      <m:t>,</m:t>
                                    </m:r>
                                    <m:r>
                                      <a:rPr kumimoji="0" lang="en-GB" sz="2400" b="0" i="1" u="none" strike="noStrike" kern="0" cap="none" spc="0" normalizeH="0" baseline="0" noProof="0" dirty="0" smtClean="0">
                                        <a:ln>
                                          <a:noFill/>
                                        </a:ln>
                                        <a:solidFill>
                                          <a:srgbClr val="000000"/>
                                        </a:solidFill>
                                        <a:effectLst/>
                                        <a:uLnTx/>
                                        <a:uFillTx/>
                                        <a:latin typeface="Cambria Math" panose="02040503050406030204" pitchFamily="18" charset="0"/>
                                        <a:ea typeface="+mn-ea"/>
                                      </a:rPr>
                                      <m:t>𝑐</m:t>
                                    </m:r>
                                  </m:e>
                                </m:d>
                                <m:r>
                                  <a:rPr lang="fr-CH" sz="2400" i="1">
                                    <a:latin typeface="Cambria Math" panose="02040503050406030204" pitchFamily="18" charset="0"/>
                                  </a:rPr>
                                  <m:t>=</m:t>
                                </m:r>
                                <m:r>
                                  <a:rPr lang="fr-CH" sz="2400" b="0" i="1" smtClean="0">
                                    <a:latin typeface="Cambria Math" panose="02040503050406030204" pitchFamily="18" charset="0"/>
                                    <a:ea typeface="Cambria Math" panose="02040503050406030204" pitchFamily="18" charset="0"/>
                                  </a:rPr>
                                  <m:t>𝑃</m:t>
                                </m:r>
                                <m:d>
                                  <m:dPr>
                                    <m:ctrlPr>
                                      <a:rPr lang="fr-CH" sz="2400" i="1">
                                        <a:latin typeface="Cambria Math" panose="02040503050406030204" pitchFamily="18" charset="0"/>
                                        <a:ea typeface="Cambria Math" panose="02040503050406030204" pitchFamily="18" charset="0"/>
                                      </a:rPr>
                                    </m:ctrlPr>
                                  </m:dPr>
                                  <m:e>
                                    <m:r>
                                      <a:rPr lang="fr-CH" sz="2400" b="0" i="1" smtClean="0">
                                        <a:latin typeface="Cambria Math" panose="02040503050406030204" pitchFamily="18" charset="0"/>
                                        <a:ea typeface="Cambria Math" panose="02040503050406030204" pitchFamily="18" charset="0"/>
                                      </a:rPr>
                                      <m:t>𝑤</m:t>
                                    </m:r>
                                    <m:r>
                                      <a:rPr lang="fr-CH" sz="2400" b="0" i="1" smtClean="0">
                                        <a:latin typeface="Cambria Math" panose="02040503050406030204" pitchFamily="18" charset="0"/>
                                        <a:ea typeface="Cambria Math" panose="02040503050406030204" pitchFamily="18" charset="0"/>
                                      </a:rPr>
                                      <m:t>,</m:t>
                                    </m:r>
                                    <m:r>
                                      <a:rPr lang="fr-CH" sz="2400" i="1">
                                        <a:latin typeface="Cambria Math" panose="02040503050406030204" pitchFamily="18" charset="0"/>
                                      </a:rPr>
                                      <m:t>𝑐</m:t>
                                    </m:r>
                                  </m:e>
                                </m:d>
                              </m:oMath>
                            </m:oMathPara>
                          </a14:m>
                          <a:endParaRPr lang="en-GB" sz="2400" dirty="0"/>
                        </a:p>
                        <a:p>
                          <a:pPr marL="457200" marR="0" lvl="1" indent="0" algn="l" defTabSz="914400" rtl="0" eaLnBrk="1" fontAlgn="base" latinLnBrk="0" hangingPunct="1">
                            <a:lnSpc>
                              <a:spcPct val="100000"/>
                            </a:lnSpc>
                            <a:spcBef>
                              <a:spcPct val="20000"/>
                            </a:spcBef>
                            <a:spcAft>
                              <a:spcPct val="0"/>
                            </a:spcAft>
                            <a:buClrTx/>
                            <a:buSzTx/>
                            <a:buFontTx/>
                            <a:buNone/>
                            <a:tabLst/>
                            <a:defRPr/>
                          </a:pPr>
                          <a:r>
                            <a:rPr kumimoji="0" lang="en-GB" sz="2400" b="0" i="0" u="none" strike="noStrike" kern="0" cap="none" spc="0" normalizeH="0" baseline="0" noProof="0" dirty="0">
                              <a:ln>
                                <a:noFill/>
                              </a:ln>
                              <a:solidFill>
                                <a:srgbClr val="000000"/>
                              </a:solidFill>
                              <a:effectLst/>
                              <a:uLnTx/>
                              <a:uFillTx/>
                              <a:latin typeface="Calibri"/>
                              <a:cs typeface="Calibri"/>
                            </a:rPr>
                            <a:t>the probability </a:t>
                          </a:r>
                          <a:r>
                            <a:rPr kumimoji="0" lang="fr-CH" sz="2400" b="0" i="0" u="none" strike="noStrike" kern="0" cap="none" spc="0" normalizeH="0" baseline="0" noProof="0" dirty="0">
                              <a:ln>
                                <a:noFill/>
                              </a:ln>
                              <a:solidFill>
                                <a:srgbClr val="000000"/>
                              </a:solidFill>
                              <a:effectLst/>
                              <a:uLnTx/>
                              <a:uFillTx/>
                              <a:latin typeface="Calibri"/>
                              <a:cs typeface="Calibri"/>
                            </a:rPr>
                            <a:t>for a </a:t>
                          </a:r>
                          <a:r>
                            <a:rPr kumimoji="0" lang="fr-CH" sz="2400" b="0" i="0" u="none" strike="noStrike" kern="0" cap="none" spc="0" normalizeH="0" baseline="0" noProof="0" dirty="0" err="1">
                              <a:ln>
                                <a:noFill/>
                              </a:ln>
                              <a:solidFill>
                                <a:srgbClr val="000000"/>
                              </a:solidFill>
                              <a:effectLst/>
                              <a:uLnTx/>
                              <a:uFillTx/>
                              <a:latin typeface="Calibri"/>
                              <a:cs typeface="Calibri"/>
                            </a:rPr>
                            <a:t>given</a:t>
                          </a:r>
                          <a:r>
                            <a:rPr kumimoji="0" lang="fr-CH" sz="2400" b="0" i="0" u="none" strike="noStrike" kern="0" cap="none" spc="0" normalizeH="0" baseline="0" noProof="0" dirty="0">
                              <a:ln>
                                <a:noFill/>
                              </a:ln>
                              <a:solidFill>
                                <a:srgbClr val="000000"/>
                              </a:solidFill>
                              <a:effectLst/>
                              <a:uLnTx/>
                              <a:uFillTx/>
                              <a:latin typeface="Calibri"/>
                              <a:cs typeface="Calibri"/>
                            </a:rPr>
                            <a:t> </a:t>
                          </a:r>
                          <a:r>
                            <a:rPr kumimoji="0" lang="fr-CH" sz="2400" b="0" i="0" u="none" strike="noStrike" kern="0" cap="none" spc="0" normalizeH="0" baseline="0" noProof="0" dirty="0" err="1">
                              <a:ln>
                                <a:noFill/>
                              </a:ln>
                              <a:solidFill>
                                <a:srgbClr val="000000"/>
                              </a:solidFill>
                              <a:effectLst/>
                              <a:uLnTx/>
                              <a:uFillTx/>
                              <a:latin typeface="Calibri"/>
                              <a:cs typeface="Calibri"/>
                            </a:rPr>
                            <a:t>word-context</a:t>
                          </a:r>
                          <a:r>
                            <a:rPr kumimoji="0" lang="fr-CH" sz="2400" b="0" i="0" u="none" strike="noStrike" kern="0" cap="none" spc="0" normalizeH="0" baseline="0" noProof="0" dirty="0">
                              <a:ln>
                                <a:noFill/>
                              </a:ln>
                              <a:solidFill>
                                <a:srgbClr val="000000"/>
                              </a:solidFill>
                              <a:effectLst/>
                              <a:uLnTx/>
                              <a:uFillTx/>
                              <a:latin typeface="Calibri"/>
                              <a:cs typeface="Calibri"/>
                            </a:rPr>
                            <a:t> pair to </a:t>
                          </a:r>
                          <a:r>
                            <a:rPr kumimoji="0" lang="fr-CH" sz="2400" b="0" i="0" u="none" strike="noStrike" kern="0" cap="none" spc="0" normalizeH="0" baseline="0" noProof="0" dirty="0" err="1">
                              <a:ln>
                                <a:noFill/>
                              </a:ln>
                              <a:solidFill>
                                <a:srgbClr val="000000"/>
                              </a:solidFill>
                              <a:effectLst/>
                              <a:uLnTx/>
                              <a:uFillTx/>
                              <a:latin typeface="Calibri"/>
                              <a:cs typeface="Calibri"/>
                            </a:rPr>
                            <a:t>occur</a:t>
                          </a:r>
                          <a:r>
                            <a:rPr kumimoji="0" lang="en-GB" sz="2400" b="0" i="0" u="none" strike="noStrike" kern="0" cap="none" spc="0" normalizeH="0" baseline="0" noProof="0" dirty="0">
                              <a:ln>
                                <a:noFill/>
                              </a:ln>
                              <a:solidFill>
                                <a:srgbClr val="000000"/>
                              </a:solidFill>
                              <a:effectLst/>
                              <a:uLnTx/>
                              <a:uFillTx/>
                              <a:latin typeface="Calibri"/>
                              <a:cs typeface="Calibri"/>
                            </a:rPr>
                            <a:t>, thus </a:t>
                          </a:r>
                          <a14:m>
                            <m:oMath xmlns:m="http://schemas.openxmlformats.org/officeDocument/2006/math">
                              <m:r>
                                <a:rPr kumimoji="0" lang="en-GB" sz="2400" b="0" i="1" u="none" strike="noStrike" kern="0" cap="none" spc="0" normalizeH="0" baseline="0" noProof="0" dirty="0" smtClean="0">
                                  <a:ln>
                                    <a:noFill/>
                                  </a:ln>
                                  <a:solidFill>
                                    <a:srgbClr val="000000"/>
                                  </a:solidFill>
                                  <a:effectLst/>
                                  <a:uLnTx/>
                                  <a:uFillTx/>
                                  <a:latin typeface="Cambria Math" panose="02040503050406030204" pitchFamily="18" charset="0"/>
                                </a:rPr>
                                <m:t>𝑅</m:t>
                              </m:r>
                              <m:r>
                                <a:rPr kumimoji="0" lang="en-GB" sz="2400" b="0" i="1" u="none" strike="noStrike" kern="0" cap="none" spc="0" normalizeH="0" baseline="0" noProof="0" dirty="0" smtClean="0">
                                  <a:ln>
                                    <a:noFill/>
                                  </a:ln>
                                  <a:solidFill>
                                    <a:srgbClr val="000000"/>
                                  </a:solidFill>
                                  <a:effectLst/>
                                  <a:uLnTx/>
                                  <a:uFillTx/>
                                  <a:latin typeface="Cambria Math" panose="02040503050406030204" pitchFamily="18" charset="0"/>
                                </a:rPr>
                                <m:t> = </m:t>
                              </m:r>
                              <m:d>
                                <m:dPr>
                                  <m:begChr m:val="["/>
                                  <m:endChr m:val="]"/>
                                  <m:ctrlPr>
                                    <a:rPr kumimoji="0" lang="en-GB" sz="2400" b="0" i="1" u="none" strike="noStrike" kern="0" cap="none" spc="0" normalizeH="0" baseline="0" noProof="0" dirty="0" smtClean="0">
                                      <a:ln>
                                        <a:noFill/>
                                      </a:ln>
                                      <a:solidFill>
                                        <a:srgbClr val="000000"/>
                                      </a:solidFill>
                                      <a:effectLst/>
                                      <a:uLnTx/>
                                      <a:uFillTx/>
                                      <a:latin typeface="Cambria Math" panose="02040503050406030204" pitchFamily="18" charset="0"/>
                                    </a:rPr>
                                  </m:ctrlPr>
                                </m:dPr>
                                <m:e>
                                  <m:r>
                                    <a:rPr kumimoji="0" lang="en-GB" sz="2400" b="0" i="1" u="none" strike="noStrike" kern="0" cap="none" spc="0" normalizeH="0" baseline="0" noProof="0" dirty="0" smtClean="0">
                                      <a:ln>
                                        <a:noFill/>
                                      </a:ln>
                                      <a:solidFill>
                                        <a:srgbClr val="000000"/>
                                      </a:solidFill>
                                      <a:effectLst/>
                                      <a:uLnTx/>
                                      <a:uFillTx/>
                                      <a:latin typeface="Cambria Math" panose="02040503050406030204" pitchFamily="18" charset="0"/>
                                    </a:rPr>
                                    <m:t>0,1</m:t>
                                  </m:r>
                                </m:e>
                              </m:d>
                            </m:oMath>
                          </a14:m>
                          <a:r>
                            <a:rPr kumimoji="0" lang="en-GB" sz="2400" b="0" i="0" u="none" strike="noStrike" kern="0" cap="none" spc="0" normalizeH="0" baseline="0" noProof="0" dirty="0">
                              <a:ln>
                                <a:noFill/>
                              </a:ln>
                              <a:solidFill>
                                <a:srgbClr val="000000"/>
                              </a:solidFill>
                              <a:effectLst/>
                              <a:uLnTx/>
                              <a:uFillTx/>
                              <a:latin typeface="Calibri"/>
                              <a:cs typeface="Calibri"/>
                            </a:rPr>
                            <a:t> </a:t>
                          </a:r>
                          <a:br>
                            <a:rPr kumimoji="0" lang="en-GB" sz="2400" b="0" i="0" u="none" strike="noStrike" kern="0" cap="none" spc="0" normalizeH="0" baseline="0" noProof="0" dirty="0">
                              <a:ln>
                                <a:noFill/>
                              </a:ln>
                              <a:solidFill>
                                <a:srgbClr val="000000"/>
                              </a:solidFill>
                              <a:effectLst/>
                              <a:uLnTx/>
                              <a:uFillTx/>
                              <a:latin typeface="Calibri"/>
                              <a:cs typeface="Calibri"/>
                            </a:rPr>
                          </a:br>
                          <a:r>
                            <a:rPr kumimoji="0" lang="en-GB" sz="2400" b="0" i="0" u="none" strike="noStrike" kern="0" cap="none" spc="0" normalizeH="0" baseline="0" noProof="0" dirty="0">
                              <a:ln>
                                <a:noFill/>
                              </a:ln>
                              <a:solidFill>
                                <a:srgbClr val="000000"/>
                              </a:solidFill>
                              <a:effectLst/>
                              <a:uLnTx/>
                              <a:uFillTx/>
                              <a:latin typeface="Calibri"/>
                              <a:cs typeface="Calibri"/>
                            </a:rPr>
                            <a:t> </a:t>
                          </a:r>
                        </a:p>
                      </a:txBody>
                      <a:tcPr/>
                    </a:tc>
                    <a:extLst>
                      <a:ext uri="{0D108BD9-81ED-4DB2-BD59-A6C34878D82A}">
                        <a16:rowId xmlns:a16="http://schemas.microsoft.com/office/drawing/2014/main" val="141715669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2400" i="1" dirty="0" smtClean="0">
                                    <a:latin typeface="Cambria Math" panose="02040503050406030204" pitchFamily="18" charset="0"/>
                                  </a:rPr>
                                  <m:t>𝑓</m:t>
                                </m:r>
                                <m:r>
                                  <a:rPr lang="en-US" sz="2400" i="1" dirty="0" smtClean="0">
                                    <a:latin typeface="Cambria Math" panose="02040503050406030204" pitchFamily="18" charset="0"/>
                                  </a:rPr>
                                  <m:t>(</m:t>
                                </m:r>
                                <m:r>
                                  <a:rPr lang="en-US" sz="2400" i="1" dirty="0" smtClean="0">
                                    <a:latin typeface="Cambria Math" panose="02040503050406030204" pitchFamily="18" charset="0"/>
                                  </a:rPr>
                                  <m:t>𝑠</m:t>
                                </m:r>
                                <m:r>
                                  <a:rPr lang="en-US" sz="2400" i="1" baseline="-25000" dirty="0" smtClean="0">
                                    <a:latin typeface="Cambria Math" panose="02040503050406030204" pitchFamily="18" charset="0"/>
                                  </a:rPr>
                                  <m:t>1</m:t>
                                </m:r>
                                <m:r>
                                  <a:rPr lang="en-US" sz="2400" i="1" dirty="0" smtClean="0">
                                    <a:latin typeface="Cambria Math" panose="02040503050406030204" pitchFamily="18" charset="0"/>
                                  </a:rPr>
                                  <m:t>),</m:t>
                                </m:r>
                                <m:r>
                                  <a:rPr lang="en-US" sz="2400" i="1" dirty="0">
                                    <a:latin typeface="Cambria Math" panose="02040503050406030204" pitchFamily="18" charset="0"/>
                                  </a:rPr>
                                  <m:t> </m:t>
                                </m:r>
                                <m:r>
                                  <a:rPr lang="en-US" sz="2400" i="1" dirty="0" smtClean="0">
                                    <a:latin typeface="Cambria Math" panose="02040503050406030204" pitchFamily="18" charset="0"/>
                                  </a:rPr>
                                  <m:t>𝑓</m:t>
                                </m:r>
                                <m:r>
                                  <a:rPr lang="en-US" sz="2400" i="1" dirty="0" smtClean="0">
                                    <a:latin typeface="Cambria Math" panose="02040503050406030204" pitchFamily="18" charset="0"/>
                                  </a:rPr>
                                  <m:t>(</m:t>
                                </m:r>
                                <m:r>
                                  <a:rPr lang="en-US" sz="2400" i="1" dirty="0" smtClean="0">
                                    <a:latin typeface="Cambria Math" panose="02040503050406030204" pitchFamily="18" charset="0"/>
                                  </a:rPr>
                                  <m:t>𝑠</m:t>
                                </m:r>
                                <m:r>
                                  <a:rPr lang="en-US" sz="2400" i="1" baseline="-25000" dirty="0" smtClean="0">
                                    <a:latin typeface="Cambria Math" panose="02040503050406030204" pitchFamily="18" charset="0"/>
                                  </a:rPr>
                                  <m:t>2</m:t>
                                </m:r>
                                <m:r>
                                  <a:rPr lang="en-US" sz="2400" i="1" dirty="0" smtClean="0">
                                    <a:latin typeface="Cambria Math" panose="02040503050406030204" pitchFamily="18" charset="0"/>
                                  </a:rPr>
                                  <m:t>),</m:t>
                                </m:r>
                                <m:r>
                                  <a:rPr lang="en-US" sz="2400" i="1" dirty="0">
                                    <a:latin typeface="Cambria Math" panose="02040503050406030204" pitchFamily="18" charset="0"/>
                                  </a:rPr>
                                  <m:t> </m:t>
                                </m:r>
                                <m:r>
                                  <a:rPr lang="en-US" sz="2400" i="1" dirty="0" smtClean="0">
                                    <a:latin typeface="Cambria Math" panose="02040503050406030204" pitchFamily="18" charset="0"/>
                                  </a:rPr>
                                  <m:t>…, </m:t>
                                </m:r>
                                <m:r>
                                  <a:rPr lang="en-US" sz="2400" i="1" dirty="0" smtClean="0">
                                    <a:latin typeface="Cambria Math" panose="02040503050406030204" pitchFamily="18" charset="0"/>
                                  </a:rPr>
                                  <m:t>𝑓</m:t>
                                </m:r>
                                <m:r>
                                  <a:rPr lang="en-US" sz="2400" i="1" dirty="0" smtClean="0">
                                    <a:latin typeface="Cambria Math" panose="02040503050406030204" pitchFamily="18" charset="0"/>
                                  </a:rPr>
                                  <m:t>(</m:t>
                                </m:r>
                                <m:r>
                                  <a:rPr lang="en-US" sz="2400" i="1" dirty="0" err="1" smtClean="0">
                                    <a:latin typeface="Cambria Math" panose="02040503050406030204" pitchFamily="18" charset="0"/>
                                  </a:rPr>
                                  <m:t>𝑠</m:t>
                                </m:r>
                                <m:r>
                                  <a:rPr lang="en-US" sz="2400" i="1" baseline="-25000" dirty="0" err="1" smtClean="0">
                                    <a:latin typeface="Cambria Math" panose="02040503050406030204" pitchFamily="18" charset="0"/>
                                  </a:rPr>
                                  <m:t>𝑡</m:t>
                                </m:r>
                                <m:r>
                                  <a:rPr lang="en-US" sz="2400" i="1" dirty="0" smtClean="0">
                                    <a:latin typeface="Cambria Math" panose="02040503050406030204" pitchFamily="18" charset="0"/>
                                  </a:rPr>
                                  <m:t>)</m:t>
                                </m:r>
                              </m:oMath>
                            </m:oMathPara>
                          </a14:m>
                          <a:endParaRPr lang="en-US" sz="2400" dirty="0"/>
                        </a:p>
                        <a:p>
                          <a:endParaRPr lang="en-GB" sz="2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fr-CH" sz="2400" i="1" smtClean="0">
                                  <a:latin typeface="Cambria Math" panose="02040503050406030204" pitchFamily="18" charset="0"/>
                                </a:rPr>
                                <m:t>𝑓</m:t>
                              </m:r>
                              <m:d>
                                <m:dPr>
                                  <m:ctrlPr>
                                    <a:rPr lang="fr-CH" sz="2400" i="1">
                                      <a:latin typeface="Cambria Math" panose="02040503050406030204" pitchFamily="18" charset="0"/>
                                    </a:rPr>
                                  </m:ctrlPr>
                                </m:dPr>
                                <m:e>
                                  <m:r>
                                    <a:rPr kumimoji="0" lang="en-GB" sz="2400" b="0" i="1" u="none" strike="noStrike" kern="0" cap="none" spc="0" normalizeH="0" baseline="0" noProof="0" dirty="0" smtClean="0">
                                      <a:ln>
                                        <a:noFill/>
                                      </a:ln>
                                      <a:solidFill>
                                        <a:srgbClr val="000000"/>
                                      </a:solidFill>
                                      <a:effectLst/>
                                      <a:uLnTx/>
                                      <a:uFillTx/>
                                      <a:latin typeface="Cambria Math" panose="02040503050406030204" pitchFamily="18" charset="0"/>
                                      <a:ea typeface="+mn-ea"/>
                                    </a:rPr>
                                    <m:t>𝑤</m:t>
                                  </m:r>
                                  <m:r>
                                    <a:rPr kumimoji="0" lang="en-GB" sz="2400" b="0" i="1" u="none" strike="noStrike" kern="0" cap="none" spc="0" normalizeH="0" baseline="0" noProof="0" dirty="0" smtClean="0">
                                      <a:ln>
                                        <a:noFill/>
                                      </a:ln>
                                      <a:solidFill>
                                        <a:srgbClr val="000000"/>
                                      </a:solidFill>
                                      <a:effectLst/>
                                      <a:uLnTx/>
                                      <a:uFillTx/>
                                      <a:latin typeface="Cambria Math" panose="02040503050406030204" pitchFamily="18" charset="0"/>
                                      <a:ea typeface="+mn-ea"/>
                                    </a:rPr>
                                    <m:t>,</m:t>
                                  </m:r>
                                  <m:r>
                                    <a:rPr kumimoji="0" lang="en-GB" sz="2400" b="0" i="1" u="none" strike="noStrike" kern="0" cap="none" spc="0" normalizeH="0" baseline="0" noProof="0" dirty="0" smtClean="0">
                                      <a:ln>
                                        <a:noFill/>
                                      </a:ln>
                                      <a:solidFill>
                                        <a:srgbClr val="000000"/>
                                      </a:solidFill>
                                      <a:effectLst/>
                                      <a:uLnTx/>
                                      <a:uFillTx/>
                                      <a:latin typeface="Cambria Math" panose="02040503050406030204" pitchFamily="18" charset="0"/>
                                      <a:ea typeface="+mn-ea"/>
                                    </a:rPr>
                                    <m:t>𝑐</m:t>
                                  </m:r>
                                </m:e>
                              </m:d>
                              <m:r>
                                <a:rPr kumimoji="0" lang="fr-CH" sz="2400" b="0" i="1" u="none" strike="noStrike" kern="0" cap="none" spc="0" normalizeH="0" baseline="0" noProof="0" smtClean="0">
                                  <a:ln>
                                    <a:noFill/>
                                  </a:ln>
                                  <a:solidFill>
                                    <a:srgbClr val="000000"/>
                                  </a:solidFill>
                                  <a:effectLst/>
                                  <a:uLnTx/>
                                  <a:uFillTx/>
                                  <a:latin typeface="Cambria Math" panose="02040503050406030204" pitchFamily="18" charset="0"/>
                                  <a:ea typeface="+mn-ea"/>
                                </a:rPr>
                                <m:t>=1</m:t>
                              </m:r>
                            </m:oMath>
                          </a14:m>
                          <a:r>
                            <a:rPr kumimoji="0" lang="en-GB" sz="2400" b="0" i="0" u="none" strike="noStrike" kern="0" cap="none" spc="0" normalizeH="0" baseline="0" noProof="0" dirty="0">
                              <a:ln>
                                <a:noFill/>
                              </a:ln>
                              <a:solidFill>
                                <a:srgbClr val="000000"/>
                              </a:solidFill>
                              <a:effectLst/>
                              <a:uLnTx/>
                              <a:uFillTx/>
                              <a:latin typeface="Calibri"/>
                              <a:ea typeface="+mn-ea"/>
                              <a:cs typeface="Calibri"/>
                            </a:rPr>
                            <a:t> iff </a:t>
                          </a:r>
                          <a14:m>
                            <m:oMath xmlns:m="http://schemas.openxmlformats.org/officeDocument/2006/math">
                              <m:r>
                                <a:rPr kumimoji="0" lang="en-GB" sz="2400" b="0" i="1" u="none" strike="noStrike" kern="0" cap="none" spc="0" normalizeH="0" baseline="0" noProof="0" dirty="0">
                                  <a:ln>
                                    <a:noFill/>
                                  </a:ln>
                                  <a:solidFill>
                                    <a:srgbClr val="000000"/>
                                  </a:solidFill>
                                  <a:effectLst/>
                                  <a:uLnTx/>
                                  <a:uFillTx/>
                                  <a:latin typeface="Cambria Math" panose="02040503050406030204" pitchFamily="18" charset="0"/>
                                  <a:ea typeface="+mn-ea"/>
                                </a:rPr>
                                <m:t>(</m:t>
                              </m:r>
                              <m:r>
                                <a:rPr kumimoji="0" lang="en-GB" sz="2400" b="0" i="1" u="none" strike="noStrike" kern="0" cap="none" spc="0" normalizeH="0" baseline="0" noProof="0" dirty="0" err="1">
                                  <a:ln>
                                    <a:noFill/>
                                  </a:ln>
                                  <a:solidFill>
                                    <a:srgbClr val="000000"/>
                                  </a:solidFill>
                                  <a:effectLst/>
                                  <a:uLnTx/>
                                  <a:uFillTx/>
                                  <a:latin typeface="Cambria Math" panose="02040503050406030204" pitchFamily="18" charset="0"/>
                                  <a:ea typeface="+mn-ea"/>
                                </a:rPr>
                                <m:t>𝑤</m:t>
                              </m:r>
                              <m:r>
                                <a:rPr kumimoji="0" lang="en-GB" sz="2400" b="0" i="1" u="none" strike="noStrike" kern="0" cap="none" spc="0" normalizeH="0" baseline="0" noProof="0" dirty="0" err="1">
                                  <a:ln>
                                    <a:noFill/>
                                  </a:ln>
                                  <a:solidFill>
                                    <a:srgbClr val="000000"/>
                                  </a:solidFill>
                                  <a:effectLst/>
                                  <a:uLnTx/>
                                  <a:uFillTx/>
                                  <a:latin typeface="Cambria Math" panose="02040503050406030204" pitchFamily="18" charset="0"/>
                                  <a:ea typeface="+mn-ea"/>
                                </a:rPr>
                                <m:t>,</m:t>
                              </m:r>
                              <m:r>
                                <a:rPr kumimoji="0" lang="en-GB" sz="2400" b="0" i="1" u="none" strike="noStrike" kern="0" cap="none" spc="0" normalizeH="0" baseline="0" noProof="0" dirty="0" err="1">
                                  <a:ln>
                                    <a:noFill/>
                                  </a:ln>
                                  <a:solidFill>
                                    <a:srgbClr val="000000"/>
                                  </a:solidFill>
                                  <a:effectLst/>
                                  <a:uLnTx/>
                                  <a:uFillTx/>
                                  <a:latin typeface="Cambria Math" panose="02040503050406030204" pitchFamily="18" charset="0"/>
                                  <a:ea typeface="+mn-ea"/>
                                </a:rPr>
                                <m:t>𝑐</m:t>
                              </m:r>
                              <m:r>
                                <a:rPr kumimoji="0" lang="en-GB" sz="2400" b="0" i="1" u="none" strike="noStrike" kern="0" cap="none" spc="0" normalizeH="0" baseline="0" noProof="0" dirty="0">
                                  <a:ln>
                                    <a:noFill/>
                                  </a:ln>
                                  <a:solidFill>
                                    <a:srgbClr val="000000"/>
                                  </a:solidFill>
                                  <a:effectLst/>
                                  <a:uLnTx/>
                                  <a:uFillTx/>
                                  <a:latin typeface="Cambria Math" panose="02040503050406030204" pitchFamily="18" charset="0"/>
                                  <a:ea typeface="+mn-ea"/>
                                </a:rPr>
                                <m:t>) </m:t>
                              </m:r>
                            </m:oMath>
                          </a14:m>
                          <a:r>
                            <a:rPr kumimoji="0" lang="en-GB" sz="2400" b="0" i="0" u="none" strike="noStrike" kern="0" cap="none" spc="0" normalizeH="0" baseline="0" noProof="0" dirty="0">
                              <a:ln>
                                <a:noFill/>
                              </a:ln>
                              <a:solidFill>
                                <a:srgbClr val="000000"/>
                              </a:solidFill>
                              <a:effectLst/>
                              <a:uLnTx/>
                              <a:uFillTx/>
                              <a:latin typeface="Calibri"/>
                              <a:ea typeface="+mn-ea"/>
                              <a:cs typeface="Calibri"/>
                            </a:rPr>
                            <a:t>occurs in text, </a:t>
                          </a:r>
                          <a:br>
                            <a:rPr kumimoji="0" lang="en-GB" sz="2400" b="0" i="0" u="none" strike="noStrike" kern="0" cap="none" spc="0" normalizeH="0" baseline="0" noProof="0" dirty="0">
                              <a:ln>
                                <a:noFill/>
                              </a:ln>
                              <a:solidFill>
                                <a:srgbClr val="000000"/>
                              </a:solidFill>
                              <a:effectLst/>
                              <a:uLnTx/>
                              <a:uFillTx/>
                              <a:latin typeface="Calibri"/>
                              <a:ea typeface="+mn-ea"/>
                              <a:cs typeface="Calibri"/>
                            </a:rPr>
                          </a:br>
                          <a:r>
                            <a:rPr kumimoji="0" lang="en-GB" sz="2400" b="0" i="0" u="none" strike="noStrike" kern="0" cap="none" spc="0" normalizeH="0" baseline="0" noProof="0" dirty="0">
                              <a:ln>
                                <a:noFill/>
                              </a:ln>
                              <a:solidFill>
                                <a:srgbClr val="000000"/>
                              </a:solidFill>
                              <a:effectLst/>
                              <a:uLnTx/>
                              <a:uFillTx/>
                              <a:latin typeface="Calibri"/>
                              <a:ea typeface="+mn-ea"/>
                              <a:cs typeface="Calibri"/>
                            </a:rPr>
                            <a:t>otherwise </a:t>
                          </a:r>
                          <a14:m>
                            <m:oMath xmlns:m="http://schemas.openxmlformats.org/officeDocument/2006/math">
                              <m:r>
                                <a:rPr lang="fr-CH" sz="2400" i="1" smtClean="0">
                                  <a:latin typeface="Cambria Math" panose="02040503050406030204" pitchFamily="18" charset="0"/>
                                </a:rPr>
                                <m:t>𝑓</m:t>
                              </m:r>
                              <m:d>
                                <m:dPr>
                                  <m:ctrlPr>
                                    <a:rPr lang="fr-CH" sz="2400" i="1">
                                      <a:latin typeface="Cambria Math" panose="02040503050406030204" pitchFamily="18" charset="0"/>
                                    </a:rPr>
                                  </m:ctrlPr>
                                </m:dPr>
                                <m:e>
                                  <m:r>
                                    <a:rPr kumimoji="0" lang="en-GB" sz="2400" b="0" i="1" u="none" strike="noStrike" kern="0" cap="none" spc="0" normalizeH="0" baseline="0" noProof="0" dirty="0" smtClean="0">
                                      <a:ln>
                                        <a:noFill/>
                                      </a:ln>
                                      <a:solidFill>
                                        <a:srgbClr val="000000"/>
                                      </a:solidFill>
                                      <a:effectLst/>
                                      <a:uLnTx/>
                                      <a:uFillTx/>
                                      <a:latin typeface="Cambria Math" panose="02040503050406030204" pitchFamily="18" charset="0"/>
                                      <a:ea typeface="+mn-ea"/>
                                    </a:rPr>
                                    <m:t>𝑤</m:t>
                                  </m:r>
                                  <m:r>
                                    <a:rPr kumimoji="0" lang="en-GB" sz="2400" b="0" i="1" u="none" strike="noStrike" kern="0" cap="none" spc="0" normalizeH="0" baseline="0" noProof="0" dirty="0" smtClean="0">
                                      <a:ln>
                                        <a:noFill/>
                                      </a:ln>
                                      <a:solidFill>
                                        <a:srgbClr val="000000"/>
                                      </a:solidFill>
                                      <a:effectLst/>
                                      <a:uLnTx/>
                                      <a:uFillTx/>
                                      <a:latin typeface="Cambria Math" panose="02040503050406030204" pitchFamily="18" charset="0"/>
                                      <a:ea typeface="+mn-ea"/>
                                    </a:rPr>
                                    <m:t>,</m:t>
                                  </m:r>
                                  <m:r>
                                    <a:rPr kumimoji="0" lang="en-GB" sz="2400" b="0" i="1" u="none" strike="noStrike" kern="0" cap="none" spc="0" normalizeH="0" baseline="0" noProof="0" dirty="0" smtClean="0">
                                      <a:ln>
                                        <a:noFill/>
                                      </a:ln>
                                      <a:solidFill>
                                        <a:srgbClr val="000000"/>
                                      </a:solidFill>
                                      <a:effectLst/>
                                      <a:uLnTx/>
                                      <a:uFillTx/>
                                      <a:latin typeface="Cambria Math" panose="02040503050406030204" pitchFamily="18" charset="0"/>
                                      <a:ea typeface="+mn-ea"/>
                                    </a:rPr>
                                    <m:t>𝑐</m:t>
                                  </m:r>
                                </m:e>
                              </m:d>
                              <m:r>
                                <a:rPr kumimoji="0" lang="fr-CH" sz="2400" b="0" i="1" u="none" strike="noStrike" kern="0" cap="none" spc="0" normalizeH="0" baseline="0" noProof="0" dirty="0" smtClean="0">
                                  <a:ln>
                                    <a:noFill/>
                                  </a:ln>
                                  <a:solidFill>
                                    <a:srgbClr val="000000"/>
                                  </a:solidFill>
                                  <a:effectLst/>
                                  <a:uLnTx/>
                                  <a:uFillTx/>
                                  <a:latin typeface="Cambria Math" panose="02040503050406030204" pitchFamily="18" charset="0"/>
                                  <a:ea typeface="+mn-ea"/>
                                </a:rPr>
                                <m:t>=</m:t>
                              </m:r>
                              <m:r>
                                <a:rPr kumimoji="0" lang="fr-CH" sz="2400" b="0" i="1" u="none" strike="noStrike" kern="0" cap="none" spc="0" normalizeH="0" baseline="0" noProof="0" smtClean="0">
                                  <a:ln>
                                    <a:noFill/>
                                  </a:ln>
                                  <a:solidFill>
                                    <a:srgbClr val="000000"/>
                                  </a:solidFill>
                                  <a:effectLst/>
                                  <a:uLnTx/>
                                  <a:uFillTx/>
                                  <a:latin typeface="Cambria Math" panose="02040503050406030204" pitchFamily="18" charset="0"/>
                                  <a:ea typeface="+mn-ea"/>
                                </a:rPr>
                                <m:t>0</m:t>
                              </m:r>
                            </m:oMath>
                          </a14:m>
                          <a:r>
                            <a:rPr kumimoji="0" lang="en-GB" sz="2400" b="0" i="0" u="none" strike="noStrike" kern="0" cap="none" spc="0" normalizeH="0" baseline="0" noProof="0" dirty="0">
                              <a:ln>
                                <a:noFill/>
                              </a:ln>
                              <a:solidFill>
                                <a:srgbClr val="000000"/>
                              </a:solidFill>
                              <a:effectLst/>
                              <a:uLnTx/>
                              <a:uFillTx/>
                              <a:latin typeface="Calibri"/>
                              <a:ea typeface="+mn-ea"/>
                              <a:cs typeface="Calibri"/>
                            </a:rPr>
                            <a:t> </a:t>
                          </a:r>
                          <a:br>
                            <a:rPr kumimoji="0" lang="en-GB" sz="2400" b="0" i="0" u="none" strike="noStrike" kern="0" cap="none" spc="0" normalizeH="0" baseline="0" noProof="0" dirty="0">
                              <a:ln>
                                <a:noFill/>
                              </a:ln>
                              <a:solidFill>
                                <a:srgbClr val="000000"/>
                              </a:solidFill>
                              <a:effectLst/>
                              <a:uLnTx/>
                              <a:uFillTx/>
                              <a:latin typeface="Calibri"/>
                              <a:ea typeface="+mn-ea"/>
                              <a:cs typeface="Calibri"/>
                            </a:rPr>
                          </a:br>
                          <a:endParaRPr lang="en-GB" sz="2400" dirty="0"/>
                        </a:p>
                      </a:txBody>
                      <a:tcPr/>
                    </a:tc>
                    <a:extLst>
                      <a:ext uri="{0D108BD9-81ED-4DB2-BD59-A6C34878D82A}">
                        <a16:rowId xmlns:a16="http://schemas.microsoft.com/office/drawing/2014/main" val="367101787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fr-CH" sz="2400" i="1" smtClean="0">
                                        <a:latin typeface="Cambria Math" panose="02040503050406030204" pitchFamily="18" charset="0"/>
                                      </a:rPr>
                                    </m:ctrlPr>
                                  </m:sSubPr>
                                  <m:e>
                                    <m:r>
                                      <a:rPr lang="fr-CH" sz="2400" b="0" i="1" smtClean="0">
                                        <a:latin typeface="Cambria Math" panose="02040503050406030204" pitchFamily="18" charset="0"/>
                                      </a:rPr>
                                      <m:t>𝑓</m:t>
                                    </m:r>
                                  </m:e>
                                  <m:sub>
                                    <m:r>
                                      <a:rPr lang="fr-CH" sz="2400" i="1" smtClean="0">
                                        <a:latin typeface="Cambria Math" panose="02040503050406030204" pitchFamily="18" charset="0"/>
                                        <a:ea typeface="Cambria Math" panose="02040503050406030204" pitchFamily="18" charset="0"/>
                                      </a:rPr>
                                      <m:t>𝜃</m:t>
                                    </m:r>
                                  </m:sub>
                                </m:sSub>
                                <m:d>
                                  <m:dPr>
                                    <m:ctrlPr>
                                      <a:rPr lang="fr-CH" sz="2400" i="1">
                                        <a:latin typeface="Cambria Math" panose="02040503050406030204" pitchFamily="18" charset="0"/>
                                      </a:rPr>
                                    </m:ctrlPr>
                                  </m:dPr>
                                  <m:e>
                                    <m:r>
                                      <a:rPr lang="fr-CH" sz="2400" b="0" i="1" smtClean="0">
                                        <a:latin typeface="Cambria Math" panose="02040503050406030204" pitchFamily="18" charset="0"/>
                                        <a:ea typeface="Cambria Math" panose="02040503050406030204" pitchFamily="18" charset="0"/>
                                      </a:rPr>
                                      <m:t>𝑤</m:t>
                                    </m:r>
                                    <m:r>
                                      <a:rPr lang="fr-CH" sz="2400" b="0" i="1" smtClean="0">
                                        <a:latin typeface="Cambria Math" panose="02040503050406030204" pitchFamily="18" charset="0"/>
                                        <a:ea typeface="Cambria Math" panose="02040503050406030204" pitchFamily="18" charset="0"/>
                                      </a:rPr>
                                      <m:t>,</m:t>
                                    </m:r>
                                    <m:r>
                                      <a:rPr lang="fr-CH" sz="2400" i="1">
                                        <a:latin typeface="Cambria Math" panose="02040503050406030204" pitchFamily="18" charset="0"/>
                                      </a:rPr>
                                      <m:t>𝑐</m:t>
                                    </m:r>
                                  </m:e>
                                </m:d>
                                <m:r>
                                  <a:rPr lang="fr-CH" sz="2400" i="1">
                                    <a:latin typeface="Cambria Math" panose="02040503050406030204" pitchFamily="18" charset="0"/>
                                  </a:rPr>
                                  <m:t>=</m:t>
                                </m:r>
                                <m:sSub>
                                  <m:sSubPr>
                                    <m:ctrlPr>
                                      <a:rPr lang="fr-CH" sz="2400" i="1" smtClean="0">
                                        <a:latin typeface="Cambria Math" panose="02040503050406030204" pitchFamily="18" charset="0"/>
                                      </a:rPr>
                                    </m:ctrlPr>
                                  </m:sSubPr>
                                  <m:e>
                                    <m:r>
                                      <a:rPr lang="fr-CH" sz="2400" b="0" i="1" smtClean="0">
                                        <a:latin typeface="Cambria Math" panose="02040503050406030204" pitchFamily="18" charset="0"/>
                                      </a:rPr>
                                      <m:t>𝑃</m:t>
                                    </m:r>
                                  </m:e>
                                  <m:sub>
                                    <m:r>
                                      <a:rPr lang="fr-CH" sz="2400" i="1" smtClean="0">
                                        <a:latin typeface="Cambria Math" panose="02040503050406030204" pitchFamily="18" charset="0"/>
                                        <a:ea typeface="Cambria Math" panose="02040503050406030204" pitchFamily="18" charset="0"/>
                                      </a:rPr>
                                      <m:t>𝜃</m:t>
                                    </m:r>
                                  </m:sub>
                                </m:sSub>
                                <m:d>
                                  <m:dPr>
                                    <m:ctrlPr>
                                      <a:rPr lang="fr-CH" sz="2400" i="1">
                                        <a:latin typeface="Cambria Math" panose="02040503050406030204" pitchFamily="18" charset="0"/>
                                        <a:ea typeface="Cambria Math" panose="02040503050406030204" pitchFamily="18" charset="0"/>
                                      </a:rPr>
                                    </m:ctrlPr>
                                  </m:dPr>
                                  <m:e>
                                    <m:r>
                                      <a:rPr lang="fr-CH" sz="2400" b="0" i="1" smtClean="0">
                                        <a:latin typeface="Cambria Math" panose="02040503050406030204" pitchFamily="18" charset="0"/>
                                        <a:ea typeface="Cambria Math" panose="02040503050406030204" pitchFamily="18" charset="0"/>
                                      </a:rPr>
                                      <m:t>𝑤</m:t>
                                    </m:r>
                                    <m:r>
                                      <a:rPr lang="fr-CH" sz="2400" b="0" i="1" smtClean="0">
                                        <a:latin typeface="Cambria Math" panose="02040503050406030204" pitchFamily="18" charset="0"/>
                                        <a:ea typeface="Cambria Math" panose="02040503050406030204" pitchFamily="18" charset="0"/>
                                      </a:rPr>
                                      <m:t>,</m:t>
                                    </m:r>
                                    <m:r>
                                      <a:rPr lang="fr-CH" sz="2400" i="1">
                                        <a:latin typeface="Cambria Math" panose="02040503050406030204" pitchFamily="18" charset="0"/>
                                      </a:rPr>
                                      <m:t>𝑐</m:t>
                                    </m:r>
                                  </m:e>
                                </m:d>
                              </m:oMath>
                            </m:oMathPara>
                          </a14:m>
                          <a:endParaRPr lang="en-GB" sz="2400" dirty="0"/>
                        </a:p>
                        <a:p>
                          <a:endParaRPr lang="en-GB" sz="2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GB" sz="2400" b="0" i="0" u="none" strike="noStrike" kern="0" cap="none" spc="0" normalizeH="0" baseline="0" dirty="0">
                              <a:ln>
                                <a:noFill/>
                              </a:ln>
                              <a:solidFill>
                                <a:srgbClr val="000000"/>
                              </a:solidFill>
                              <a:effectLst/>
                              <a:uLnTx/>
                              <a:uFillTx/>
                              <a:latin typeface="Calibri"/>
                              <a:ea typeface="+mn-ea"/>
                              <a:cs typeface="Calibri"/>
                            </a:rPr>
                            <a:t>approximation of </a:t>
                          </a:r>
                          <a14:m>
                            <m:oMath xmlns:m="http://schemas.openxmlformats.org/officeDocument/2006/math">
                              <m:r>
                                <a:rPr lang="fr-CH" sz="2400" b="0" i="1" smtClean="0">
                                  <a:latin typeface="Cambria Math" panose="02040503050406030204" pitchFamily="18" charset="0"/>
                                  <a:ea typeface="Cambria Math" panose="02040503050406030204" pitchFamily="18" charset="0"/>
                                </a:rPr>
                                <m:t>𝑃</m:t>
                              </m:r>
                              <m:d>
                                <m:dPr>
                                  <m:ctrlPr>
                                    <a:rPr lang="fr-CH" sz="2400" i="1">
                                      <a:latin typeface="Cambria Math" panose="02040503050406030204" pitchFamily="18" charset="0"/>
                                      <a:ea typeface="Cambria Math" panose="02040503050406030204" pitchFamily="18" charset="0"/>
                                    </a:rPr>
                                  </m:ctrlPr>
                                </m:dPr>
                                <m:e>
                                  <m:r>
                                    <a:rPr lang="fr-CH" sz="2400" b="0" i="1" smtClean="0">
                                      <a:latin typeface="Cambria Math" panose="02040503050406030204" pitchFamily="18" charset="0"/>
                                      <a:ea typeface="Cambria Math" panose="02040503050406030204" pitchFamily="18" charset="0"/>
                                    </a:rPr>
                                    <m:t>𝑤</m:t>
                                  </m:r>
                                  <m:r>
                                    <a:rPr lang="fr-CH" sz="2400" b="0" i="1" smtClean="0">
                                      <a:latin typeface="Cambria Math" panose="02040503050406030204" pitchFamily="18" charset="0"/>
                                      <a:ea typeface="Cambria Math" panose="02040503050406030204" pitchFamily="18" charset="0"/>
                                    </a:rPr>
                                    <m:t>,</m:t>
                                  </m:r>
                                  <m:r>
                                    <a:rPr lang="fr-CH" sz="2400" i="1">
                                      <a:latin typeface="Cambria Math" panose="02040503050406030204" pitchFamily="18" charset="0"/>
                                    </a:rPr>
                                    <m:t>𝑐</m:t>
                                  </m:r>
                                </m:e>
                              </m:d>
                            </m:oMath>
                          </a14:m>
                          <a:endParaRPr lang="en-GB" sz="2400" dirty="0"/>
                        </a:p>
                      </a:txBody>
                      <a:tcPr/>
                    </a:tc>
                    <a:extLst>
                      <a:ext uri="{0D108BD9-81ED-4DB2-BD59-A6C34878D82A}">
                        <a16:rowId xmlns:a16="http://schemas.microsoft.com/office/drawing/2014/main" val="861911741"/>
                      </a:ext>
                    </a:extLst>
                  </a:tr>
                </a:tbl>
              </a:graphicData>
            </a:graphic>
          </p:graphicFrame>
        </mc:Choice>
        <mc:Fallback>
          <p:graphicFrame>
            <p:nvGraphicFramePr>
              <p:cNvPr id="6" name="Table 6">
                <a:extLst>
                  <a:ext uri="{FF2B5EF4-FFF2-40B4-BE49-F238E27FC236}">
                    <a16:creationId xmlns:a16="http://schemas.microsoft.com/office/drawing/2014/main" id="{0A91A87E-A861-C944-8869-6693F546B24E}"/>
                  </a:ext>
                </a:extLst>
              </p:cNvPr>
              <p:cNvGraphicFramePr>
                <a:graphicFrameLocks noGrp="1"/>
              </p:cNvGraphicFramePr>
              <p:nvPr>
                <p:extLst>
                  <p:ext uri="{D42A27DB-BD31-4B8C-83A1-F6EECF244321}">
                    <p14:modId xmlns:p14="http://schemas.microsoft.com/office/powerpoint/2010/main" val="3224173748"/>
                  </p:ext>
                </p:extLst>
              </p:nvPr>
            </p:nvGraphicFramePr>
            <p:xfrm>
              <a:off x="419100" y="1239408"/>
              <a:ext cx="8305800" cy="5198872"/>
            </p:xfrm>
            <a:graphic>
              <a:graphicData uri="http://schemas.openxmlformats.org/drawingml/2006/table">
                <a:tbl>
                  <a:tblPr firstRow="1" bandRow="1">
                    <a:tableStyleId>{00A15C55-8517-42AA-B614-E9B94910E393}</a:tableStyleId>
                  </a:tblPr>
                  <a:tblGrid>
                    <a:gridCol w="2833192">
                      <a:extLst>
                        <a:ext uri="{9D8B030D-6E8A-4147-A177-3AD203B41FA5}">
                          <a16:colId xmlns:a16="http://schemas.microsoft.com/office/drawing/2014/main" val="1839594335"/>
                        </a:ext>
                      </a:extLst>
                    </a:gridCol>
                    <a:gridCol w="5472608">
                      <a:extLst>
                        <a:ext uri="{9D8B030D-6E8A-4147-A177-3AD203B41FA5}">
                          <a16:colId xmlns:a16="http://schemas.microsoft.com/office/drawing/2014/main" val="653506280"/>
                        </a:ext>
                      </a:extLst>
                    </a:gridCol>
                  </a:tblGrid>
                  <a:tr h="370840">
                    <a:tc>
                      <a:txBody>
                        <a:bodyPr/>
                        <a:lstStyle/>
                        <a:p>
                          <a:endParaRPr lang="en-GB" dirty="0"/>
                        </a:p>
                      </a:txBody>
                      <a:tcPr>
                        <a:solidFill>
                          <a:schemeClr val="bg1"/>
                        </a:solidFill>
                      </a:tcPr>
                    </a:tc>
                    <a:tc>
                      <a:txBody>
                        <a:bodyPr/>
                        <a:lstStyle/>
                        <a:p>
                          <a:endParaRPr lang="en-GB" dirty="0"/>
                        </a:p>
                      </a:txBody>
                      <a:tcPr>
                        <a:solidFill>
                          <a:schemeClr val="bg1"/>
                        </a:solidFill>
                      </a:tcPr>
                    </a:tc>
                    <a:extLst>
                      <a:ext uri="{0D108BD9-81ED-4DB2-BD59-A6C34878D82A}">
                        <a16:rowId xmlns:a16="http://schemas.microsoft.com/office/drawing/2014/main" val="39104322"/>
                      </a:ext>
                    </a:extLst>
                  </a:tr>
                  <a:tr h="1188720">
                    <a:tc>
                      <a:txBody>
                        <a:bodyPr/>
                        <a:lstStyle/>
                        <a:p>
                          <a:endParaRPr lang="en-CH"/>
                        </a:p>
                      </a:txBody>
                      <a:tcPr>
                        <a:blipFill>
                          <a:blip r:embed="rId3"/>
                          <a:stretch>
                            <a:fillRect l="-448" t="-31915" r="-194619" b="-307447"/>
                          </a:stretch>
                        </a:blipFill>
                      </a:tcPr>
                    </a:tc>
                    <a:tc>
                      <a:txBody>
                        <a:bodyPr/>
                        <a:lstStyle/>
                        <a:p>
                          <a:endParaRPr lang="en-CH"/>
                        </a:p>
                      </a:txBody>
                      <a:tcPr>
                        <a:blipFill>
                          <a:blip r:embed="rId3"/>
                          <a:stretch>
                            <a:fillRect l="-51972" t="-31915" r="-696" b="-307447"/>
                          </a:stretch>
                        </a:blipFill>
                      </a:tcPr>
                    </a:tc>
                    <a:extLst>
                      <a:ext uri="{0D108BD9-81ED-4DB2-BD59-A6C34878D82A}">
                        <a16:rowId xmlns:a16="http://schemas.microsoft.com/office/drawing/2014/main" val="983241028"/>
                      </a:ext>
                    </a:extLst>
                  </a:tr>
                  <a:tr h="1627632">
                    <a:tc>
                      <a:txBody>
                        <a:bodyPr/>
                        <a:lstStyle/>
                        <a:p>
                          <a:endParaRPr lang="en-CH"/>
                        </a:p>
                      </a:txBody>
                      <a:tcPr>
                        <a:blipFill>
                          <a:blip r:embed="rId3"/>
                          <a:stretch>
                            <a:fillRect l="-448" t="-96875" r="-194619" b="-125781"/>
                          </a:stretch>
                        </a:blipFill>
                      </a:tcPr>
                    </a:tc>
                    <a:tc>
                      <a:txBody>
                        <a:bodyPr/>
                        <a:lstStyle/>
                        <a:p>
                          <a:endParaRPr lang="en-CH"/>
                        </a:p>
                      </a:txBody>
                      <a:tcPr>
                        <a:blipFill>
                          <a:blip r:embed="rId3"/>
                          <a:stretch>
                            <a:fillRect l="-51972" t="-96875" r="-696" b="-125781"/>
                          </a:stretch>
                        </a:blipFill>
                      </a:tcPr>
                    </a:tc>
                    <a:extLst>
                      <a:ext uri="{0D108BD9-81ED-4DB2-BD59-A6C34878D82A}">
                        <a16:rowId xmlns:a16="http://schemas.microsoft.com/office/drawing/2014/main" val="1417156695"/>
                      </a:ext>
                    </a:extLst>
                  </a:tr>
                  <a:tr h="1188720">
                    <a:tc>
                      <a:txBody>
                        <a:bodyPr/>
                        <a:lstStyle/>
                        <a:p>
                          <a:endParaRPr lang="en-CH"/>
                        </a:p>
                      </a:txBody>
                      <a:tcPr>
                        <a:blipFill>
                          <a:blip r:embed="rId3"/>
                          <a:stretch>
                            <a:fillRect l="-448" t="-268085" r="-194619" b="-71277"/>
                          </a:stretch>
                        </a:blipFill>
                      </a:tcPr>
                    </a:tc>
                    <a:tc>
                      <a:txBody>
                        <a:bodyPr/>
                        <a:lstStyle/>
                        <a:p>
                          <a:endParaRPr lang="en-CH"/>
                        </a:p>
                      </a:txBody>
                      <a:tcPr>
                        <a:blipFill>
                          <a:blip r:embed="rId3"/>
                          <a:stretch>
                            <a:fillRect l="-51972" t="-268085" r="-696" b="-71277"/>
                          </a:stretch>
                        </a:blipFill>
                      </a:tcPr>
                    </a:tc>
                    <a:extLst>
                      <a:ext uri="{0D108BD9-81ED-4DB2-BD59-A6C34878D82A}">
                        <a16:rowId xmlns:a16="http://schemas.microsoft.com/office/drawing/2014/main" val="3671017872"/>
                      </a:ext>
                    </a:extLst>
                  </a:tr>
                  <a:tr h="822960">
                    <a:tc>
                      <a:txBody>
                        <a:bodyPr/>
                        <a:lstStyle/>
                        <a:p>
                          <a:endParaRPr lang="en-CH"/>
                        </a:p>
                      </a:txBody>
                      <a:tcPr>
                        <a:blipFill>
                          <a:blip r:embed="rId3"/>
                          <a:stretch>
                            <a:fillRect l="-448" t="-532308" r="-194619" b="-3077"/>
                          </a:stretch>
                        </a:blipFill>
                      </a:tcPr>
                    </a:tc>
                    <a:tc>
                      <a:txBody>
                        <a:bodyPr/>
                        <a:lstStyle/>
                        <a:p>
                          <a:endParaRPr lang="en-CH"/>
                        </a:p>
                      </a:txBody>
                      <a:tcPr>
                        <a:blipFill>
                          <a:blip r:embed="rId3"/>
                          <a:stretch>
                            <a:fillRect l="-51972" t="-532308" r="-696" b="-3077"/>
                          </a:stretch>
                        </a:blipFill>
                      </a:tcPr>
                    </a:tc>
                    <a:extLst>
                      <a:ext uri="{0D108BD9-81ED-4DB2-BD59-A6C34878D82A}">
                        <a16:rowId xmlns:a16="http://schemas.microsoft.com/office/drawing/2014/main" val="861911741"/>
                      </a:ext>
                    </a:extLst>
                  </a:tr>
                </a:tbl>
              </a:graphicData>
            </a:graphic>
          </p:graphicFrame>
        </mc:Fallback>
      </mc:AlternateContent>
    </p:spTree>
    <p:extLst>
      <p:ext uri="{BB962C8B-B14F-4D97-AF65-F5344CB8AC3E}">
        <p14:creationId xmlns:p14="http://schemas.microsoft.com/office/powerpoint/2010/main" val="17491341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53CEF-62AD-0244-9EBE-01F2CE4913A1}"/>
              </a:ext>
            </a:extLst>
          </p:cNvPr>
          <p:cNvSpPr>
            <a:spLocks noGrp="1"/>
          </p:cNvSpPr>
          <p:nvPr>
            <p:ph type="title"/>
          </p:nvPr>
        </p:nvSpPr>
        <p:spPr/>
        <p:txBody>
          <a:bodyPr/>
          <a:lstStyle/>
          <a:p>
            <a:r>
              <a:rPr lang="en-US" dirty="0"/>
              <a:t>Representation Learning</a:t>
            </a:r>
          </a:p>
        </p:txBody>
      </p:sp>
      <p:sp>
        <p:nvSpPr>
          <p:cNvPr id="3" name="Content Placeholder 2">
            <a:extLst>
              <a:ext uri="{FF2B5EF4-FFF2-40B4-BE49-F238E27FC236}">
                <a16:creationId xmlns:a16="http://schemas.microsoft.com/office/drawing/2014/main" id="{96F32ED7-2E5C-1D4E-8EBA-3B14F6B079CE}"/>
              </a:ext>
            </a:extLst>
          </p:cNvPr>
          <p:cNvSpPr>
            <a:spLocks noGrp="1"/>
          </p:cNvSpPr>
          <p:nvPr>
            <p:ph idx="1"/>
          </p:nvPr>
        </p:nvSpPr>
        <p:spPr/>
        <p:txBody>
          <a:bodyPr/>
          <a:lstStyle/>
          <a:p>
            <a:r>
              <a:rPr lang="en-US" dirty="0"/>
              <a:t>A learning algorithm that creates for some input data a new representation with desirable properties</a:t>
            </a:r>
          </a:p>
          <a:p>
            <a:pPr marL="457200" indent="-457200">
              <a:buFont typeface="Arial" panose="020B0604020202020204" pitchFamily="34" charset="0"/>
              <a:buChar char="•"/>
            </a:pPr>
            <a:r>
              <a:rPr lang="en-US" sz="2800" dirty="0"/>
              <a:t>Most often the representation is in a vector space</a:t>
            </a:r>
          </a:p>
          <a:p>
            <a:pPr marL="457200" indent="-457200">
              <a:buFont typeface="Arial" panose="020B0604020202020204" pitchFamily="34" charset="0"/>
              <a:buChar char="•"/>
            </a:pPr>
            <a:r>
              <a:rPr lang="en-US" sz="2800" dirty="0"/>
              <a:t>For example, represent words of a vocabulary as vectors</a:t>
            </a:r>
          </a:p>
          <a:p>
            <a:endParaRPr lang="en-US" dirty="0"/>
          </a:p>
          <a:p>
            <a:r>
              <a:rPr lang="en-US" dirty="0"/>
              <a:t>Idea: create the word embeddings using representation learning</a:t>
            </a:r>
          </a:p>
          <a:p>
            <a:endParaRPr lang="en-US" dirty="0"/>
          </a:p>
          <a:p>
            <a:endParaRPr lang="en-US" dirty="0"/>
          </a:p>
          <a:p>
            <a:endParaRPr lang="en-US" dirty="0"/>
          </a:p>
        </p:txBody>
      </p:sp>
      <p:sp>
        <p:nvSpPr>
          <p:cNvPr id="4" name="Footer Placeholder 3">
            <a:extLst>
              <a:ext uri="{FF2B5EF4-FFF2-40B4-BE49-F238E27FC236}">
                <a16:creationId xmlns:a16="http://schemas.microsoft.com/office/drawing/2014/main" id="{B4DF0FB1-ED69-F54F-BDA4-2F5079DD376A}"/>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16117565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7A861-854D-9D6E-76A9-2899912A708D}"/>
              </a:ext>
            </a:extLst>
          </p:cNvPr>
          <p:cNvSpPr>
            <a:spLocks noGrp="1"/>
          </p:cNvSpPr>
          <p:nvPr>
            <p:ph type="title"/>
          </p:nvPr>
        </p:nvSpPr>
        <p:spPr/>
        <p:txBody>
          <a:bodyPr/>
          <a:lstStyle/>
          <a:p>
            <a:r>
              <a:rPr lang="en-GB" dirty="0"/>
              <a:t>Word Embedding Learning Problem</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882B1F6-33C6-8A93-CE83-B75B0DAFABD2}"/>
                  </a:ext>
                </a:extLst>
              </p:cNvPr>
              <p:cNvSpPr>
                <a:spLocks noGrp="1"/>
              </p:cNvSpPr>
              <p:nvPr>
                <p:ph idx="1"/>
              </p:nvPr>
            </p:nvSpPr>
            <p:spPr/>
            <p:txBody>
              <a:bodyPr/>
              <a:lstStyle/>
              <a:p>
                <a:r>
                  <a:rPr lang="en-GB" dirty="0"/>
                  <a:t>Specify the form of the function </a:t>
                </a:r>
                <a14:m>
                  <m:oMath xmlns:m="http://schemas.openxmlformats.org/officeDocument/2006/math">
                    <m:sSub>
                      <m:sSubPr>
                        <m:ctrlPr>
                          <a:rPr lang="fr-CH" sz="3200" i="1" smtClean="0">
                            <a:latin typeface="Cambria Math" panose="02040503050406030204" pitchFamily="18" charset="0"/>
                          </a:rPr>
                        </m:ctrlPr>
                      </m:sSubPr>
                      <m:e>
                        <m:r>
                          <a:rPr lang="fr-CH" sz="3200" b="0" i="1" smtClean="0">
                            <a:latin typeface="Cambria Math" panose="02040503050406030204" pitchFamily="18" charset="0"/>
                          </a:rPr>
                          <m:t>𝑓</m:t>
                        </m:r>
                      </m:e>
                      <m:sub>
                        <m:r>
                          <a:rPr lang="fr-CH" sz="3200" i="1" smtClean="0">
                            <a:latin typeface="Cambria Math" panose="02040503050406030204" pitchFamily="18" charset="0"/>
                            <a:ea typeface="Cambria Math" panose="02040503050406030204" pitchFamily="18" charset="0"/>
                          </a:rPr>
                          <m:t>𝜃</m:t>
                        </m:r>
                      </m:sub>
                    </m:sSub>
                  </m:oMath>
                </a14:m>
                <a:endParaRPr lang="en-GB" dirty="0"/>
              </a:p>
              <a:p>
                <a:endParaRPr lang="en-GB" dirty="0"/>
              </a:p>
              <a:p>
                <a:pPr/>
                <a14:m>
                  <m:oMathPara xmlns:m="http://schemas.openxmlformats.org/officeDocument/2006/math">
                    <m:oMathParaPr>
                      <m:jc m:val="centerGroup"/>
                    </m:oMathParaPr>
                    <m:oMath xmlns:m="http://schemas.openxmlformats.org/officeDocument/2006/math">
                      <m:sSub>
                        <m:sSubPr>
                          <m:ctrlPr>
                            <a:rPr lang="fr-CH" i="1">
                              <a:latin typeface="Cambria Math" panose="02040503050406030204" pitchFamily="18" charset="0"/>
                            </a:rPr>
                          </m:ctrlPr>
                        </m:sSubPr>
                        <m:e>
                          <m:r>
                            <a:rPr lang="fr-CH" i="1">
                              <a:latin typeface="Cambria Math" panose="02040503050406030204" pitchFamily="18" charset="0"/>
                            </a:rPr>
                            <m:t>𝑓</m:t>
                          </m:r>
                        </m:e>
                        <m:sub>
                          <m:r>
                            <a:rPr lang="fr-CH" i="1">
                              <a:latin typeface="Cambria Math" panose="02040503050406030204" pitchFamily="18" charset="0"/>
                              <a:ea typeface="Cambria Math" panose="02040503050406030204" pitchFamily="18" charset="0"/>
                            </a:rPr>
                            <m:t>𝜃</m:t>
                          </m:r>
                        </m:sub>
                      </m:sSub>
                      <m:d>
                        <m:dPr>
                          <m:ctrlPr>
                            <a:rPr lang="fr-CH" i="1">
                              <a:latin typeface="Cambria Math" panose="02040503050406030204" pitchFamily="18" charset="0"/>
                            </a:rPr>
                          </m:ctrlPr>
                        </m:dPr>
                        <m:e>
                          <m:r>
                            <a:rPr lang="fr-CH" b="0" i="1">
                              <a:latin typeface="Cambria Math" panose="02040503050406030204" pitchFamily="18" charset="0"/>
                            </a:rPr>
                            <m:t>𝑤</m:t>
                          </m:r>
                          <m:r>
                            <a:rPr lang="fr-CH" b="0" i="1">
                              <a:latin typeface="Cambria Math" panose="02040503050406030204" pitchFamily="18" charset="0"/>
                            </a:rPr>
                            <m:t>,</m:t>
                          </m:r>
                          <m:r>
                            <a:rPr lang="fr-CH" b="0" i="1">
                              <a:latin typeface="Cambria Math" panose="02040503050406030204" pitchFamily="18" charset="0"/>
                            </a:rPr>
                            <m:t>𝑐</m:t>
                          </m:r>
                        </m:e>
                      </m:d>
                      <m:r>
                        <a:rPr lang="fr-CH" b="0" i="1" smtClean="0">
                          <a:latin typeface="Cambria Math" panose="02040503050406030204" pitchFamily="18" charset="0"/>
                        </a:rPr>
                        <m:t>=</m:t>
                      </m:r>
                      <m:r>
                        <a:rPr lang="fr-CH" sz="3200" b="1" i="1" smtClean="0">
                          <a:latin typeface="Cambria Math" panose="02040503050406030204" pitchFamily="18" charset="0"/>
                        </a:rPr>
                        <m:t>𝒇</m:t>
                      </m:r>
                      <m:d>
                        <m:dPr>
                          <m:ctrlPr>
                            <a:rPr lang="fr-CH" sz="3200" i="1">
                              <a:latin typeface="Cambria Math" panose="02040503050406030204" pitchFamily="18" charset="0"/>
                            </a:rPr>
                          </m:ctrlPr>
                        </m:dPr>
                        <m:e>
                          <m:r>
                            <a:rPr lang="fr-CH" sz="3200" b="1" i="1">
                              <a:latin typeface="Cambria Math" panose="02040503050406030204" pitchFamily="18" charset="0"/>
                            </a:rPr>
                            <m:t>𝒘</m:t>
                          </m:r>
                          <m:r>
                            <a:rPr lang="fr-CH" sz="3200" i="1">
                              <a:latin typeface="Cambria Math" panose="02040503050406030204" pitchFamily="18" charset="0"/>
                            </a:rPr>
                            <m:t>,</m:t>
                          </m:r>
                          <m:r>
                            <a:rPr lang="fr-CH" sz="3200" b="1" i="1">
                              <a:latin typeface="Cambria Math" panose="02040503050406030204" pitchFamily="18" charset="0"/>
                            </a:rPr>
                            <m:t>𝒄</m:t>
                          </m:r>
                        </m:e>
                      </m:d>
                      <m:r>
                        <a:rPr lang="fr-CH" sz="3200" i="1">
                          <a:latin typeface="Cambria Math" panose="02040503050406030204" pitchFamily="18" charset="0"/>
                        </a:rPr>
                        <m:t>=</m:t>
                      </m:r>
                      <m:sSub>
                        <m:sSubPr>
                          <m:ctrlPr>
                            <a:rPr lang="fr-CH" sz="3200" i="1" smtClean="0">
                              <a:latin typeface="Cambria Math" panose="02040503050406030204" pitchFamily="18" charset="0"/>
                            </a:rPr>
                          </m:ctrlPr>
                        </m:sSubPr>
                        <m:e>
                          <m:r>
                            <a:rPr lang="fr-CH" sz="3200" b="0" i="1" smtClean="0">
                              <a:latin typeface="Cambria Math" panose="02040503050406030204" pitchFamily="18" charset="0"/>
                            </a:rPr>
                            <m:t>𝑃</m:t>
                          </m:r>
                        </m:e>
                        <m:sub>
                          <m:r>
                            <a:rPr lang="fr-CH" sz="3200" i="1" smtClean="0">
                              <a:latin typeface="Cambria Math" panose="02040503050406030204" pitchFamily="18" charset="0"/>
                              <a:ea typeface="Cambria Math" panose="02040503050406030204" pitchFamily="18" charset="0"/>
                            </a:rPr>
                            <m:t>𝜃</m:t>
                          </m:r>
                        </m:sub>
                      </m:sSub>
                      <m:d>
                        <m:dPr>
                          <m:ctrlPr>
                            <a:rPr lang="fr-CH" sz="3200" i="1">
                              <a:latin typeface="Cambria Math" panose="02040503050406030204" pitchFamily="18" charset="0"/>
                              <a:ea typeface="Cambria Math" panose="02040503050406030204" pitchFamily="18" charset="0"/>
                            </a:rPr>
                          </m:ctrlPr>
                        </m:dPr>
                        <m:e>
                          <m:r>
                            <a:rPr lang="fr-CH" sz="3200" b="0" i="1" smtClean="0">
                              <a:latin typeface="Cambria Math" panose="02040503050406030204" pitchFamily="18" charset="0"/>
                              <a:ea typeface="Cambria Math" panose="02040503050406030204" pitchFamily="18" charset="0"/>
                            </a:rPr>
                            <m:t>𝑤</m:t>
                          </m:r>
                          <m:r>
                            <a:rPr lang="fr-CH" sz="3200" b="0" i="1" smtClean="0">
                              <a:latin typeface="Cambria Math" panose="02040503050406030204" pitchFamily="18" charset="0"/>
                              <a:ea typeface="Cambria Math" panose="02040503050406030204" pitchFamily="18" charset="0"/>
                            </a:rPr>
                            <m:t>,</m:t>
                          </m:r>
                          <m:r>
                            <a:rPr lang="fr-CH" sz="3200" i="1">
                              <a:latin typeface="Cambria Math" panose="02040503050406030204" pitchFamily="18" charset="0"/>
                            </a:rPr>
                            <m:t>𝑐</m:t>
                          </m:r>
                        </m:e>
                      </m:d>
                    </m:oMath>
                  </m:oMathPara>
                </a14:m>
                <a:endParaRPr lang="en-GB" dirty="0"/>
              </a:p>
              <a:p>
                <a:endParaRPr kumimoji="0" lang="fr-CH" sz="3200" b="1" i="1" u="none" strike="noStrike" kern="0" cap="none" spc="0" normalizeH="0" baseline="0" noProof="0" dirty="0">
                  <a:ln>
                    <a:noFill/>
                  </a:ln>
                  <a:solidFill>
                    <a:srgbClr val="000000"/>
                  </a:solidFill>
                  <a:effectLst/>
                  <a:uLnTx/>
                  <a:uFillTx/>
                  <a:latin typeface="Cambria Math" panose="02040503050406030204" pitchFamily="18" charset="0"/>
                  <a:ea typeface="+mn-ea"/>
                </a:endParaRPr>
              </a:p>
              <a:p>
                <a:pPr/>
                <a14:m>
                  <m:oMath xmlns:m="http://schemas.openxmlformats.org/officeDocument/2006/math">
                    <m:r>
                      <a:rPr kumimoji="0" lang="en-GB" sz="3200" b="1" i="1" u="none" strike="noStrike" kern="0" cap="none" spc="0" normalizeH="0" baseline="0" noProof="0" dirty="0" smtClean="0">
                        <a:ln>
                          <a:noFill/>
                        </a:ln>
                        <a:solidFill>
                          <a:srgbClr val="000000"/>
                        </a:solidFill>
                        <a:effectLst/>
                        <a:uLnTx/>
                        <a:uFillTx/>
                        <a:latin typeface="Cambria Math" panose="02040503050406030204" pitchFamily="18" charset="0"/>
                        <a:ea typeface="+mn-ea"/>
                      </a:rPr>
                      <m:t>𝒘</m:t>
                    </m:r>
                    <m:r>
                      <a:rPr kumimoji="0" lang="en-GB" sz="3200" b="1" i="1" u="none" strike="noStrike" kern="0" cap="none" spc="0" normalizeH="0" baseline="0" noProof="0" dirty="0" smtClean="0">
                        <a:ln>
                          <a:noFill/>
                        </a:ln>
                        <a:solidFill>
                          <a:srgbClr val="000000"/>
                        </a:solidFill>
                        <a:effectLst/>
                        <a:uLnTx/>
                        <a:uFillTx/>
                        <a:latin typeface="Cambria Math" panose="02040503050406030204" pitchFamily="18" charset="0"/>
                        <a:ea typeface="+mn-ea"/>
                      </a:rPr>
                      <m:t>,</m:t>
                    </m:r>
                    <m:r>
                      <a:rPr kumimoji="0" lang="en-GB" sz="3200" b="1" i="1" u="none" strike="noStrike" kern="0" cap="none" spc="0" normalizeH="0" baseline="0" noProof="0" dirty="0" smtClean="0">
                        <a:ln>
                          <a:noFill/>
                        </a:ln>
                        <a:solidFill>
                          <a:srgbClr val="000000"/>
                        </a:solidFill>
                        <a:effectLst/>
                        <a:uLnTx/>
                        <a:uFillTx/>
                        <a:latin typeface="Cambria Math" panose="02040503050406030204" pitchFamily="18" charset="0"/>
                        <a:ea typeface="+mn-ea"/>
                      </a:rPr>
                      <m:t>𝒄</m:t>
                    </m:r>
                    <m:r>
                      <m:rPr>
                        <m:nor/>
                      </m:rPr>
                      <a:rPr kumimoji="0" lang="en-GB" sz="3200" b="0" i="0" u="none" strike="noStrike" kern="0" cap="none" spc="0" normalizeH="0" baseline="0" noProof="0" dirty="0">
                        <a:ln>
                          <a:noFill/>
                        </a:ln>
                        <a:solidFill>
                          <a:srgbClr val="000000"/>
                        </a:solidFill>
                        <a:effectLst/>
                        <a:uLnTx/>
                        <a:uFillTx/>
                        <a:latin typeface="Calibri"/>
                        <a:ea typeface="+mn-ea"/>
                        <a:cs typeface="Calibri"/>
                      </a:rPr>
                      <m:t> </m:t>
                    </m:r>
                    <m:r>
                      <m:rPr>
                        <m:nor/>
                      </m:rPr>
                      <a:rPr kumimoji="0" lang="en-GB" sz="3200" b="0" i="0" u="none" strike="noStrike" kern="0" cap="none" spc="0" normalizeH="0" baseline="0" noProof="0" dirty="0">
                        <a:ln>
                          <a:noFill/>
                        </a:ln>
                        <a:solidFill>
                          <a:srgbClr val="000000"/>
                        </a:solidFill>
                        <a:effectLst/>
                        <a:uLnTx/>
                        <a:uFillTx/>
                        <a:latin typeface="Calibri"/>
                        <a:ea typeface="+mn-ea"/>
                        <a:cs typeface="Calibri"/>
                      </a:rPr>
                      <m:t>are</m:t>
                    </m:r>
                    <m:r>
                      <m:rPr>
                        <m:nor/>
                      </m:rPr>
                      <a:rPr kumimoji="0" lang="en-GB" sz="3200" b="0" i="0" u="none" strike="noStrike" kern="0" cap="none" spc="0" normalizeH="0" baseline="0" noProof="0" dirty="0">
                        <a:ln>
                          <a:noFill/>
                        </a:ln>
                        <a:solidFill>
                          <a:srgbClr val="000000"/>
                        </a:solidFill>
                        <a:effectLst/>
                        <a:uLnTx/>
                        <a:uFillTx/>
                        <a:latin typeface="Calibri"/>
                        <a:ea typeface="+mn-ea"/>
                        <a:cs typeface="Calibri"/>
                      </a:rPr>
                      <m:t> </m:t>
                    </m:r>
                    <m:r>
                      <m:rPr>
                        <m:nor/>
                      </m:rPr>
                      <a:rPr kumimoji="0" lang="en-GB" sz="3200" b="0" i="0" u="none" strike="noStrike" kern="0" cap="none" spc="0" normalizeH="0" baseline="0" noProof="0" dirty="0">
                        <a:ln>
                          <a:noFill/>
                        </a:ln>
                        <a:solidFill>
                          <a:srgbClr val="000000"/>
                        </a:solidFill>
                        <a:effectLst/>
                        <a:uLnTx/>
                        <a:uFillTx/>
                        <a:latin typeface="Calibri"/>
                        <a:ea typeface="+mn-ea"/>
                        <a:cs typeface="Calibri"/>
                      </a:rPr>
                      <m:t>the</m:t>
                    </m:r>
                    <m:r>
                      <m:rPr>
                        <m:nor/>
                      </m:rPr>
                      <a:rPr kumimoji="0" lang="en-GB" sz="3200" b="0" i="0" u="none" strike="noStrike" kern="0" cap="none" spc="0" normalizeH="0" baseline="0" noProof="0" dirty="0">
                        <a:ln>
                          <a:noFill/>
                        </a:ln>
                        <a:solidFill>
                          <a:srgbClr val="000000"/>
                        </a:solidFill>
                        <a:effectLst/>
                        <a:uLnTx/>
                        <a:uFillTx/>
                        <a:latin typeface="Calibri"/>
                        <a:ea typeface="+mn-ea"/>
                        <a:cs typeface="Calibri"/>
                      </a:rPr>
                      <m:t> </m:t>
                    </m:r>
                    <m:r>
                      <m:rPr>
                        <m:nor/>
                      </m:rPr>
                      <a:rPr kumimoji="0" lang="en-GB" sz="3200" b="0" i="0" u="none" strike="noStrike" kern="0" cap="none" spc="0" normalizeH="0" baseline="0" noProof="0" dirty="0">
                        <a:ln>
                          <a:noFill/>
                        </a:ln>
                        <a:solidFill>
                          <a:srgbClr val="000000"/>
                        </a:solidFill>
                        <a:effectLst/>
                        <a:uLnTx/>
                        <a:uFillTx/>
                        <a:latin typeface="Calibri"/>
                        <a:ea typeface="+mn-ea"/>
                        <a:cs typeface="Calibri"/>
                      </a:rPr>
                      <m:t>embedding</m:t>
                    </m:r>
                    <m:r>
                      <m:rPr>
                        <m:nor/>
                      </m:rPr>
                      <a:rPr kumimoji="0" lang="en-GB" sz="3200" b="0" i="0" u="none" strike="noStrike" kern="0" cap="none" spc="0" normalizeH="0" baseline="0" noProof="0" dirty="0">
                        <a:ln>
                          <a:noFill/>
                        </a:ln>
                        <a:solidFill>
                          <a:srgbClr val="000000"/>
                        </a:solidFill>
                        <a:effectLst/>
                        <a:uLnTx/>
                        <a:uFillTx/>
                        <a:latin typeface="Calibri"/>
                        <a:ea typeface="+mn-ea"/>
                        <a:cs typeface="Calibri"/>
                      </a:rPr>
                      <m:t> </m:t>
                    </m:r>
                    <m:r>
                      <m:rPr>
                        <m:nor/>
                      </m:rPr>
                      <a:rPr kumimoji="0" lang="en-GB" sz="3200" b="0" i="0" u="none" strike="noStrike" kern="0" cap="none" spc="0" normalizeH="0" baseline="0" noProof="0" dirty="0">
                        <a:ln>
                          <a:noFill/>
                        </a:ln>
                        <a:solidFill>
                          <a:srgbClr val="000000"/>
                        </a:solidFill>
                        <a:effectLst/>
                        <a:uLnTx/>
                        <a:uFillTx/>
                        <a:latin typeface="Calibri"/>
                        <a:ea typeface="+mn-ea"/>
                        <a:cs typeface="Calibri"/>
                      </a:rPr>
                      <m:t>vectors</m:t>
                    </m:r>
                    <m:r>
                      <m:rPr>
                        <m:nor/>
                      </m:rPr>
                      <a:rPr kumimoji="0" lang="en-GB" sz="3200" b="0" i="0" u="none" strike="noStrike" kern="0" cap="none" spc="0" normalizeH="0" baseline="0" noProof="0" dirty="0">
                        <a:ln>
                          <a:noFill/>
                        </a:ln>
                        <a:solidFill>
                          <a:srgbClr val="000000"/>
                        </a:solidFill>
                        <a:effectLst/>
                        <a:uLnTx/>
                        <a:uFillTx/>
                        <a:latin typeface="Calibri"/>
                        <a:ea typeface="+mn-ea"/>
                        <a:cs typeface="Calibri"/>
                      </a:rPr>
                      <m:t> </m:t>
                    </m:r>
                    <m:r>
                      <m:rPr>
                        <m:nor/>
                      </m:rPr>
                      <a:rPr kumimoji="0" lang="en-GB" sz="3200" b="0" i="0" u="none" strike="noStrike" kern="0" cap="none" spc="0" normalizeH="0" baseline="0" noProof="0" dirty="0">
                        <a:ln>
                          <a:noFill/>
                        </a:ln>
                        <a:solidFill>
                          <a:srgbClr val="000000"/>
                        </a:solidFill>
                        <a:effectLst/>
                        <a:uLnTx/>
                        <a:uFillTx/>
                        <a:latin typeface="Calibri"/>
                        <a:ea typeface="+mn-ea"/>
                        <a:cs typeface="Calibri"/>
                      </a:rPr>
                      <m:t>of</m:t>
                    </m:r>
                    <m:r>
                      <m:rPr>
                        <m:nor/>
                      </m:rPr>
                      <a:rPr kumimoji="0" lang="en-GB" sz="3200" b="0" i="0" u="none" strike="noStrike" kern="0" cap="none" spc="0" normalizeH="0" baseline="0" noProof="0" dirty="0">
                        <a:ln>
                          <a:noFill/>
                        </a:ln>
                        <a:solidFill>
                          <a:srgbClr val="000000"/>
                        </a:solidFill>
                        <a:effectLst/>
                        <a:uLnTx/>
                        <a:uFillTx/>
                        <a:latin typeface="Calibri"/>
                        <a:ea typeface="+mn-ea"/>
                        <a:cs typeface="Calibri"/>
                      </a:rPr>
                      <m:t> </m:t>
                    </m:r>
                    <m:r>
                      <a:rPr kumimoji="0" lang="en-GB" sz="3200" b="0" i="1" u="none" strike="noStrike" kern="0" cap="none" spc="0" normalizeH="0" baseline="0" noProof="0" dirty="0">
                        <a:ln>
                          <a:noFill/>
                        </a:ln>
                        <a:solidFill>
                          <a:srgbClr val="000000"/>
                        </a:solidFill>
                        <a:effectLst/>
                        <a:uLnTx/>
                        <a:uFillTx/>
                        <a:latin typeface="Cambria Math" panose="02040503050406030204" pitchFamily="18" charset="0"/>
                        <a:ea typeface="+mn-ea"/>
                      </a:rPr>
                      <m:t>𝑤</m:t>
                    </m:r>
                    <m:r>
                      <a:rPr kumimoji="0" lang="en-GB" sz="3200" b="0" i="1" u="none" strike="noStrike" kern="0" cap="none" spc="0" normalizeH="0" baseline="0" noProof="0" dirty="0">
                        <a:ln>
                          <a:noFill/>
                        </a:ln>
                        <a:solidFill>
                          <a:srgbClr val="000000"/>
                        </a:solidFill>
                        <a:effectLst/>
                        <a:uLnTx/>
                        <a:uFillTx/>
                        <a:latin typeface="Cambria Math" panose="02040503050406030204" pitchFamily="18" charset="0"/>
                        <a:ea typeface="+mn-ea"/>
                      </a:rPr>
                      <m:t>,</m:t>
                    </m:r>
                    <m:r>
                      <a:rPr kumimoji="0" lang="en-GB" sz="3200" b="0" i="1" u="none" strike="noStrike" kern="0" cap="none" spc="0" normalizeH="0" baseline="0" noProof="0" dirty="0">
                        <a:ln>
                          <a:noFill/>
                        </a:ln>
                        <a:solidFill>
                          <a:srgbClr val="000000"/>
                        </a:solidFill>
                        <a:effectLst/>
                        <a:uLnTx/>
                        <a:uFillTx/>
                        <a:latin typeface="Cambria Math" panose="02040503050406030204" pitchFamily="18" charset="0"/>
                        <a:ea typeface="+mn-ea"/>
                      </a:rPr>
                      <m:t>𝑐</m:t>
                    </m:r>
                  </m:oMath>
                </a14:m>
                <a:r>
                  <a:rPr kumimoji="0" lang="fr-CH" sz="3200" b="0" i="1" u="none" strike="noStrike" kern="0" cap="none" spc="0" normalizeH="0" baseline="0" noProof="0" dirty="0">
                    <a:ln>
                      <a:noFill/>
                    </a:ln>
                    <a:solidFill>
                      <a:srgbClr val="000000"/>
                    </a:solidFill>
                    <a:effectLst/>
                    <a:uLnTx/>
                    <a:uFillTx/>
                    <a:latin typeface="Cambria Math" panose="02040503050406030204" pitchFamily="18" charset="0"/>
                    <a:ea typeface="+mn-ea"/>
                    <a:cs typeface="Calibri"/>
                  </a:rPr>
                  <a:t> </a:t>
                </a:r>
                <a:br>
                  <a:rPr kumimoji="0" lang="fr-CH" sz="3200" b="0" i="1" u="none" strike="noStrike" kern="0" cap="none" spc="0" normalizeH="0" baseline="0" noProof="0" dirty="0">
                    <a:ln>
                      <a:noFill/>
                    </a:ln>
                    <a:solidFill>
                      <a:srgbClr val="000000"/>
                    </a:solidFill>
                    <a:effectLst/>
                    <a:uLnTx/>
                    <a:uFillTx/>
                    <a:latin typeface="Cambria Math" panose="02040503050406030204" pitchFamily="18" charset="0"/>
                    <a:ea typeface="+mn-ea"/>
                    <a:cs typeface="Calibri"/>
                  </a:rPr>
                </a:br>
                <a14:m>
                  <m:oMathPara xmlns:m="http://schemas.openxmlformats.org/officeDocument/2006/math">
                    <m:oMathParaPr>
                      <m:jc m:val="left"/>
                    </m:oMathParaPr>
                    <m:oMath xmlns:m="http://schemas.openxmlformats.org/officeDocument/2006/math">
                      <m:r>
                        <a:rPr lang="fr-CH" sz="3200" b="1" i="1" kern="1200" dirty="0" smtClean="0">
                          <a:solidFill>
                            <a:srgbClr val="000000"/>
                          </a:solidFill>
                          <a:latin typeface="Cambria Math" panose="02040503050406030204" pitchFamily="18" charset="0"/>
                          <a:cs typeface="Calibri" charset="0"/>
                        </a:rPr>
                        <m:t>𝒘</m:t>
                      </m:r>
                      <m:r>
                        <a:rPr lang="fr-CH" sz="3200" i="1" kern="1200" dirty="0">
                          <a:solidFill>
                            <a:srgbClr val="000000"/>
                          </a:solidFill>
                          <a:latin typeface="Cambria Math" panose="02040503050406030204" pitchFamily="18" charset="0"/>
                          <a:ea typeface="Calibri" charset="0"/>
                          <a:cs typeface="Calibri" charset="0"/>
                        </a:rPr>
                        <m:t>=</m:t>
                      </m:r>
                      <m:sSup>
                        <m:sSupPr>
                          <m:ctrlPr>
                            <a:rPr lang="fr-CH" sz="3200" i="1" kern="1200" dirty="0">
                              <a:solidFill>
                                <a:srgbClr val="000000"/>
                              </a:solidFill>
                              <a:latin typeface="Cambria Math" panose="02040503050406030204" pitchFamily="18" charset="0"/>
                              <a:cs typeface="Calibri" charset="0"/>
                            </a:rPr>
                          </m:ctrlPr>
                        </m:sSupPr>
                        <m:e>
                          <m:r>
                            <a:rPr lang="fr-CH" sz="3200" i="1" kern="1200" dirty="0">
                              <a:solidFill>
                                <a:srgbClr val="000000"/>
                              </a:solidFill>
                              <a:latin typeface="Cambria Math" panose="02040503050406030204" pitchFamily="18" charset="0"/>
                              <a:cs typeface="Calibri" charset="0"/>
                            </a:rPr>
                            <m:t>𝑊</m:t>
                          </m:r>
                        </m:e>
                        <m:sup>
                          <m:r>
                            <a:rPr lang="fr-CH" sz="3200" i="1" kern="1200" dirty="0">
                              <a:solidFill>
                                <a:srgbClr val="000000"/>
                              </a:solidFill>
                              <a:latin typeface="Cambria Math" panose="02040503050406030204" pitchFamily="18" charset="0"/>
                              <a:cs typeface="Calibri" charset="0"/>
                            </a:rPr>
                            <m:t>(</m:t>
                          </m:r>
                          <m:r>
                            <a:rPr lang="fr-CH" sz="3200" i="1" kern="1200" dirty="0">
                              <a:solidFill>
                                <a:srgbClr val="000000"/>
                              </a:solidFill>
                              <a:latin typeface="Cambria Math" panose="02040503050406030204" pitchFamily="18" charset="0"/>
                              <a:cs typeface="Calibri" charset="0"/>
                            </a:rPr>
                            <m:t>𝑤</m:t>
                          </m:r>
                          <m:r>
                            <a:rPr lang="fr-CH" sz="3200" i="1" kern="1200" dirty="0">
                              <a:solidFill>
                                <a:srgbClr val="000000"/>
                              </a:solidFill>
                              <a:latin typeface="Cambria Math" panose="02040503050406030204" pitchFamily="18" charset="0"/>
                              <a:cs typeface="Calibri" charset="0"/>
                            </a:rPr>
                            <m:t>)</m:t>
                          </m:r>
                        </m:sup>
                      </m:sSup>
                      <m:r>
                        <a:rPr lang="fr-CH" sz="3200" b="0" i="1" kern="1200" dirty="0" smtClean="0">
                          <a:solidFill>
                            <a:srgbClr val="000000"/>
                          </a:solidFill>
                          <a:latin typeface="Cambria Math" panose="02040503050406030204" pitchFamily="18" charset="0"/>
                          <a:cs typeface="Calibri" charset="0"/>
                        </a:rPr>
                        <m:t>𝑤</m:t>
                      </m:r>
                      <m:r>
                        <a:rPr lang="fr-CH" sz="3200" b="0" i="1" kern="1200" dirty="0" smtClean="0">
                          <a:solidFill>
                            <a:srgbClr val="000000"/>
                          </a:solidFill>
                          <a:latin typeface="Cambria Math" panose="02040503050406030204" pitchFamily="18" charset="0"/>
                          <a:cs typeface="Calibri" charset="0"/>
                        </a:rPr>
                        <m:t>, </m:t>
                      </m:r>
                      <m:r>
                        <a:rPr lang="fr-CH" sz="3200" b="1" i="1" kern="1200" dirty="0" smtClean="0">
                          <a:solidFill>
                            <a:srgbClr val="000000"/>
                          </a:solidFill>
                          <a:latin typeface="Cambria Math" panose="02040503050406030204" pitchFamily="18" charset="0"/>
                          <a:cs typeface="Calibri" charset="0"/>
                        </a:rPr>
                        <m:t>𝒄</m:t>
                      </m:r>
                      <m:r>
                        <a:rPr lang="fr-CH" sz="3200" i="1" kern="1200" dirty="0">
                          <a:solidFill>
                            <a:srgbClr val="000000"/>
                          </a:solidFill>
                          <a:latin typeface="Cambria Math" panose="02040503050406030204" pitchFamily="18" charset="0"/>
                          <a:ea typeface="Calibri" charset="0"/>
                          <a:cs typeface="Calibri" charset="0"/>
                        </a:rPr>
                        <m:t>=</m:t>
                      </m:r>
                      <m:sSup>
                        <m:sSupPr>
                          <m:ctrlPr>
                            <a:rPr lang="fr-CH" sz="3200" i="1" kern="1200" dirty="0">
                              <a:solidFill>
                                <a:srgbClr val="000000"/>
                              </a:solidFill>
                              <a:latin typeface="Cambria Math" panose="02040503050406030204" pitchFamily="18" charset="0"/>
                              <a:cs typeface="Calibri" charset="0"/>
                            </a:rPr>
                          </m:ctrlPr>
                        </m:sSupPr>
                        <m:e>
                          <m:r>
                            <a:rPr lang="fr-CH" sz="3200" i="1" kern="1200" dirty="0">
                              <a:solidFill>
                                <a:srgbClr val="000000"/>
                              </a:solidFill>
                              <a:latin typeface="Cambria Math" panose="02040503050406030204" pitchFamily="18" charset="0"/>
                              <a:cs typeface="Calibri" charset="0"/>
                            </a:rPr>
                            <m:t>𝑊</m:t>
                          </m:r>
                        </m:e>
                        <m:sup>
                          <m:r>
                            <a:rPr lang="fr-CH" sz="3200" i="1" kern="1200" dirty="0">
                              <a:solidFill>
                                <a:srgbClr val="000000"/>
                              </a:solidFill>
                              <a:latin typeface="Cambria Math" panose="02040503050406030204" pitchFamily="18" charset="0"/>
                              <a:cs typeface="Calibri" charset="0"/>
                            </a:rPr>
                            <m:t>(</m:t>
                          </m:r>
                          <m:r>
                            <a:rPr lang="fr-CH" sz="3200" i="1" kern="1200" dirty="0">
                              <a:solidFill>
                                <a:srgbClr val="000000"/>
                              </a:solidFill>
                              <a:latin typeface="Cambria Math" panose="02040503050406030204" pitchFamily="18" charset="0"/>
                              <a:cs typeface="Calibri" charset="0"/>
                            </a:rPr>
                            <m:t>𝑐</m:t>
                          </m:r>
                          <m:r>
                            <a:rPr lang="fr-CH" sz="3200" i="1" kern="1200" dirty="0">
                              <a:solidFill>
                                <a:srgbClr val="000000"/>
                              </a:solidFill>
                              <a:latin typeface="Cambria Math" panose="02040503050406030204" pitchFamily="18" charset="0"/>
                              <a:cs typeface="Calibri" charset="0"/>
                            </a:rPr>
                            <m:t>)</m:t>
                          </m:r>
                        </m:sup>
                      </m:sSup>
                      <m:r>
                        <a:rPr lang="fr-CH" sz="3200" i="1" kern="1200" dirty="0" smtClean="0">
                          <a:solidFill>
                            <a:srgbClr val="000000"/>
                          </a:solidFill>
                          <a:latin typeface="Cambria Math" panose="02040503050406030204" pitchFamily="18" charset="0"/>
                          <a:cs typeface="Calibri" charset="0"/>
                        </a:rPr>
                        <m:t>𝑐</m:t>
                      </m:r>
                    </m:oMath>
                  </m:oMathPara>
                </a14:m>
                <a:endParaRPr lang="en-GB" sz="3200" dirty="0"/>
              </a:p>
              <a:p>
                <a:endParaRPr lang="fr-CH" sz="3200" i="1" dirty="0">
                  <a:latin typeface="Cambria Math" panose="02040503050406030204" pitchFamily="18" charset="0"/>
                </a:endParaRPr>
              </a:p>
              <a:p>
                <a14:m>
                  <m:oMath xmlns:m="http://schemas.openxmlformats.org/officeDocument/2006/math">
                    <m:r>
                      <a:rPr lang="fr-CH" b="1" i="1">
                        <a:latin typeface="Cambria Math" panose="02040503050406030204" pitchFamily="18" charset="0"/>
                      </a:rPr>
                      <m:t>𝒇</m:t>
                    </m:r>
                    <m:r>
                      <a:rPr lang="fr-CH" b="1" i="1">
                        <a:latin typeface="Cambria Math" panose="02040503050406030204" pitchFamily="18" charset="0"/>
                      </a:rPr>
                      <m:t> </m:t>
                    </m:r>
                  </m:oMath>
                </a14:m>
                <a:r>
                  <a:rPr lang="en-GB" dirty="0"/>
                  <a:t>is some function that takes as input the embedding vectors</a:t>
                </a:r>
              </a:p>
              <a:p>
                <a:endParaRPr lang="en-GB" dirty="0"/>
              </a:p>
            </p:txBody>
          </p:sp>
        </mc:Choice>
        <mc:Fallback xmlns="">
          <p:sp>
            <p:nvSpPr>
              <p:cNvPr id="3" name="Content Placeholder 2">
                <a:extLst>
                  <a:ext uri="{FF2B5EF4-FFF2-40B4-BE49-F238E27FC236}">
                    <a16:creationId xmlns:a16="http://schemas.microsoft.com/office/drawing/2014/main" id="{B882B1F6-33C6-8A93-CE83-B75B0DAFABD2}"/>
                  </a:ext>
                </a:extLst>
              </p:cNvPr>
              <p:cNvSpPr>
                <a:spLocks noGrp="1" noRot="1" noChangeAspect="1" noMove="1" noResize="1" noEditPoints="1" noAdjustHandles="1" noChangeArrowheads="1" noChangeShapeType="1" noTextEdit="1"/>
              </p:cNvSpPr>
              <p:nvPr>
                <p:ph idx="1"/>
              </p:nvPr>
            </p:nvSpPr>
            <p:spPr>
              <a:blipFill>
                <a:blip r:embed="rId3"/>
                <a:stretch>
                  <a:fillRect l="-1829" t="-1511" b="-3023"/>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BB65683F-955F-B48A-F55C-2C85584F1152}"/>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36483849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BCFDC-2BDE-8747-A337-546D9673C865}"/>
              </a:ext>
            </a:extLst>
          </p:cNvPr>
          <p:cNvSpPr>
            <a:spLocks noGrp="1"/>
          </p:cNvSpPr>
          <p:nvPr>
            <p:ph type="title"/>
          </p:nvPr>
        </p:nvSpPr>
        <p:spPr/>
        <p:txBody>
          <a:bodyPr/>
          <a:lstStyle/>
          <a:p>
            <a:r>
              <a:rPr lang="en-US" dirty="0"/>
              <a:t>Properties of Embeddings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6243330-9E22-3046-8E95-A2E495D10375}"/>
                  </a:ext>
                </a:extLst>
              </p:cNvPr>
              <p:cNvSpPr>
                <a:spLocks noGrp="1"/>
              </p:cNvSpPr>
              <p:nvPr>
                <p:ph idx="1"/>
              </p:nvPr>
            </p:nvSpPr>
            <p:spPr>
              <a:xfrm>
                <a:off x="179388" y="1341438"/>
                <a:ext cx="8641084" cy="5029200"/>
              </a:xfrm>
            </p:spPr>
            <p:txBody>
              <a:bodyPr/>
              <a:lstStyle/>
              <a:p>
                <a:r>
                  <a:rPr lang="en-US" sz="2800" dirty="0"/>
                  <a:t>The function we want to learn, is the probability </a:t>
                </a:r>
                <a14:m>
                  <m:oMath xmlns:m="http://schemas.openxmlformats.org/officeDocument/2006/math">
                    <m:sSub>
                      <m:sSubPr>
                        <m:ctrlPr>
                          <a:rPr lang="fr-CH" sz="2800" i="1">
                            <a:latin typeface="Cambria Math" panose="02040503050406030204" pitchFamily="18" charset="0"/>
                          </a:rPr>
                        </m:ctrlPr>
                      </m:sSubPr>
                      <m:e>
                        <m:r>
                          <a:rPr lang="fr-CH" sz="2800" i="1">
                            <a:latin typeface="Cambria Math" panose="02040503050406030204" pitchFamily="18" charset="0"/>
                          </a:rPr>
                          <m:t>𝑃</m:t>
                        </m:r>
                      </m:e>
                      <m:sub>
                        <m:r>
                          <a:rPr lang="fr-CH" sz="2800" i="1">
                            <a:latin typeface="Cambria Math" panose="02040503050406030204" pitchFamily="18" charset="0"/>
                            <a:ea typeface="Cambria Math" panose="02040503050406030204" pitchFamily="18" charset="0"/>
                          </a:rPr>
                          <m:t>𝜃</m:t>
                        </m:r>
                      </m:sub>
                    </m:sSub>
                    <m:d>
                      <m:dPr>
                        <m:ctrlPr>
                          <a:rPr lang="fr-CH" sz="2800" i="1">
                            <a:latin typeface="Cambria Math" panose="02040503050406030204" pitchFamily="18" charset="0"/>
                            <a:ea typeface="Cambria Math" panose="02040503050406030204" pitchFamily="18" charset="0"/>
                          </a:rPr>
                        </m:ctrlPr>
                      </m:dPr>
                      <m:e>
                        <m:r>
                          <a:rPr lang="fr-CH" sz="2800" b="0" i="1" smtClean="0">
                            <a:latin typeface="Cambria Math" panose="02040503050406030204" pitchFamily="18" charset="0"/>
                            <a:ea typeface="Cambria Math" panose="02040503050406030204" pitchFamily="18" charset="0"/>
                          </a:rPr>
                          <m:t>𝑤</m:t>
                        </m:r>
                        <m:r>
                          <a:rPr lang="fr-CH" sz="2800" b="0" i="1" smtClean="0">
                            <a:latin typeface="Cambria Math" panose="02040503050406030204" pitchFamily="18" charset="0"/>
                            <a:ea typeface="Cambria Math" panose="02040503050406030204" pitchFamily="18" charset="0"/>
                          </a:rPr>
                          <m:t>, </m:t>
                        </m:r>
                        <m:r>
                          <a:rPr lang="fr-CH" sz="2800" i="1">
                            <a:latin typeface="Cambria Math" panose="02040503050406030204" pitchFamily="18" charset="0"/>
                          </a:rPr>
                          <m:t>𝑐</m:t>
                        </m:r>
                      </m:e>
                    </m:d>
                  </m:oMath>
                </a14:m>
                <a:r>
                  <a:rPr lang="en-US" sz="2800" dirty="0"/>
                  <a:t> for the word </a:t>
                </a:r>
                <a14:m>
                  <m:oMath xmlns:m="http://schemas.openxmlformats.org/officeDocument/2006/math">
                    <m:r>
                      <a:rPr lang="fr-CH" sz="2800" b="0" i="1" smtClean="0">
                        <a:latin typeface="Cambria Math" panose="02040503050406030204" pitchFamily="18" charset="0"/>
                        <a:ea typeface="Cambria Math" panose="02040503050406030204" pitchFamily="18" charset="0"/>
                      </a:rPr>
                      <m:t>𝑤</m:t>
                    </m:r>
                  </m:oMath>
                </a14:m>
                <a:r>
                  <a:rPr lang="en-US" sz="2800" dirty="0"/>
                  <a:t> to appear with the context word </a:t>
                </a:r>
                <a14:m>
                  <m:oMath xmlns:m="http://schemas.openxmlformats.org/officeDocument/2006/math">
                    <m:r>
                      <a:rPr lang="en-US" sz="2800" i="1" dirty="0" smtClean="0">
                        <a:latin typeface="Cambria Math" panose="02040503050406030204" pitchFamily="18" charset="0"/>
                      </a:rPr>
                      <m:t>𝑐</m:t>
                    </m:r>
                  </m:oMath>
                </a14:m>
                <a:endParaRPr lang="en-US" sz="2800" dirty="0"/>
              </a:p>
              <a:p>
                <a:endParaRPr lang="en-US" sz="2800" dirty="0"/>
              </a:p>
              <a:p>
                <a:r>
                  <a:rPr lang="en-US" sz="2800" dirty="0"/>
                  <a:t>Derive an approximation of this probability from the representations</a:t>
                </a:r>
              </a:p>
              <a:p>
                <a:endParaRPr lang="fr-CH" sz="2800" dirty="0"/>
              </a:p>
              <a:p>
                <a:r>
                  <a:rPr lang="fr-CH" sz="2800" dirty="0" err="1"/>
                  <a:t>Idea</a:t>
                </a:r>
                <a:r>
                  <a:rPr lang="fr-CH" sz="2800" dirty="0"/>
                  <a:t> for </a:t>
                </a:r>
                <a14:m>
                  <m:oMath xmlns:m="http://schemas.openxmlformats.org/officeDocument/2006/math">
                    <m:r>
                      <a:rPr lang="fr-CH" sz="2800" b="1" i="1" smtClean="0">
                        <a:latin typeface="Cambria Math" panose="02040503050406030204" pitchFamily="18" charset="0"/>
                      </a:rPr>
                      <m:t>𝒇</m:t>
                    </m:r>
                  </m:oMath>
                </a14:m>
                <a:endParaRPr lang="fr-CH" sz="2800" dirty="0"/>
              </a:p>
              <a:p>
                <a:pPr marL="457200" indent="-457200">
                  <a:buFont typeface="Arial" panose="020B0604020202020204" pitchFamily="34" charset="0"/>
                  <a:buChar char="•"/>
                </a:pPr>
                <a:r>
                  <a:rPr lang="en-US" sz="2800" dirty="0"/>
                  <a:t>require that if </a:t>
                </a:r>
                <a14:m>
                  <m:oMath xmlns:m="http://schemas.openxmlformats.org/officeDocument/2006/math">
                    <m:r>
                      <a:rPr lang="fr-CH" sz="2800" i="1">
                        <a:latin typeface="Cambria Math" panose="02040503050406030204" pitchFamily="18" charset="0"/>
                      </a:rPr>
                      <m:t>𝑤</m:t>
                    </m:r>
                  </m:oMath>
                </a14:m>
                <a:r>
                  <a:rPr lang="en-US" sz="2800" dirty="0"/>
                  <a:t> and </a:t>
                </a:r>
                <a14:m>
                  <m:oMath xmlns:m="http://schemas.openxmlformats.org/officeDocument/2006/math">
                    <m:r>
                      <a:rPr lang="fr-CH" sz="2800" i="1">
                        <a:latin typeface="Cambria Math" panose="02040503050406030204" pitchFamily="18" charset="0"/>
                      </a:rPr>
                      <m:t>𝑐</m:t>
                    </m:r>
                  </m:oMath>
                </a14:m>
                <a:r>
                  <a:rPr lang="en-US" sz="2800" dirty="0"/>
                  <a:t> are likely to co-occur their representations </a:t>
                </a:r>
                <a14:m>
                  <m:oMath xmlns:m="http://schemas.openxmlformats.org/officeDocument/2006/math">
                    <m:r>
                      <a:rPr lang="fr-CH" sz="2800" b="1" i="1">
                        <a:latin typeface="Cambria Math" panose="02040503050406030204" pitchFamily="18" charset="0"/>
                      </a:rPr>
                      <m:t>𝒘</m:t>
                    </m:r>
                  </m:oMath>
                </a14:m>
                <a:r>
                  <a:rPr lang="en-US" sz="2800" dirty="0"/>
                  <a:t> and </a:t>
                </a:r>
                <a14:m>
                  <m:oMath xmlns:m="http://schemas.openxmlformats.org/officeDocument/2006/math">
                    <m:r>
                      <a:rPr lang="fr-CH" sz="2800" b="1" i="1">
                        <a:latin typeface="Cambria Math" panose="02040503050406030204" pitchFamily="18" charset="0"/>
                      </a:rPr>
                      <m:t>𝒄</m:t>
                    </m:r>
                  </m:oMath>
                </a14:m>
                <a:r>
                  <a:rPr lang="en-US" sz="2800" dirty="0"/>
                  <a:t> should be similar, i.e., the scalar product </a:t>
                </a:r>
                <a14:m>
                  <m:oMath xmlns:m="http://schemas.openxmlformats.org/officeDocument/2006/math">
                    <m:r>
                      <a:rPr lang="fr-CH" sz="2800" b="1" i="1">
                        <a:latin typeface="Cambria Math" panose="02040503050406030204" pitchFamily="18" charset="0"/>
                      </a:rPr>
                      <m:t>𝒘</m:t>
                    </m:r>
                    <m:r>
                      <a:rPr lang="fr-CH" sz="2800" b="1" i="1">
                        <a:latin typeface="Cambria Math" panose="02040503050406030204" pitchFamily="18" charset="0"/>
                        <a:ea typeface="Cambria Math" panose="02040503050406030204" pitchFamily="18" charset="0"/>
                      </a:rPr>
                      <m:t>∙</m:t>
                    </m:r>
                    <m:r>
                      <a:rPr lang="fr-CH" sz="2800" b="1" i="1">
                        <a:latin typeface="Cambria Math" panose="02040503050406030204" pitchFamily="18" charset="0"/>
                        <a:ea typeface="Cambria Math" panose="02040503050406030204" pitchFamily="18" charset="0"/>
                      </a:rPr>
                      <m:t>𝒄</m:t>
                    </m:r>
                  </m:oMath>
                </a14:m>
                <a:r>
                  <a:rPr lang="en-US" sz="2800" dirty="0"/>
                  <a:t> should be large</a:t>
                </a:r>
              </a:p>
              <a:p>
                <a:endParaRPr lang="en-US" sz="2800" dirty="0"/>
              </a:p>
              <a:p>
                <a:endParaRPr lang="en-US" sz="2800" dirty="0"/>
              </a:p>
              <a:p>
                <a:endParaRPr lang="en-US" sz="2800" dirty="0"/>
              </a:p>
            </p:txBody>
          </p:sp>
        </mc:Choice>
        <mc:Fallback xmlns="">
          <p:sp>
            <p:nvSpPr>
              <p:cNvPr id="3" name="Content Placeholder 2">
                <a:extLst>
                  <a:ext uri="{FF2B5EF4-FFF2-40B4-BE49-F238E27FC236}">
                    <a16:creationId xmlns:a16="http://schemas.microsoft.com/office/drawing/2014/main" id="{86243330-9E22-3046-8E95-A2E495D10375}"/>
                  </a:ext>
                </a:extLst>
              </p:cNvPr>
              <p:cNvSpPr>
                <a:spLocks noGrp="1" noRot="1" noChangeAspect="1" noMove="1" noResize="1" noEditPoints="1" noAdjustHandles="1" noChangeArrowheads="1" noChangeShapeType="1" noTextEdit="1"/>
              </p:cNvSpPr>
              <p:nvPr>
                <p:ph idx="1"/>
              </p:nvPr>
            </p:nvSpPr>
            <p:spPr>
              <a:xfrm>
                <a:off x="179388" y="1341438"/>
                <a:ext cx="8641084" cy="5029200"/>
              </a:xfrm>
              <a:blipFill>
                <a:blip r:embed="rId3"/>
                <a:stretch>
                  <a:fillRect l="-1320" t="-1259"/>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83017DA0-D6C5-974B-9C87-7BEA809760E2}"/>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37662650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Illustration</a:t>
            </a:r>
          </a:p>
        </p:txBody>
      </p:sp>
      <p:cxnSp>
        <p:nvCxnSpPr>
          <p:cNvPr id="8" name="Straight Arrow Connector 7"/>
          <p:cNvCxnSpPr/>
          <p:nvPr/>
        </p:nvCxnSpPr>
        <p:spPr>
          <a:xfrm flipV="1">
            <a:off x="2689578" y="2073775"/>
            <a:ext cx="1180900" cy="158816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3760016" y="1714079"/>
            <a:ext cx="1643463" cy="369332"/>
          </a:xfrm>
          <a:prstGeom prst="rect">
            <a:avLst/>
          </a:prstGeom>
        </p:spPr>
        <p:txBody>
          <a:bodyPr wrap="non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1" i="0" u="sng" strike="noStrike" kern="1200" cap="none" spc="0" normalizeH="0" baseline="0" noProof="0" dirty="0">
                <a:ln>
                  <a:noFill/>
                </a:ln>
                <a:solidFill>
                  <a:srgbClr val="000000"/>
                </a:solidFill>
                <a:effectLst/>
                <a:uLnTx/>
                <a:uFillTx/>
                <a:latin typeface="Calibri" charset="0"/>
                <a:ea typeface="Calibri" charset="0"/>
                <a:cs typeface="Calibri" charset="0"/>
              </a:rPr>
              <a:t>Banking</a:t>
            </a:r>
            <a:r>
              <a:rPr kumimoji="0" lang="en-US" sz="1800" b="1" i="0" u="none" strike="noStrike" kern="1200" cap="none" spc="0" normalizeH="0" baseline="0" noProof="0" dirty="0">
                <a:ln>
                  <a:noFill/>
                </a:ln>
                <a:solidFill>
                  <a:srgbClr val="000000"/>
                </a:solidFill>
                <a:effectLst/>
                <a:uLnTx/>
                <a:uFillTx/>
                <a:latin typeface="Calibri" charset="0"/>
                <a:ea typeface="Calibri" charset="0"/>
                <a:cs typeface="Calibri" charset="0"/>
              </a:rPr>
              <a:t> (word)</a:t>
            </a:r>
          </a:p>
        </p:txBody>
      </p:sp>
      <p:cxnSp>
        <p:nvCxnSpPr>
          <p:cNvPr id="10" name="Straight Arrow Connector 9"/>
          <p:cNvCxnSpPr/>
          <p:nvPr/>
        </p:nvCxnSpPr>
        <p:spPr>
          <a:xfrm flipV="1">
            <a:off x="2689578" y="2665729"/>
            <a:ext cx="996215" cy="99621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3698588" y="2498527"/>
            <a:ext cx="2071850" cy="369332"/>
          </a:xfrm>
          <a:prstGeom prst="rect">
            <a:avLst/>
          </a:prstGeom>
        </p:spPr>
        <p:txBody>
          <a:bodyPr wrap="non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Debt</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(context word)</a:t>
            </a:r>
          </a:p>
        </p:txBody>
      </p:sp>
      <p:sp>
        <p:nvSpPr>
          <p:cNvPr id="14" name="Rectangle 13"/>
          <p:cNvSpPr/>
          <p:nvPr/>
        </p:nvSpPr>
        <p:spPr>
          <a:xfrm>
            <a:off x="1414454" y="2096771"/>
            <a:ext cx="2104935" cy="369332"/>
          </a:xfrm>
          <a:prstGeom prst="rect">
            <a:avLst/>
          </a:prstGeom>
        </p:spPr>
        <p:txBody>
          <a:bodyPr wrap="non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Crisis</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(context word)</a:t>
            </a:r>
          </a:p>
        </p:txBody>
      </p:sp>
      <p:cxnSp>
        <p:nvCxnSpPr>
          <p:cNvPr id="15" name="Straight Arrow Connector 14"/>
          <p:cNvCxnSpPr/>
          <p:nvPr/>
        </p:nvCxnSpPr>
        <p:spPr>
          <a:xfrm flipV="1">
            <a:off x="2689578" y="2527229"/>
            <a:ext cx="411481" cy="113471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1101410" y="3661944"/>
            <a:ext cx="1588168" cy="66414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265604" y="4479545"/>
            <a:ext cx="2371740" cy="369332"/>
          </a:xfrm>
          <a:prstGeom prst="rect">
            <a:avLst/>
          </a:prstGeom>
        </p:spPr>
        <p:txBody>
          <a:bodyPr wrap="non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Monkey</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(context word)</a:t>
            </a:r>
          </a:p>
        </p:txBody>
      </p:sp>
      <p:sp>
        <p:nvSpPr>
          <p:cNvPr id="22" name="TextBox 21"/>
          <p:cNvSpPr txBox="1"/>
          <p:nvPr/>
        </p:nvSpPr>
        <p:spPr>
          <a:xfrm>
            <a:off x="6228184" y="3356992"/>
            <a:ext cx="2954655" cy="2031325"/>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Banking</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 </a:t>
            </a: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Crisis</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 +3	</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Banking</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 </a:t>
            </a: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Debt</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+2	</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Banking</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 </a:t>
            </a: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Monkey</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 -1</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a:t>
            </a:r>
          </a:p>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endParaRPr>
          </a:p>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endParaRPr>
          </a:p>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endParaRPr>
          </a:p>
        </p:txBody>
      </p:sp>
      <p:sp>
        <p:nvSpPr>
          <p:cNvPr id="2" name="Footer Placeholder 1"/>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dirty="0">
              <a:ln>
                <a:noFill/>
              </a:ln>
              <a:solidFill>
                <a:srgbClr val="000000"/>
              </a:solidFill>
              <a:effectLst/>
              <a:uLnTx/>
              <a:uFillTx/>
              <a:latin typeface="Verdana" charset="0"/>
              <a:ea typeface="+mn-ea"/>
              <a:cs typeface="+mn-cs"/>
            </a:endParaRPr>
          </a:p>
        </p:txBody>
      </p:sp>
    </p:spTree>
    <p:extLst>
      <p:ext uri="{BB962C8B-B14F-4D97-AF65-F5344CB8AC3E}">
        <p14:creationId xmlns:p14="http://schemas.microsoft.com/office/powerpoint/2010/main" val="1407272175"/>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76AF9-35E5-7640-B3AD-184E27B91752}"/>
              </a:ext>
            </a:extLst>
          </p:cNvPr>
          <p:cNvSpPr>
            <a:spLocks noGrp="1"/>
          </p:cNvSpPr>
          <p:nvPr>
            <p:ph type="title"/>
          </p:nvPr>
        </p:nvSpPr>
        <p:spPr/>
        <p:txBody>
          <a:bodyPr/>
          <a:lstStyle/>
          <a:p>
            <a:r>
              <a:rPr lang="en-US" dirty="0"/>
              <a:t>Deriving Probabilities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7267CBC0-0720-FA4C-89EB-DE3872CB1908}"/>
                  </a:ext>
                </a:extLst>
              </p:cNvPr>
              <p:cNvSpPr>
                <a:spLocks noGrp="1"/>
              </p:cNvSpPr>
              <p:nvPr>
                <p:ph idx="1"/>
              </p:nvPr>
            </p:nvSpPr>
            <p:spPr/>
            <p:txBody>
              <a:bodyPr/>
              <a:lstStyle/>
              <a:p>
                <a:r>
                  <a:rPr lang="en-US" sz="2800" dirty="0"/>
                  <a:t>Normalized scalar product?</a:t>
                </a:r>
              </a:p>
              <a:p>
                <a:pPr marL="457200" indent="-457200">
                  <a:buFontTx/>
                  <a:buChar char="-"/>
                </a:pPr>
                <a:r>
                  <a:rPr lang="en-US" sz="2800" dirty="0"/>
                  <a:t>Produces values in [-1,1]</a:t>
                </a:r>
              </a:p>
              <a:p>
                <a:endParaRPr lang="en-US" sz="2800" dirty="0"/>
              </a:p>
              <a:p>
                <a:r>
                  <a:rPr lang="en-US" sz="2800" dirty="0"/>
                  <a:t>Using the sigmoid function </a:t>
                </a:r>
                <a14:m>
                  <m:oMath xmlns:m="http://schemas.openxmlformats.org/officeDocument/2006/math">
                    <m:r>
                      <a:rPr lang="fr-CH" sz="2800" b="0" i="1" smtClean="0">
                        <a:latin typeface="Cambria Math" panose="02040503050406030204" pitchFamily="18" charset="0"/>
                        <a:ea typeface="Cambria Math" panose="02040503050406030204" pitchFamily="18" charset="0"/>
                      </a:rPr>
                      <m:t>𝜎</m:t>
                    </m:r>
                    <m:d>
                      <m:dPr>
                        <m:ctrlPr>
                          <a:rPr lang="fr-CH" sz="2800" b="0" i="1" smtClean="0">
                            <a:latin typeface="Cambria Math" panose="02040503050406030204" pitchFamily="18" charset="0"/>
                          </a:rPr>
                        </m:ctrlPr>
                      </m:dPr>
                      <m:e>
                        <m:r>
                          <a:rPr lang="fr-CH" sz="2800" b="0" i="1" smtClean="0">
                            <a:latin typeface="Cambria Math" panose="02040503050406030204" pitchFamily="18" charset="0"/>
                          </a:rPr>
                          <m:t>𝑥</m:t>
                        </m:r>
                      </m:e>
                    </m:d>
                    <m:r>
                      <a:rPr lang="fr-CH" sz="2800" b="0" i="1" smtClean="0">
                        <a:latin typeface="Cambria Math" panose="02040503050406030204" pitchFamily="18" charset="0"/>
                      </a:rPr>
                      <m:t>=</m:t>
                    </m:r>
                    <m:f>
                      <m:fPr>
                        <m:ctrlPr>
                          <a:rPr lang="fr-CH" sz="2800" b="0" i="1" smtClean="0">
                            <a:latin typeface="Cambria Math" panose="02040503050406030204" pitchFamily="18" charset="0"/>
                          </a:rPr>
                        </m:ctrlPr>
                      </m:fPr>
                      <m:num>
                        <m:r>
                          <a:rPr lang="fr-CH" sz="2800" b="0" i="1" smtClean="0">
                            <a:latin typeface="Cambria Math" panose="02040503050406030204" pitchFamily="18" charset="0"/>
                          </a:rPr>
                          <m:t>1</m:t>
                        </m:r>
                      </m:num>
                      <m:den>
                        <m:r>
                          <a:rPr lang="fr-CH" sz="2800" b="0" i="1" smtClean="0">
                            <a:latin typeface="Cambria Math" panose="02040503050406030204" pitchFamily="18" charset="0"/>
                          </a:rPr>
                          <m:t>1+</m:t>
                        </m:r>
                        <m:sSup>
                          <m:sSupPr>
                            <m:ctrlPr>
                              <a:rPr lang="fr-CH" sz="2800" b="0" i="1" smtClean="0">
                                <a:latin typeface="Cambria Math" panose="02040503050406030204" pitchFamily="18" charset="0"/>
                              </a:rPr>
                            </m:ctrlPr>
                          </m:sSupPr>
                          <m:e>
                            <m:r>
                              <a:rPr lang="fr-CH" sz="2800" b="0" i="1" smtClean="0">
                                <a:latin typeface="Cambria Math" panose="02040503050406030204" pitchFamily="18" charset="0"/>
                              </a:rPr>
                              <m:t>𝑒</m:t>
                            </m:r>
                          </m:e>
                          <m:sup>
                            <m:r>
                              <a:rPr lang="fr-CH" sz="2800" b="0" i="1" smtClean="0">
                                <a:latin typeface="Cambria Math" panose="02040503050406030204" pitchFamily="18" charset="0"/>
                              </a:rPr>
                              <m:t>−</m:t>
                            </m:r>
                            <m:r>
                              <a:rPr lang="fr-CH" sz="2800" b="0" i="1" smtClean="0">
                                <a:latin typeface="Cambria Math" panose="02040503050406030204" pitchFamily="18" charset="0"/>
                              </a:rPr>
                              <m:t>𝑥</m:t>
                            </m:r>
                          </m:sup>
                        </m:sSup>
                      </m:den>
                    </m:f>
                  </m:oMath>
                </a14:m>
                <a:r>
                  <a:rPr lang="en-US" sz="2800" dirty="0"/>
                  <a:t> </a:t>
                </a:r>
              </a:p>
              <a:p>
                <a:pPr/>
                <a14:m>
                  <m:oMathPara xmlns:m="http://schemas.openxmlformats.org/officeDocument/2006/math">
                    <m:oMathParaPr>
                      <m:jc m:val="centerGroup"/>
                    </m:oMathParaPr>
                    <m:oMath xmlns:m="http://schemas.openxmlformats.org/officeDocument/2006/math">
                      <m:sSub>
                        <m:sSubPr>
                          <m:ctrlPr>
                            <a:rPr lang="fr-CH" sz="2800" i="1" smtClean="0">
                              <a:latin typeface="Cambria Math" panose="02040503050406030204" pitchFamily="18" charset="0"/>
                            </a:rPr>
                          </m:ctrlPr>
                        </m:sSubPr>
                        <m:e>
                          <m:sSub>
                            <m:sSubPr>
                              <m:ctrlPr>
                                <a:rPr lang="fr-CH" sz="2800" i="1">
                                  <a:latin typeface="Cambria Math" panose="02040503050406030204" pitchFamily="18" charset="0"/>
                                </a:rPr>
                              </m:ctrlPr>
                            </m:sSubPr>
                            <m:e>
                              <m:r>
                                <a:rPr lang="fr-CH" sz="2800" i="1">
                                  <a:latin typeface="Cambria Math" panose="02040503050406030204" pitchFamily="18" charset="0"/>
                                </a:rPr>
                                <m:t>𝑓</m:t>
                              </m:r>
                            </m:e>
                            <m:sub>
                              <m:r>
                                <a:rPr lang="fr-CH" sz="2800" i="1">
                                  <a:latin typeface="Cambria Math" panose="02040503050406030204" pitchFamily="18" charset="0"/>
                                  <a:ea typeface="Cambria Math" panose="02040503050406030204" pitchFamily="18" charset="0"/>
                                </a:rPr>
                                <m:t>𝜃</m:t>
                              </m:r>
                            </m:sub>
                          </m:sSub>
                          <m:d>
                            <m:dPr>
                              <m:ctrlPr>
                                <a:rPr lang="fr-CH" sz="2800" i="1">
                                  <a:latin typeface="Cambria Math" panose="02040503050406030204" pitchFamily="18" charset="0"/>
                                </a:rPr>
                              </m:ctrlPr>
                            </m:dPr>
                            <m:e>
                              <m:r>
                                <a:rPr lang="fr-CH" sz="2800" i="1">
                                  <a:latin typeface="Cambria Math" panose="02040503050406030204" pitchFamily="18" charset="0"/>
                                </a:rPr>
                                <m:t>𝑤</m:t>
                              </m:r>
                              <m:r>
                                <a:rPr lang="fr-CH" sz="2800" i="1">
                                  <a:latin typeface="Cambria Math" panose="02040503050406030204" pitchFamily="18" charset="0"/>
                                </a:rPr>
                                <m:t>,</m:t>
                              </m:r>
                              <m:r>
                                <a:rPr lang="fr-CH" sz="2800" i="1">
                                  <a:latin typeface="Cambria Math" panose="02040503050406030204" pitchFamily="18" charset="0"/>
                                </a:rPr>
                                <m:t>𝑐</m:t>
                              </m:r>
                            </m:e>
                          </m:d>
                          <m:r>
                            <a:rPr lang="fr-CH" sz="2800" i="1">
                              <a:latin typeface="Cambria Math" panose="02040503050406030204" pitchFamily="18" charset="0"/>
                            </a:rPr>
                            <m:t>=</m:t>
                          </m:r>
                          <m:r>
                            <a:rPr lang="fr-CH" sz="2800" b="0" i="1" smtClean="0">
                              <a:latin typeface="Cambria Math" panose="02040503050406030204" pitchFamily="18" charset="0"/>
                            </a:rPr>
                            <m:t>𝑃</m:t>
                          </m:r>
                        </m:e>
                        <m:sub>
                          <m:r>
                            <a:rPr lang="fr-CH" sz="2800" i="1" smtClean="0">
                              <a:latin typeface="Cambria Math" panose="02040503050406030204" pitchFamily="18" charset="0"/>
                              <a:ea typeface="Cambria Math" panose="02040503050406030204" pitchFamily="18" charset="0"/>
                            </a:rPr>
                            <m:t>𝜃</m:t>
                          </m:r>
                        </m:sub>
                      </m:sSub>
                      <m:r>
                        <a:rPr lang="fr-CH" sz="2800" b="0" i="1" smtClean="0">
                          <a:latin typeface="Cambria Math" panose="02040503050406030204" pitchFamily="18" charset="0"/>
                        </a:rPr>
                        <m:t>(</m:t>
                      </m:r>
                      <m:r>
                        <a:rPr lang="fr-CH" sz="2800" b="0" i="1" smtClean="0">
                          <a:latin typeface="Cambria Math" panose="02040503050406030204" pitchFamily="18" charset="0"/>
                        </a:rPr>
                        <m:t>𝑤</m:t>
                      </m:r>
                      <m:r>
                        <a:rPr lang="fr-CH" sz="2800" b="0" i="1" smtClean="0">
                          <a:latin typeface="Cambria Math" panose="02040503050406030204" pitchFamily="18" charset="0"/>
                        </a:rPr>
                        <m:t>,</m:t>
                      </m:r>
                      <m:r>
                        <a:rPr lang="fr-CH" sz="2800" b="0" i="1" smtClean="0">
                          <a:latin typeface="Cambria Math" panose="02040503050406030204" pitchFamily="18" charset="0"/>
                        </a:rPr>
                        <m:t>𝑐</m:t>
                      </m:r>
                      <m:r>
                        <a:rPr lang="fr-CH" sz="2800" b="0" i="1" smtClean="0">
                          <a:latin typeface="Cambria Math" panose="02040503050406030204" pitchFamily="18" charset="0"/>
                        </a:rPr>
                        <m:t>)=</m:t>
                      </m:r>
                      <m:r>
                        <a:rPr lang="fr-CH" sz="2800" b="1" i="1">
                          <a:latin typeface="Cambria Math" panose="02040503050406030204" pitchFamily="18" charset="0"/>
                        </a:rPr>
                        <m:t>𝒇</m:t>
                      </m:r>
                      <m:d>
                        <m:dPr>
                          <m:ctrlPr>
                            <a:rPr lang="fr-CH" sz="2800" i="1">
                              <a:latin typeface="Cambria Math" panose="02040503050406030204" pitchFamily="18" charset="0"/>
                            </a:rPr>
                          </m:ctrlPr>
                        </m:dPr>
                        <m:e>
                          <m:r>
                            <a:rPr lang="fr-CH" sz="2800" b="1" i="1">
                              <a:latin typeface="Cambria Math" panose="02040503050406030204" pitchFamily="18" charset="0"/>
                            </a:rPr>
                            <m:t>𝒘</m:t>
                          </m:r>
                          <m:r>
                            <a:rPr lang="fr-CH" sz="2800" i="1">
                              <a:latin typeface="Cambria Math" panose="02040503050406030204" pitchFamily="18" charset="0"/>
                            </a:rPr>
                            <m:t>,</m:t>
                          </m:r>
                          <m:r>
                            <a:rPr lang="fr-CH" sz="2800" b="1" i="1">
                              <a:latin typeface="Cambria Math" panose="02040503050406030204" pitchFamily="18" charset="0"/>
                            </a:rPr>
                            <m:t>𝒄</m:t>
                          </m:r>
                        </m:e>
                      </m:d>
                      <m:r>
                        <a:rPr lang="fr-CH" sz="2800" i="1">
                          <a:latin typeface="Cambria Math" panose="02040503050406030204" pitchFamily="18" charset="0"/>
                          <a:ea typeface="Cambria Math" charset="0"/>
                          <a:cs typeface="Cambria Math" charset="0"/>
                        </a:rPr>
                        <m:t>=</m:t>
                      </m:r>
                      <m:r>
                        <m:rPr>
                          <m:sty m:val="p"/>
                        </m:rPr>
                        <a:rPr lang="el-GR" sz="2800" i="1">
                          <a:latin typeface="Cambria Math" charset="0"/>
                          <a:ea typeface="Cambria Math" charset="0"/>
                          <a:cs typeface="Cambria Math" charset="0"/>
                        </a:rPr>
                        <m:t>σ</m:t>
                      </m:r>
                      <m:r>
                        <a:rPr lang="fr-CH" sz="2800" i="1">
                          <a:latin typeface="Cambria Math" charset="0"/>
                          <a:ea typeface="Cambria Math" charset="0"/>
                          <a:cs typeface="Cambria Math" charset="0"/>
                        </a:rPr>
                        <m:t>(</m:t>
                      </m:r>
                      <m:r>
                        <a:rPr lang="fr-CH" sz="2800" b="1" i="1">
                          <a:latin typeface="Cambria Math" panose="02040503050406030204" pitchFamily="18" charset="0"/>
                          <a:ea typeface="Cambria Math" charset="0"/>
                          <a:cs typeface="Cambria Math" charset="0"/>
                        </a:rPr>
                        <m:t>𝒄</m:t>
                      </m:r>
                      <m:r>
                        <a:rPr lang="fr-CH" sz="2800" i="1">
                          <a:latin typeface="Cambria Math" panose="02040503050406030204" pitchFamily="18" charset="0"/>
                          <a:ea typeface="Cambria Math" panose="02040503050406030204" pitchFamily="18" charset="0"/>
                          <a:cs typeface="Cambria Math" charset="0"/>
                        </a:rPr>
                        <m:t>∙</m:t>
                      </m:r>
                      <m:r>
                        <a:rPr lang="fr-CH" sz="2800" b="1" i="1">
                          <a:latin typeface="Cambria Math" panose="02040503050406030204" pitchFamily="18" charset="0"/>
                          <a:ea typeface="Cambria Math" charset="0"/>
                          <a:cs typeface="Cambria Math" charset="0"/>
                        </a:rPr>
                        <m:t>𝒘</m:t>
                      </m:r>
                      <m:r>
                        <a:rPr lang="fr-CH" sz="2800" i="1">
                          <a:latin typeface="Cambria Math" charset="0"/>
                          <a:ea typeface="Cambria Math" charset="0"/>
                          <a:cs typeface="Cambria Math" charset="0"/>
                        </a:rPr>
                        <m:t>)</m:t>
                      </m:r>
                      <m:r>
                        <a:rPr lang="fr-CH" sz="2800" b="0" i="1" smtClean="0">
                          <a:latin typeface="Cambria Math" panose="02040503050406030204" pitchFamily="18" charset="0"/>
                        </a:rPr>
                        <m:t>=</m:t>
                      </m:r>
                      <m:f>
                        <m:fPr>
                          <m:ctrlPr>
                            <a:rPr lang="fr-CH" sz="2800" i="1">
                              <a:latin typeface="Cambria Math" panose="02040503050406030204" pitchFamily="18" charset="0"/>
                              <a:ea typeface="Cambria Math" charset="0"/>
                              <a:cs typeface="Cambria Math" charset="0"/>
                            </a:rPr>
                          </m:ctrlPr>
                        </m:fPr>
                        <m:num>
                          <m:r>
                            <a:rPr lang="fr-CH" sz="2800" i="1">
                              <a:latin typeface="Cambria Math" charset="0"/>
                              <a:ea typeface="Cambria Math" charset="0"/>
                              <a:cs typeface="Cambria Math" charset="0"/>
                            </a:rPr>
                            <m:t>1</m:t>
                          </m:r>
                        </m:num>
                        <m:den>
                          <m:r>
                            <a:rPr lang="fr-CH" sz="2800" i="1">
                              <a:latin typeface="Cambria Math" charset="0"/>
                              <a:ea typeface="Cambria Math" charset="0"/>
                              <a:cs typeface="Cambria Math" charset="0"/>
                            </a:rPr>
                            <m:t>1+</m:t>
                          </m:r>
                          <m:sSup>
                            <m:sSupPr>
                              <m:ctrlPr>
                                <a:rPr lang="el-GR" sz="2800" i="1">
                                  <a:latin typeface="Cambria Math" panose="02040503050406030204" pitchFamily="18" charset="0"/>
                                  <a:ea typeface="Cambria Math" charset="0"/>
                                  <a:cs typeface="Cambria Math" charset="0"/>
                                </a:rPr>
                              </m:ctrlPr>
                            </m:sSupPr>
                            <m:e>
                              <m:r>
                                <a:rPr lang="el-GR" sz="2800" i="1">
                                  <a:latin typeface="Cambria Math" charset="0"/>
                                  <a:ea typeface="Cambria Math" charset="0"/>
                                  <a:cs typeface="Cambria Math" charset="0"/>
                                </a:rPr>
                                <m:t>𝑒</m:t>
                              </m:r>
                            </m:e>
                            <m:sup>
                              <m:r>
                                <a:rPr lang="el-GR" sz="2800" i="1">
                                  <a:latin typeface="Cambria Math" charset="0"/>
                                  <a:ea typeface="Cambria Math" charset="0"/>
                                  <a:cs typeface="Cambria Math" charset="0"/>
                                </a:rPr>
                                <m:t>−</m:t>
                              </m:r>
                              <m:r>
                                <a:rPr lang="fr-CH" sz="2800" b="1" i="1">
                                  <a:latin typeface="Cambria Math" panose="02040503050406030204" pitchFamily="18" charset="0"/>
                                  <a:ea typeface="Cambria Math" charset="0"/>
                                  <a:cs typeface="Cambria Math" charset="0"/>
                                </a:rPr>
                                <m:t>𝒄</m:t>
                              </m:r>
                              <m:r>
                                <a:rPr lang="fr-CH" sz="2800" i="1">
                                  <a:latin typeface="Cambria Math" panose="02040503050406030204" pitchFamily="18" charset="0"/>
                                  <a:ea typeface="Cambria Math" panose="02040503050406030204" pitchFamily="18" charset="0"/>
                                  <a:cs typeface="Cambria Math" charset="0"/>
                                </a:rPr>
                                <m:t>∙</m:t>
                              </m:r>
                              <m:r>
                                <a:rPr lang="fr-CH" sz="2800" b="1" i="1">
                                  <a:latin typeface="Cambria Math" panose="02040503050406030204" pitchFamily="18" charset="0"/>
                                  <a:ea typeface="Cambria Math" charset="0"/>
                                  <a:cs typeface="Cambria Math" charset="0"/>
                                </a:rPr>
                                <m:t>𝒘</m:t>
                              </m:r>
                            </m:sup>
                          </m:sSup>
                        </m:den>
                      </m:f>
                    </m:oMath>
                  </m:oMathPara>
                </a14:m>
                <a:endParaRPr lang="en-US" sz="2800" dirty="0"/>
              </a:p>
              <a:p>
                <a:endParaRPr lang="en-US" sz="2800" dirty="0"/>
              </a:p>
              <a:p>
                <a:endParaRPr lang="en-US" sz="2800" dirty="0"/>
              </a:p>
            </p:txBody>
          </p:sp>
        </mc:Choice>
        <mc:Fallback>
          <p:sp>
            <p:nvSpPr>
              <p:cNvPr id="3" name="Content Placeholder 2">
                <a:extLst>
                  <a:ext uri="{FF2B5EF4-FFF2-40B4-BE49-F238E27FC236}">
                    <a16:creationId xmlns:a16="http://schemas.microsoft.com/office/drawing/2014/main" id="{7267CBC0-0720-FA4C-89EB-DE3872CB1908}"/>
                  </a:ext>
                </a:extLst>
              </p:cNvPr>
              <p:cNvSpPr>
                <a:spLocks noGrp="1" noRot="1" noChangeAspect="1" noMove="1" noResize="1" noEditPoints="1" noAdjustHandles="1" noChangeArrowheads="1" noChangeShapeType="1" noTextEdit="1"/>
              </p:cNvSpPr>
              <p:nvPr>
                <p:ph idx="1"/>
              </p:nvPr>
            </p:nvSpPr>
            <p:spPr>
              <a:blipFill>
                <a:blip r:embed="rId3"/>
                <a:stretch>
                  <a:fillRect l="-1372" t="-1259"/>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A022DE5C-BBED-0440-9E1E-4B7E3CB3E0E4}"/>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pic>
        <p:nvPicPr>
          <p:cNvPr id="3074" name="Picture 2" descr="Sigmoid function - Wikipedia">
            <a:extLst>
              <a:ext uri="{FF2B5EF4-FFF2-40B4-BE49-F238E27FC236}">
                <a16:creationId xmlns:a16="http://schemas.microsoft.com/office/drawing/2014/main" id="{7B8E9E7F-E2B4-77F7-8B0A-BD219D8D22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86100" y="4568626"/>
            <a:ext cx="2843808" cy="18958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2609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Illustration</a:t>
            </a:r>
          </a:p>
        </p:txBody>
      </p:sp>
      <p:cxnSp>
        <p:nvCxnSpPr>
          <p:cNvPr id="8" name="Straight Arrow Connector 7"/>
          <p:cNvCxnSpPr/>
          <p:nvPr/>
        </p:nvCxnSpPr>
        <p:spPr>
          <a:xfrm flipV="1">
            <a:off x="2689578" y="2073775"/>
            <a:ext cx="1180900" cy="158816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3760016" y="1714079"/>
            <a:ext cx="1643463" cy="369332"/>
          </a:xfrm>
          <a:prstGeom prst="rect">
            <a:avLst/>
          </a:prstGeom>
        </p:spPr>
        <p:txBody>
          <a:bodyPr wrap="non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1" i="0" u="sng" strike="noStrike" kern="1200" cap="none" spc="0" normalizeH="0" baseline="0" noProof="0" dirty="0">
                <a:ln>
                  <a:noFill/>
                </a:ln>
                <a:solidFill>
                  <a:srgbClr val="000000"/>
                </a:solidFill>
                <a:effectLst/>
                <a:uLnTx/>
                <a:uFillTx/>
                <a:latin typeface="Calibri" charset="0"/>
                <a:ea typeface="Calibri" charset="0"/>
                <a:cs typeface="Calibri" charset="0"/>
              </a:rPr>
              <a:t>Banking</a:t>
            </a:r>
            <a:r>
              <a:rPr kumimoji="0" lang="en-US" sz="1800" b="1" i="0" u="none" strike="noStrike" kern="1200" cap="none" spc="0" normalizeH="0" baseline="0" noProof="0" dirty="0">
                <a:ln>
                  <a:noFill/>
                </a:ln>
                <a:solidFill>
                  <a:srgbClr val="000000"/>
                </a:solidFill>
                <a:effectLst/>
                <a:uLnTx/>
                <a:uFillTx/>
                <a:latin typeface="Calibri" charset="0"/>
                <a:ea typeface="Calibri" charset="0"/>
                <a:cs typeface="Calibri" charset="0"/>
              </a:rPr>
              <a:t> (word)</a:t>
            </a:r>
          </a:p>
        </p:txBody>
      </p:sp>
      <p:cxnSp>
        <p:nvCxnSpPr>
          <p:cNvPr id="10" name="Straight Arrow Connector 9"/>
          <p:cNvCxnSpPr/>
          <p:nvPr/>
        </p:nvCxnSpPr>
        <p:spPr>
          <a:xfrm flipV="1">
            <a:off x="2689578" y="2665729"/>
            <a:ext cx="996215" cy="99621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3698588" y="2498527"/>
            <a:ext cx="2071850" cy="369332"/>
          </a:xfrm>
          <a:prstGeom prst="rect">
            <a:avLst/>
          </a:prstGeom>
        </p:spPr>
        <p:txBody>
          <a:bodyPr wrap="non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Debt</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(context word)</a:t>
            </a:r>
          </a:p>
        </p:txBody>
      </p:sp>
      <p:sp>
        <p:nvSpPr>
          <p:cNvPr id="14" name="Rectangle 13"/>
          <p:cNvSpPr/>
          <p:nvPr/>
        </p:nvSpPr>
        <p:spPr>
          <a:xfrm>
            <a:off x="1414454" y="2096771"/>
            <a:ext cx="2104935" cy="369332"/>
          </a:xfrm>
          <a:prstGeom prst="rect">
            <a:avLst/>
          </a:prstGeom>
        </p:spPr>
        <p:txBody>
          <a:bodyPr wrap="non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Crisis</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(context word)</a:t>
            </a:r>
          </a:p>
        </p:txBody>
      </p:sp>
      <p:cxnSp>
        <p:nvCxnSpPr>
          <p:cNvPr id="15" name="Straight Arrow Connector 14"/>
          <p:cNvCxnSpPr/>
          <p:nvPr/>
        </p:nvCxnSpPr>
        <p:spPr>
          <a:xfrm flipV="1">
            <a:off x="2689578" y="2527229"/>
            <a:ext cx="411481" cy="113471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1101410" y="3661944"/>
            <a:ext cx="1588168" cy="66414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265604" y="4479545"/>
            <a:ext cx="2371740" cy="369332"/>
          </a:xfrm>
          <a:prstGeom prst="rect">
            <a:avLst/>
          </a:prstGeom>
        </p:spPr>
        <p:txBody>
          <a:bodyPr wrap="non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Monkey</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(context word)</a:t>
            </a:r>
          </a:p>
        </p:txBody>
      </p:sp>
      <p:sp>
        <p:nvSpPr>
          <p:cNvPr id="22" name="TextBox 21"/>
          <p:cNvSpPr txBox="1"/>
          <p:nvPr/>
        </p:nvSpPr>
        <p:spPr>
          <a:xfrm>
            <a:off x="6228184" y="3356992"/>
            <a:ext cx="2954655" cy="2862322"/>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Banking</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 </a:t>
            </a: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Crisis</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 +3	</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Banking</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 </a:t>
            </a: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Debt</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+2	</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Banking</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 </a:t>
            </a: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Monkey</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 -1</a:t>
            </a:r>
          </a:p>
          <a:p>
            <a:pPr marL="0" marR="0" lvl="0" indent="0" algn="l" defTabSz="914400" rtl="0" eaLnBrk="1" fontAlgn="base" latinLnBrk="0" hangingPunct="1">
              <a:lnSpc>
                <a:spcPct val="100000"/>
              </a:lnSpc>
              <a:spcBef>
                <a:spcPct val="0"/>
              </a:spcBef>
              <a:spcAft>
                <a:spcPct val="0"/>
              </a:spcAft>
              <a:buClrTx/>
              <a:buSzTx/>
              <a:buFontTx/>
              <a:buNone/>
              <a:tabLst/>
              <a:defRPr/>
            </a:pPr>
            <a:endParaRPr lang="en-US" sz="1800" dirty="0">
              <a:solidFill>
                <a:srgbClr val="000000"/>
              </a:solidFill>
              <a:latin typeface="Calibri" charset="0"/>
              <a:ea typeface="Calibri" charset="0"/>
              <a:cs typeface="Calibri" charset="0"/>
            </a:endParaRPr>
          </a:p>
          <a:p>
            <a:pPr lvl="0" algn="l">
              <a:defRPr/>
            </a:pPr>
            <a:r>
              <a:rPr lang="en-US" sz="1800" u="sng" dirty="0">
                <a:solidFill>
                  <a:srgbClr val="000000"/>
                </a:solidFill>
                <a:latin typeface="Calibri" charset="0"/>
                <a:ea typeface="Calibri" charset="0"/>
                <a:cs typeface="Calibri" charset="0"/>
              </a:rPr>
              <a:t>P(Banking, Crisis)</a:t>
            </a:r>
            <a:r>
              <a:rPr lang="en-US" sz="1800" dirty="0">
                <a:solidFill>
                  <a:srgbClr val="000000"/>
                </a:solidFill>
                <a:latin typeface="Calibri" charset="0"/>
                <a:ea typeface="Calibri" charset="0"/>
                <a:cs typeface="Calibri" charset="0"/>
              </a:rPr>
              <a:t> = 0.95	</a:t>
            </a:r>
          </a:p>
          <a:p>
            <a:pPr lvl="0" algn="l">
              <a:defRPr/>
            </a:pPr>
            <a:r>
              <a:rPr lang="en-US" sz="1800" u="sng" dirty="0">
                <a:solidFill>
                  <a:srgbClr val="000000"/>
                </a:solidFill>
                <a:latin typeface="Calibri" charset="0"/>
                <a:ea typeface="Calibri" charset="0"/>
                <a:cs typeface="Calibri" charset="0"/>
              </a:rPr>
              <a:t>P(Banking, Debt</a:t>
            </a:r>
            <a:r>
              <a:rPr lang="en-US" sz="1800" dirty="0">
                <a:solidFill>
                  <a:srgbClr val="000000"/>
                </a:solidFill>
                <a:latin typeface="Calibri" charset="0"/>
                <a:ea typeface="Calibri" charset="0"/>
                <a:cs typeface="Calibri" charset="0"/>
              </a:rPr>
              <a:t>= 0.88	</a:t>
            </a:r>
          </a:p>
          <a:p>
            <a:pPr lvl="0" algn="l">
              <a:defRPr/>
            </a:pPr>
            <a:r>
              <a:rPr lang="en-US" sz="1800" u="sng" dirty="0">
                <a:solidFill>
                  <a:srgbClr val="000000"/>
                </a:solidFill>
                <a:latin typeface="Calibri" charset="0"/>
                <a:ea typeface="Calibri" charset="0"/>
                <a:cs typeface="Calibri" charset="0"/>
              </a:rPr>
              <a:t>P(Banking, Monkey)</a:t>
            </a:r>
            <a:r>
              <a:rPr lang="en-US" sz="1800" dirty="0">
                <a:solidFill>
                  <a:srgbClr val="000000"/>
                </a:solidFill>
                <a:latin typeface="Calibri" charset="0"/>
                <a:ea typeface="Calibri" charset="0"/>
                <a:cs typeface="Calibri" charset="0"/>
              </a:rPr>
              <a:t> = 0.27 </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a:t>
            </a:r>
          </a:p>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endParaRPr>
          </a:p>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endParaRPr>
          </a:p>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endParaRPr>
          </a:p>
        </p:txBody>
      </p:sp>
      <p:sp>
        <p:nvSpPr>
          <p:cNvPr id="2" name="Footer Placeholder 1"/>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dirty="0">
              <a:ln>
                <a:noFill/>
              </a:ln>
              <a:solidFill>
                <a:srgbClr val="000000"/>
              </a:solidFill>
              <a:effectLst/>
              <a:uLnTx/>
              <a:uFillTx/>
              <a:latin typeface="Verdana" charset="0"/>
              <a:ea typeface="+mn-ea"/>
              <a:cs typeface="+mn-cs"/>
            </a:endParaRPr>
          </a:p>
        </p:txBody>
      </p:sp>
      <p:pic>
        <p:nvPicPr>
          <p:cNvPr id="6" name="Picture 5">
            <a:extLst>
              <a:ext uri="{FF2B5EF4-FFF2-40B4-BE49-F238E27FC236}">
                <a16:creationId xmlns:a16="http://schemas.microsoft.com/office/drawing/2014/main" id="{153A7FF3-5E2E-9D42-8AD4-51741749C8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561" y="5098904"/>
            <a:ext cx="4834034" cy="1029300"/>
          </a:xfrm>
          <a:prstGeom prst="rect">
            <a:avLst/>
          </a:prstGeom>
        </p:spPr>
      </p:pic>
    </p:spTree>
    <p:extLst>
      <p:ext uri="{BB962C8B-B14F-4D97-AF65-F5344CB8AC3E}">
        <p14:creationId xmlns:p14="http://schemas.microsoft.com/office/powerpoint/2010/main" val="2416806262"/>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C8640-E0DF-59DB-5E56-59ECF43F82A1}"/>
              </a:ext>
            </a:extLst>
          </p:cNvPr>
          <p:cNvSpPr>
            <a:spLocks noGrp="1"/>
          </p:cNvSpPr>
          <p:nvPr>
            <p:ph type="title"/>
          </p:nvPr>
        </p:nvSpPr>
        <p:spPr/>
        <p:txBody>
          <a:bodyPr/>
          <a:lstStyle/>
          <a:p>
            <a:r>
              <a:rPr lang="en-GB" dirty="0"/>
              <a:t>Question</a:t>
            </a:r>
          </a:p>
        </p:txBody>
      </p:sp>
      <p:sp>
        <p:nvSpPr>
          <p:cNvPr id="3" name="Content Placeholder 2">
            <a:extLst>
              <a:ext uri="{FF2B5EF4-FFF2-40B4-BE49-F238E27FC236}">
                <a16:creationId xmlns:a16="http://schemas.microsoft.com/office/drawing/2014/main" id="{757AC3CC-C0F3-4FA0-7A54-09D7A6F4B981}"/>
              </a:ext>
            </a:extLst>
          </p:cNvPr>
          <p:cNvSpPr>
            <a:spLocks noGrp="1"/>
          </p:cNvSpPr>
          <p:nvPr>
            <p:ph idx="1"/>
          </p:nvPr>
        </p:nvSpPr>
        <p:spPr/>
        <p:txBody>
          <a:bodyPr/>
          <a:lstStyle/>
          <a:p>
            <a:r>
              <a:rPr lang="en-GB" dirty="0"/>
              <a:t>From which data samples the embeddings are learnt?</a:t>
            </a:r>
          </a:p>
          <a:p>
            <a:pPr marL="514350" indent="-514350">
              <a:buAutoNum type="arabicPeriod"/>
            </a:pPr>
            <a:r>
              <a:rPr lang="en-GB" sz="2800" dirty="0"/>
              <a:t>Known embeddings for (</a:t>
            </a:r>
            <a:r>
              <a:rPr lang="en-GB" sz="2800" dirty="0" err="1"/>
              <a:t>w,c</a:t>
            </a:r>
            <a:r>
              <a:rPr lang="en-GB" sz="2800" dirty="0"/>
              <a:t>) pairs</a:t>
            </a:r>
          </a:p>
          <a:p>
            <a:pPr marL="514350" indent="-514350">
              <a:buAutoNum type="arabicPeriod"/>
            </a:pPr>
            <a:r>
              <a:rPr lang="en-GB" sz="2800" dirty="0"/>
              <a:t>Frequency of occurrences of (</a:t>
            </a:r>
            <a:r>
              <a:rPr lang="en-GB" sz="2800" dirty="0" err="1"/>
              <a:t>w,c</a:t>
            </a:r>
            <a:r>
              <a:rPr lang="en-GB" sz="2800" dirty="0"/>
              <a:t>) pairs in the document collection</a:t>
            </a:r>
          </a:p>
          <a:p>
            <a:pPr marL="514350" indent="-514350">
              <a:buAutoNum type="arabicPeriod"/>
            </a:pPr>
            <a:r>
              <a:rPr lang="en-GB" sz="2800" dirty="0"/>
              <a:t>Approximate probabilities of occurrences of (</a:t>
            </a:r>
            <a:r>
              <a:rPr lang="en-GB" sz="2800" dirty="0" err="1"/>
              <a:t>w,c</a:t>
            </a:r>
            <a:r>
              <a:rPr lang="en-GB" sz="2800" dirty="0"/>
              <a:t>) pairs</a:t>
            </a:r>
          </a:p>
          <a:p>
            <a:pPr marL="514350" indent="-514350">
              <a:buAutoNum type="arabicPeriod"/>
            </a:pPr>
            <a:r>
              <a:rPr lang="en-GB" sz="2800" dirty="0"/>
              <a:t>Presence or absence of (</a:t>
            </a:r>
            <a:r>
              <a:rPr lang="en-GB" sz="2800" dirty="0" err="1"/>
              <a:t>w,c</a:t>
            </a:r>
            <a:r>
              <a:rPr lang="en-GB" sz="2800" dirty="0"/>
              <a:t>) pairs in the document collection</a:t>
            </a:r>
          </a:p>
          <a:p>
            <a:pPr marL="514350" indent="-514350">
              <a:buAutoNum type="arabicPeriod"/>
            </a:pPr>
            <a:endParaRPr lang="en-GB" dirty="0"/>
          </a:p>
          <a:p>
            <a:pPr marL="514350" indent="-514350">
              <a:buAutoNum type="arabicPeriod"/>
            </a:pPr>
            <a:endParaRPr lang="en-GB" dirty="0"/>
          </a:p>
          <a:p>
            <a:pPr marL="514350" indent="-514350">
              <a:buAutoNum type="arabicPeriod"/>
            </a:pPr>
            <a:endParaRPr lang="en-GB" dirty="0"/>
          </a:p>
        </p:txBody>
      </p:sp>
      <p:sp>
        <p:nvSpPr>
          <p:cNvPr id="4" name="Footer Placeholder 3">
            <a:extLst>
              <a:ext uri="{FF2B5EF4-FFF2-40B4-BE49-F238E27FC236}">
                <a16:creationId xmlns:a16="http://schemas.microsoft.com/office/drawing/2014/main" id="{7B7D84AD-EA91-DFB5-7E02-429C25346513}"/>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524028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FB7E6-4596-41CA-1991-2AE516B787B5}"/>
              </a:ext>
            </a:extLst>
          </p:cNvPr>
          <p:cNvSpPr>
            <a:spLocks noGrp="1"/>
          </p:cNvSpPr>
          <p:nvPr>
            <p:ph type="title"/>
          </p:nvPr>
        </p:nvSpPr>
        <p:spPr/>
        <p:txBody>
          <a:bodyPr/>
          <a:lstStyle/>
          <a:p>
            <a:r>
              <a:rPr lang="en-GB" dirty="0"/>
              <a:t>Question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0A24928-1A3C-9CCA-C272-40B7A90DE261}"/>
                  </a:ext>
                </a:extLst>
              </p:cNvPr>
              <p:cNvSpPr>
                <a:spLocks noGrp="1"/>
              </p:cNvSpPr>
              <p:nvPr>
                <p:ph idx="1"/>
              </p:nvPr>
            </p:nvSpPr>
            <p:spPr/>
            <p:txBody>
              <a:bodyPr/>
              <a:lstStyle/>
              <a:p>
                <a:r>
                  <a:rPr lang="en-GB" dirty="0"/>
                  <a:t>Which of the following functions is not equal to the three others?</a:t>
                </a:r>
              </a:p>
              <a:p>
                <a:pPr marL="514350" indent="-514350">
                  <a:buAutoNum type="arabicPeriod"/>
                </a:pPr>
                <a14:m>
                  <m:oMath xmlns:m="http://schemas.openxmlformats.org/officeDocument/2006/math">
                    <m:r>
                      <a:rPr lang="fr-CH" sz="3200" i="1" smtClean="0">
                        <a:latin typeface="Cambria Math" panose="02040503050406030204" pitchFamily="18" charset="0"/>
                      </a:rPr>
                      <m:t>𝑓</m:t>
                    </m:r>
                    <m:d>
                      <m:dPr>
                        <m:ctrlPr>
                          <a:rPr lang="fr-CH" sz="3200" i="1">
                            <a:latin typeface="Cambria Math" panose="02040503050406030204" pitchFamily="18" charset="0"/>
                          </a:rPr>
                        </m:ctrlPr>
                      </m:dPr>
                      <m:e>
                        <m:r>
                          <a:rPr kumimoji="0" lang="en-GB" sz="3200" b="0" i="1" u="none" strike="noStrike" kern="0" cap="none" spc="0" normalizeH="0" baseline="0" noProof="0" dirty="0" smtClean="0">
                            <a:ln>
                              <a:noFill/>
                            </a:ln>
                            <a:solidFill>
                              <a:srgbClr val="000000"/>
                            </a:solidFill>
                            <a:effectLst/>
                            <a:uLnTx/>
                            <a:uFillTx/>
                            <a:latin typeface="Cambria Math" panose="02040503050406030204" pitchFamily="18" charset="0"/>
                            <a:ea typeface="+mn-ea"/>
                          </a:rPr>
                          <m:t>𝑤</m:t>
                        </m:r>
                        <m:r>
                          <a:rPr kumimoji="0" lang="en-GB" sz="3200" b="0" i="1" u="none" strike="noStrike" kern="0" cap="none" spc="0" normalizeH="0" baseline="0" noProof="0" dirty="0" smtClean="0">
                            <a:ln>
                              <a:noFill/>
                            </a:ln>
                            <a:solidFill>
                              <a:srgbClr val="000000"/>
                            </a:solidFill>
                            <a:effectLst/>
                            <a:uLnTx/>
                            <a:uFillTx/>
                            <a:latin typeface="Cambria Math" panose="02040503050406030204" pitchFamily="18" charset="0"/>
                            <a:ea typeface="+mn-ea"/>
                          </a:rPr>
                          <m:t>,</m:t>
                        </m:r>
                        <m:r>
                          <a:rPr kumimoji="0" lang="en-GB" sz="3200" b="0" i="1" u="none" strike="noStrike" kern="0" cap="none" spc="0" normalizeH="0" baseline="0" noProof="0" dirty="0" smtClean="0">
                            <a:ln>
                              <a:noFill/>
                            </a:ln>
                            <a:solidFill>
                              <a:srgbClr val="000000"/>
                            </a:solidFill>
                            <a:effectLst/>
                            <a:uLnTx/>
                            <a:uFillTx/>
                            <a:latin typeface="Cambria Math" panose="02040503050406030204" pitchFamily="18" charset="0"/>
                            <a:ea typeface="+mn-ea"/>
                          </a:rPr>
                          <m:t>𝑐</m:t>
                        </m:r>
                      </m:e>
                    </m:d>
                  </m:oMath>
                </a14:m>
                <a:endParaRPr lang="en-GB" dirty="0"/>
              </a:p>
              <a:p>
                <a:pPr marL="514350" indent="-514350">
                  <a:buAutoNum type="arabicPeriod"/>
                </a:pPr>
                <a14:m>
                  <m:oMath xmlns:m="http://schemas.openxmlformats.org/officeDocument/2006/math">
                    <m:sSub>
                      <m:sSubPr>
                        <m:ctrlPr>
                          <a:rPr lang="fr-CH" sz="3200" i="1" smtClean="0">
                            <a:latin typeface="Cambria Math" panose="02040503050406030204" pitchFamily="18" charset="0"/>
                          </a:rPr>
                        </m:ctrlPr>
                      </m:sSubPr>
                      <m:e>
                        <m:r>
                          <a:rPr lang="fr-CH" sz="3200" b="0" i="1" smtClean="0">
                            <a:latin typeface="Cambria Math" panose="02040503050406030204" pitchFamily="18" charset="0"/>
                          </a:rPr>
                          <m:t>𝑓</m:t>
                        </m:r>
                      </m:e>
                      <m:sub>
                        <m:r>
                          <a:rPr lang="fr-CH" sz="3200" i="1" smtClean="0">
                            <a:latin typeface="Cambria Math" panose="02040503050406030204" pitchFamily="18" charset="0"/>
                            <a:ea typeface="Cambria Math" panose="02040503050406030204" pitchFamily="18" charset="0"/>
                          </a:rPr>
                          <m:t>𝜃</m:t>
                        </m:r>
                      </m:sub>
                    </m:sSub>
                    <m:d>
                      <m:dPr>
                        <m:ctrlPr>
                          <a:rPr lang="fr-CH" sz="3200" i="1">
                            <a:latin typeface="Cambria Math" panose="02040503050406030204" pitchFamily="18" charset="0"/>
                          </a:rPr>
                        </m:ctrlPr>
                      </m:dPr>
                      <m:e>
                        <m:r>
                          <a:rPr lang="fr-CH" sz="3200" b="0" i="1" smtClean="0">
                            <a:latin typeface="Cambria Math" panose="02040503050406030204" pitchFamily="18" charset="0"/>
                            <a:ea typeface="Cambria Math" panose="02040503050406030204" pitchFamily="18" charset="0"/>
                          </a:rPr>
                          <m:t>𝑤</m:t>
                        </m:r>
                        <m:r>
                          <a:rPr lang="fr-CH" sz="3200" b="0" i="1" smtClean="0">
                            <a:latin typeface="Cambria Math" panose="02040503050406030204" pitchFamily="18" charset="0"/>
                            <a:ea typeface="Cambria Math" panose="02040503050406030204" pitchFamily="18" charset="0"/>
                          </a:rPr>
                          <m:t>,</m:t>
                        </m:r>
                        <m:r>
                          <a:rPr lang="fr-CH" sz="3200" i="1">
                            <a:latin typeface="Cambria Math" panose="02040503050406030204" pitchFamily="18" charset="0"/>
                          </a:rPr>
                          <m:t>𝑐</m:t>
                        </m:r>
                      </m:e>
                    </m:d>
                  </m:oMath>
                </a14:m>
                <a:endParaRPr lang="en-GB" dirty="0"/>
              </a:p>
              <a:p>
                <a:pPr marL="514350" indent="-514350">
                  <a:buAutoNum type="arabicPeriod"/>
                </a:pPr>
                <a14:m>
                  <m:oMath xmlns:m="http://schemas.openxmlformats.org/officeDocument/2006/math">
                    <m:r>
                      <a:rPr lang="fr-CH" sz="3200" b="1" i="1" smtClean="0">
                        <a:latin typeface="Cambria Math" panose="02040503050406030204" pitchFamily="18" charset="0"/>
                      </a:rPr>
                      <m:t>𝒇</m:t>
                    </m:r>
                    <m:d>
                      <m:dPr>
                        <m:ctrlPr>
                          <a:rPr lang="fr-CH" sz="3200" i="1">
                            <a:latin typeface="Cambria Math" panose="02040503050406030204" pitchFamily="18" charset="0"/>
                          </a:rPr>
                        </m:ctrlPr>
                      </m:dPr>
                      <m:e>
                        <m:r>
                          <a:rPr lang="fr-CH" sz="3200" b="1" i="1">
                            <a:latin typeface="Cambria Math" panose="02040503050406030204" pitchFamily="18" charset="0"/>
                          </a:rPr>
                          <m:t>𝒘</m:t>
                        </m:r>
                        <m:r>
                          <a:rPr lang="fr-CH" sz="3200" i="1">
                            <a:latin typeface="Cambria Math" panose="02040503050406030204" pitchFamily="18" charset="0"/>
                          </a:rPr>
                          <m:t>,</m:t>
                        </m:r>
                        <m:r>
                          <a:rPr lang="fr-CH" sz="3200" b="1" i="1">
                            <a:latin typeface="Cambria Math" panose="02040503050406030204" pitchFamily="18" charset="0"/>
                          </a:rPr>
                          <m:t>𝒄</m:t>
                        </m:r>
                      </m:e>
                    </m:d>
                  </m:oMath>
                </a14:m>
                <a:endParaRPr lang="en-GB" dirty="0"/>
              </a:p>
              <a:p>
                <a:pPr marL="514350" indent="-514350">
                  <a:buAutoNum type="arabicPeriod"/>
                </a:pPr>
                <a14:m>
                  <m:oMath xmlns:m="http://schemas.openxmlformats.org/officeDocument/2006/math">
                    <m:r>
                      <m:rPr>
                        <m:sty m:val="p"/>
                      </m:rPr>
                      <a:rPr lang="el-GR" sz="3200" i="1" smtClean="0">
                        <a:latin typeface="Cambria Math" charset="0"/>
                        <a:ea typeface="Cambria Math" charset="0"/>
                        <a:cs typeface="Cambria Math" charset="0"/>
                      </a:rPr>
                      <m:t>σ</m:t>
                    </m:r>
                    <m:r>
                      <a:rPr lang="fr-CH" sz="3200" i="1">
                        <a:latin typeface="Cambria Math" charset="0"/>
                        <a:ea typeface="Cambria Math" charset="0"/>
                        <a:cs typeface="Cambria Math" charset="0"/>
                      </a:rPr>
                      <m:t>(</m:t>
                    </m:r>
                    <m:r>
                      <a:rPr lang="fr-CH" sz="3200" b="1" i="1">
                        <a:latin typeface="Cambria Math" panose="02040503050406030204" pitchFamily="18" charset="0"/>
                        <a:ea typeface="Cambria Math" charset="0"/>
                        <a:cs typeface="Cambria Math" charset="0"/>
                      </a:rPr>
                      <m:t>𝒄</m:t>
                    </m:r>
                    <m:r>
                      <a:rPr lang="fr-CH" sz="3200" i="1">
                        <a:latin typeface="Cambria Math" panose="02040503050406030204" pitchFamily="18" charset="0"/>
                        <a:ea typeface="Cambria Math" panose="02040503050406030204" pitchFamily="18" charset="0"/>
                        <a:cs typeface="Cambria Math" charset="0"/>
                      </a:rPr>
                      <m:t>∙</m:t>
                    </m:r>
                    <m:r>
                      <a:rPr lang="fr-CH" sz="3200" b="1" i="1">
                        <a:latin typeface="Cambria Math" panose="02040503050406030204" pitchFamily="18" charset="0"/>
                        <a:ea typeface="Cambria Math" charset="0"/>
                        <a:cs typeface="Cambria Math" charset="0"/>
                      </a:rPr>
                      <m:t>𝒘</m:t>
                    </m:r>
                    <m:r>
                      <a:rPr lang="fr-CH" sz="3200" i="1">
                        <a:latin typeface="Cambria Math" charset="0"/>
                        <a:ea typeface="Cambria Math" charset="0"/>
                        <a:cs typeface="Cambria Math" charset="0"/>
                      </a:rPr>
                      <m:t>)</m:t>
                    </m:r>
                  </m:oMath>
                </a14:m>
                <a:endParaRPr lang="en-GB" dirty="0"/>
              </a:p>
              <a:p>
                <a:pPr marL="514350" indent="-514350">
                  <a:buAutoNum type="arabicPeriod"/>
                </a:pPr>
                <a:endParaRPr lang="en-GB" dirty="0"/>
              </a:p>
            </p:txBody>
          </p:sp>
        </mc:Choice>
        <mc:Fallback>
          <p:sp>
            <p:nvSpPr>
              <p:cNvPr id="3" name="Content Placeholder 2">
                <a:extLst>
                  <a:ext uri="{FF2B5EF4-FFF2-40B4-BE49-F238E27FC236}">
                    <a16:creationId xmlns:a16="http://schemas.microsoft.com/office/drawing/2014/main" id="{F0A24928-1A3C-9CCA-C272-40B7A90DE261}"/>
                  </a:ext>
                </a:extLst>
              </p:cNvPr>
              <p:cNvSpPr>
                <a:spLocks noGrp="1" noRot="1" noChangeAspect="1" noMove="1" noResize="1" noEditPoints="1" noAdjustHandles="1" noChangeArrowheads="1" noChangeShapeType="1" noTextEdit="1"/>
              </p:cNvSpPr>
              <p:nvPr>
                <p:ph idx="1"/>
              </p:nvPr>
            </p:nvSpPr>
            <p:spPr>
              <a:blipFill>
                <a:blip r:embed="rId3"/>
                <a:stretch>
                  <a:fillRect l="-1829" t="-1511"/>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936109EB-C56B-FBC3-809D-DAD7F92F3636}"/>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38425576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8EED4-F866-C54A-AE0D-AB234CD6247A}"/>
              </a:ext>
            </a:extLst>
          </p:cNvPr>
          <p:cNvSpPr>
            <a:spLocks noGrp="1"/>
          </p:cNvSpPr>
          <p:nvPr>
            <p:ph type="title"/>
          </p:nvPr>
        </p:nvSpPr>
        <p:spPr/>
        <p:txBody>
          <a:bodyPr/>
          <a:lstStyle/>
          <a:p>
            <a:r>
              <a:rPr lang="en-US" dirty="0"/>
              <a:t>Word Context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27FB3DD-453D-3A4E-9301-91D3806FF319}"/>
                  </a:ext>
                </a:extLst>
              </p:cNvPr>
              <p:cNvSpPr>
                <a:spLocks noGrp="1"/>
              </p:cNvSpPr>
              <p:nvPr>
                <p:ph idx="1"/>
              </p:nvPr>
            </p:nvSpPr>
            <p:spPr>
              <a:xfrm>
                <a:off x="161369" y="2822360"/>
                <a:ext cx="8305800" cy="3373686"/>
              </a:xfrm>
            </p:spPr>
            <p:txBody>
              <a:bodyPr/>
              <a:lstStyle/>
              <a:p>
                <a:r>
                  <a:rPr lang="en-US" sz="2800" dirty="0"/>
                  <a:t>Context: words in a window of size s, e.g., s = 2</a:t>
                </a:r>
              </a:p>
              <a:p>
                <a:r>
                  <a:rPr lang="en-US" sz="2800" dirty="0"/>
                  <a:t>Example:</a:t>
                </a:r>
              </a:p>
              <a:p>
                <a:pPr lvl="1"/>
                <a:r>
                  <a:rPr lang="en-US" sz="2400" dirty="0"/>
                  <a:t>Center word: 	w = banking</a:t>
                </a:r>
              </a:p>
              <a:p>
                <a:pPr lvl="1"/>
                <a:r>
                  <a:rPr lang="en-US" sz="2400" dirty="0"/>
                  <a:t>Context 1: 	C</a:t>
                </a:r>
                <a:r>
                  <a:rPr lang="en-US" sz="2400" baseline="-25000" dirty="0"/>
                  <a:t>1</a:t>
                </a:r>
                <a:r>
                  <a:rPr lang="en-US" sz="2400" dirty="0"/>
                  <a:t>(w) = {turning, into, crises, as}</a:t>
                </a:r>
              </a:p>
              <a:p>
                <a:pPr lvl="1"/>
                <a:r>
                  <a:rPr lang="en-US" sz="2400" dirty="0"/>
                  <a:t>Context 2: 	C</a:t>
                </a:r>
                <a:r>
                  <a:rPr lang="en-US" sz="2400" baseline="-25000" dirty="0"/>
                  <a:t>2</a:t>
                </a:r>
                <a:r>
                  <a:rPr lang="en-US" sz="2400" dirty="0"/>
                  <a:t>(w) = {needs, unified, regulation, to}</a:t>
                </a:r>
              </a:p>
              <a:p>
                <a:endParaRPr lang="en-US" sz="2800" dirty="0"/>
              </a:p>
              <a:p>
                <a:r>
                  <a:rPr lang="en-US" sz="2800" dirty="0"/>
                  <a:t>Word-Context occurrence: 	</a:t>
                </a:r>
                <a14:m>
                  <m:oMath xmlns:m="http://schemas.openxmlformats.org/officeDocument/2006/math">
                    <m:r>
                      <a:rPr lang="en-US" sz="2800" i="1" dirty="0" smtClean="0">
                        <a:latin typeface="Cambria Math" panose="02040503050406030204" pitchFamily="18" charset="0"/>
                      </a:rPr>
                      <m:t>(</m:t>
                    </m:r>
                    <m:r>
                      <a:rPr lang="en-US" sz="2800" i="1" dirty="0" smtClean="0">
                        <a:latin typeface="Cambria Math" panose="02040503050406030204" pitchFamily="18" charset="0"/>
                      </a:rPr>
                      <m:t>𝑤</m:t>
                    </m:r>
                    <m:r>
                      <a:rPr lang="en-US" sz="2800" i="1" dirty="0" smtClean="0">
                        <a:latin typeface="Cambria Math" panose="02040503050406030204" pitchFamily="18" charset="0"/>
                      </a:rPr>
                      <m:t>, </m:t>
                    </m:r>
                    <m:r>
                      <a:rPr lang="en-US" sz="2800" i="1" dirty="0" smtClean="0">
                        <a:latin typeface="Cambria Math" panose="02040503050406030204" pitchFamily="18" charset="0"/>
                      </a:rPr>
                      <m:t>𝑐</m:t>
                    </m:r>
                    <m:r>
                      <a:rPr lang="en-US" sz="2800" i="1" dirty="0" smtClean="0">
                        <a:latin typeface="Cambria Math" panose="02040503050406030204" pitchFamily="18" charset="0"/>
                      </a:rPr>
                      <m:t>), </m:t>
                    </m:r>
                    <m:r>
                      <a:rPr lang="en-US" sz="2800" i="1" dirty="0" smtClean="0">
                        <a:latin typeface="Cambria Math" panose="02040503050406030204" pitchFamily="18" charset="0"/>
                      </a:rPr>
                      <m:t>𝑐</m:t>
                    </m:r>
                    <m:r>
                      <a:rPr lang="en-US" sz="2800" i="1" dirty="0" smtClean="0">
                        <a:latin typeface="Cambria Math" panose="02040503050406030204" pitchFamily="18" charset="0"/>
                      </a:rPr>
                      <m:t> ∈ </m:t>
                    </m:r>
                    <m:r>
                      <a:rPr lang="en-US" sz="2800" i="1" dirty="0" smtClean="0">
                        <a:latin typeface="Cambria Math" panose="02040503050406030204" pitchFamily="18" charset="0"/>
                      </a:rPr>
                      <m:t>𝐶𝑖</m:t>
                    </m:r>
                    <m:r>
                      <a:rPr lang="en-US" sz="2800" i="1" dirty="0">
                        <a:latin typeface="Cambria Math" panose="02040503050406030204" pitchFamily="18" charset="0"/>
                      </a:rPr>
                      <m:t>(</m:t>
                    </m:r>
                    <m:r>
                      <a:rPr lang="en-US" sz="2800" i="1" dirty="0">
                        <a:latin typeface="Cambria Math" panose="02040503050406030204" pitchFamily="18" charset="0"/>
                      </a:rPr>
                      <m:t>𝑤</m:t>
                    </m:r>
                    <m:r>
                      <a:rPr lang="en-US" sz="2800" i="1" dirty="0">
                        <a:latin typeface="Cambria Math" panose="02040503050406030204" pitchFamily="18" charset="0"/>
                      </a:rPr>
                      <m:t>)</m:t>
                    </m:r>
                  </m:oMath>
                </a14:m>
                <a:endParaRPr lang="en-US" sz="2800" dirty="0"/>
              </a:p>
              <a:p>
                <a:endParaRPr lang="en-US" sz="2800" dirty="0"/>
              </a:p>
            </p:txBody>
          </p:sp>
        </mc:Choice>
        <mc:Fallback xmlns="">
          <p:sp>
            <p:nvSpPr>
              <p:cNvPr id="3" name="Content Placeholder 2">
                <a:extLst>
                  <a:ext uri="{FF2B5EF4-FFF2-40B4-BE49-F238E27FC236}">
                    <a16:creationId xmlns:a16="http://schemas.microsoft.com/office/drawing/2014/main" id="{927FB3DD-453D-3A4E-9301-91D3806FF319}"/>
                  </a:ext>
                </a:extLst>
              </p:cNvPr>
              <p:cNvSpPr>
                <a:spLocks noGrp="1" noRot="1" noChangeAspect="1" noMove="1" noResize="1" noEditPoints="1" noAdjustHandles="1" noChangeArrowheads="1" noChangeShapeType="1" noTextEdit="1"/>
              </p:cNvSpPr>
              <p:nvPr>
                <p:ph idx="1"/>
              </p:nvPr>
            </p:nvSpPr>
            <p:spPr>
              <a:xfrm>
                <a:off x="161369" y="2822360"/>
                <a:ext cx="8305800" cy="3373686"/>
              </a:xfrm>
              <a:blipFill>
                <a:blip r:embed="rId3"/>
                <a:stretch>
                  <a:fillRect l="-1527" t="-2256" b="-5263"/>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E4C758CB-E716-9E40-A2E2-3291ACAFFAD2}"/>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pic>
        <p:nvPicPr>
          <p:cNvPr id="5" name="Picture 4">
            <a:extLst>
              <a:ext uri="{FF2B5EF4-FFF2-40B4-BE49-F238E27FC236}">
                <a16:creationId xmlns:a16="http://schemas.microsoft.com/office/drawing/2014/main" id="{ADD5C00A-0277-624D-B9CA-3FABDA004DF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1600" y="1290844"/>
            <a:ext cx="7128792" cy="1485610"/>
          </a:xfrm>
          <a:prstGeom prst="rect">
            <a:avLst/>
          </a:prstGeom>
        </p:spPr>
      </p:pic>
    </p:spTree>
    <p:extLst>
      <p:ext uri="{BB962C8B-B14F-4D97-AF65-F5344CB8AC3E}">
        <p14:creationId xmlns:p14="http://schemas.microsoft.com/office/powerpoint/2010/main" val="17095799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0A450-55C6-ED4E-837B-99BBF741F1E0}"/>
              </a:ext>
            </a:extLst>
          </p:cNvPr>
          <p:cNvSpPr>
            <a:spLocks noGrp="1"/>
          </p:cNvSpPr>
          <p:nvPr>
            <p:ph type="title"/>
          </p:nvPr>
        </p:nvSpPr>
        <p:spPr/>
        <p:txBody>
          <a:bodyPr/>
          <a:lstStyle/>
          <a:p>
            <a:r>
              <a:rPr lang="en-US" dirty="0"/>
              <a:t>Learning the Parameters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813502F-5551-B44D-9802-B4849781DE9F}"/>
                  </a:ext>
                </a:extLst>
              </p:cNvPr>
              <p:cNvSpPr>
                <a:spLocks noGrp="1"/>
              </p:cNvSpPr>
              <p:nvPr>
                <p:ph idx="1"/>
              </p:nvPr>
            </p:nvSpPr>
            <p:spPr/>
            <p:txBody>
              <a:bodyPr/>
              <a:lstStyle/>
              <a:p>
                <a:r>
                  <a:rPr lang="en-US" sz="2800" dirty="0"/>
                  <a:t>Assume we have positive examples </a:t>
                </a:r>
                <a14:m>
                  <m:oMath xmlns:m="http://schemas.openxmlformats.org/officeDocument/2006/math">
                    <m:r>
                      <a:rPr lang="fr-CH" sz="2800" i="1" dirty="0">
                        <a:latin typeface="Cambria Math" charset="0"/>
                      </a:rPr>
                      <m:t>𝐷</m:t>
                    </m:r>
                  </m:oMath>
                </a14:m>
                <a:r>
                  <a:rPr lang="en-US" sz="2800" dirty="0"/>
                  <a:t> for </a:t>
                </a:r>
                <a14:m>
                  <m:oMath xmlns:m="http://schemas.openxmlformats.org/officeDocument/2006/math">
                    <m:d>
                      <m:dPr>
                        <m:ctrlPr>
                          <a:rPr lang="fr-CH" sz="2800" i="1">
                            <a:latin typeface="Cambria Math" panose="02040503050406030204" pitchFamily="18" charset="0"/>
                            <a:ea typeface="Cambria Math" panose="02040503050406030204" pitchFamily="18" charset="0"/>
                          </a:rPr>
                        </m:ctrlPr>
                      </m:dPr>
                      <m:e>
                        <m:r>
                          <a:rPr lang="fr-CH" sz="2800" i="1">
                            <a:latin typeface="Cambria Math" panose="02040503050406030204" pitchFamily="18" charset="0"/>
                            <a:ea typeface="Cambria Math" panose="02040503050406030204" pitchFamily="18" charset="0"/>
                          </a:rPr>
                          <m:t>𝑤</m:t>
                        </m:r>
                        <m:r>
                          <a:rPr lang="fr-CH" sz="2800" i="1">
                            <a:latin typeface="Cambria Math" panose="02040503050406030204" pitchFamily="18" charset="0"/>
                            <a:ea typeface="Cambria Math" panose="02040503050406030204" pitchFamily="18" charset="0"/>
                          </a:rPr>
                          <m:t>,</m:t>
                        </m:r>
                        <m:r>
                          <a:rPr lang="fr-CH" sz="2800" i="1">
                            <a:latin typeface="Cambria Math" panose="02040503050406030204" pitchFamily="18" charset="0"/>
                            <a:ea typeface="Cambria Math" panose="02040503050406030204" pitchFamily="18" charset="0"/>
                          </a:rPr>
                          <m:t>𝑐</m:t>
                        </m:r>
                      </m:e>
                    </m:d>
                    <m:r>
                      <a:rPr lang="fr-CH" sz="2800" i="1">
                        <a:latin typeface="Cambria Math" panose="02040503050406030204" pitchFamily="18" charset="0"/>
                        <a:ea typeface="Cambria Math" panose="02040503050406030204" pitchFamily="18" charset="0"/>
                      </a:rPr>
                      <m:t>, </m:t>
                    </m:r>
                  </m:oMath>
                </a14:m>
                <a:r>
                  <a:rPr lang="en-US" sz="2800" dirty="0"/>
                  <a:t>as well as negative examples </a:t>
                </a:r>
                <a14:m>
                  <m:oMath xmlns:m="http://schemas.openxmlformats.org/officeDocument/2006/math">
                    <m:acc>
                      <m:accPr>
                        <m:chr m:val="̃"/>
                        <m:ctrlPr>
                          <a:rPr lang="en-US" sz="2800" i="1">
                            <a:latin typeface="Cambria Math" panose="02040503050406030204" pitchFamily="18" charset="0"/>
                          </a:rPr>
                        </m:ctrlPr>
                      </m:accPr>
                      <m:e>
                        <m:r>
                          <a:rPr lang="fr-CH" sz="2800" i="1">
                            <a:latin typeface="Cambria Math" charset="0"/>
                          </a:rPr>
                          <m:t>𝐷</m:t>
                        </m:r>
                      </m:e>
                    </m:acc>
                  </m:oMath>
                </a14:m>
                <a:r>
                  <a:rPr lang="en-US" sz="2800" dirty="0"/>
                  <a:t> for </a:t>
                </a:r>
                <a14:m>
                  <m:oMath xmlns:m="http://schemas.openxmlformats.org/officeDocument/2006/math">
                    <m:d>
                      <m:dPr>
                        <m:ctrlPr>
                          <a:rPr lang="fr-CH" sz="2800" i="1">
                            <a:latin typeface="Cambria Math" panose="02040503050406030204" pitchFamily="18" charset="0"/>
                            <a:ea typeface="Cambria Math" panose="02040503050406030204" pitchFamily="18" charset="0"/>
                          </a:rPr>
                        </m:ctrlPr>
                      </m:dPr>
                      <m:e>
                        <m:r>
                          <a:rPr lang="fr-CH" sz="2800" i="1">
                            <a:latin typeface="Cambria Math" panose="02040503050406030204" pitchFamily="18" charset="0"/>
                            <a:ea typeface="Cambria Math" panose="02040503050406030204" pitchFamily="18" charset="0"/>
                          </a:rPr>
                          <m:t>𝑤</m:t>
                        </m:r>
                        <m:r>
                          <a:rPr lang="fr-CH" sz="2800" i="1">
                            <a:latin typeface="Cambria Math" panose="02040503050406030204" pitchFamily="18" charset="0"/>
                            <a:ea typeface="Cambria Math" panose="02040503050406030204" pitchFamily="18" charset="0"/>
                          </a:rPr>
                          <m:t>,</m:t>
                        </m:r>
                        <m:r>
                          <a:rPr lang="fr-CH" sz="2800" i="1">
                            <a:latin typeface="Cambria Math" panose="02040503050406030204" pitchFamily="18" charset="0"/>
                            <a:ea typeface="Cambria Math" panose="02040503050406030204" pitchFamily="18" charset="0"/>
                          </a:rPr>
                          <m:t>𝑐</m:t>
                        </m:r>
                      </m:e>
                    </m:d>
                  </m:oMath>
                </a14:m>
                <a:r>
                  <a:rPr lang="en-US" sz="2800" dirty="0"/>
                  <a:t> that are not occurring in the document collection</a:t>
                </a:r>
              </a:p>
              <a:p>
                <a:endParaRPr lang="en-US" sz="2800" dirty="0"/>
              </a:p>
              <a:p>
                <a:r>
                  <a:rPr lang="en-US" sz="2800" dirty="0"/>
                  <a:t>Maximizing the overall probabilities</a:t>
                </a:r>
              </a:p>
              <a:p>
                <a:endParaRPr lang="en-US" sz="2800" dirty="0"/>
              </a:p>
              <a:p>
                <a:pPr algn="ctr"/>
                <a14:m>
                  <m:oMath xmlns:m="http://schemas.openxmlformats.org/officeDocument/2006/math">
                    <m:r>
                      <a:rPr lang="fr-CH" sz="2400" i="1">
                        <a:latin typeface="Cambria Math" panose="02040503050406030204" pitchFamily="18" charset="0"/>
                        <a:ea typeface="Cambria Math" panose="02040503050406030204" pitchFamily="18" charset="0"/>
                      </a:rPr>
                      <m:t>𝜃</m:t>
                    </m:r>
                    <m:r>
                      <a:rPr lang="fr-CH" sz="2400" i="1">
                        <a:latin typeface="Cambria Math" panose="02040503050406030204" pitchFamily="18" charset="0"/>
                        <a:ea typeface="Cambria Math" panose="02040503050406030204" pitchFamily="18" charset="0"/>
                      </a:rPr>
                      <m:t>=</m:t>
                    </m:r>
                    <m:func>
                      <m:funcPr>
                        <m:ctrlPr>
                          <a:rPr lang="fr-CH" sz="2400" i="1">
                            <a:latin typeface="Cambria Math" panose="02040503050406030204" pitchFamily="18" charset="0"/>
                            <a:ea typeface="Cambria Math" panose="02040503050406030204" pitchFamily="18" charset="0"/>
                          </a:rPr>
                        </m:ctrlPr>
                      </m:funcPr>
                      <m:fName>
                        <m:limLow>
                          <m:limLowPr>
                            <m:ctrlPr>
                              <a:rPr lang="fr-CH" sz="2400" i="1">
                                <a:latin typeface="Cambria Math" panose="02040503050406030204" pitchFamily="18" charset="0"/>
                                <a:ea typeface="Cambria Math" panose="02040503050406030204" pitchFamily="18" charset="0"/>
                              </a:rPr>
                            </m:ctrlPr>
                          </m:limLowPr>
                          <m:e>
                            <m:r>
                              <m:rPr>
                                <m:sty m:val="p"/>
                              </m:rPr>
                              <a:rPr lang="fr-CH" sz="2400">
                                <a:latin typeface="Cambria Math" panose="02040503050406030204" pitchFamily="18" charset="0"/>
                                <a:ea typeface="Cambria Math" panose="02040503050406030204" pitchFamily="18" charset="0"/>
                              </a:rPr>
                              <m:t>argmax</m:t>
                            </m:r>
                          </m:e>
                          <m:lim>
                            <m:r>
                              <a:rPr lang="fr-CH" sz="2400" i="1">
                                <a:latin typeface="Cambria Math" panose="02040503050406030204" pitchFamily="18" charset="0"/>
                                <a:ea typeface="Cambria Math" panose="02040503050406030204" pitchFamily="18" charset="0"/>
                              </a:rPr>
                              <m:t>𝜃</m:t>
                            </m:r>
                          </m:lim>
                        </m:limLow>
                      </m:fName>
                      <m:e>
                        <m:nary>
                          <m:naryPr>
                            <m:chr m:val="∏"/>
                            <m:supHide m:val="on"/>
                            <m:ctrlPr>
                              <a:rPr lang="fr-CH" sz="2400" i="1">
                                <a:latin typeface="Cambria Math" panose="02040503050406030204" pitchFamily="18" charset="0"/>
                                <a:ea typeface="Cambria Math" panose="02040503050406030204" pitchFamily="18" charset="0"/>
                              </a:rPr>
                            </m:ctrlPr>
                          </m:naryPr>
                          <m:sub>
                            <m:r>
                              <m:rPr>
                                <m:brk m:alnAt="7"/>
                              </m:rPr>
                              <a:rPr lang="fr-CH" sz="2400" i="1">
                                <a:latin typeface="Cambria Math" panose="02040503050406030204" pitchFamily="18" charset="0"/>
                                <a:ea typeface="Cambria Math" panose="02040503050406030204" pitchFamily="18" charset="0"/>
                              </a:rPr>
                              <m:t>(</m:t>
                            </m:r>
                            <m:r>
                              <a:rPr lang="fr-CH" sz="2400" i="1">
                                <a:latin typeface="Cambria Math" panose="02040503050406030204" pitchFamily="18" charset="0"/>
                                <a:ea typeface="Cambria Math" panose="02040503050406030204" pitchFamily="18" charset="0"/>
                              </a:rPr>
                              <m:t>𝑤</m:t>
                            </m:r>
                            <m:r>
                              <a:rPr lang="fr-CH" sz="2400" i="1">
                                <a:latin typeface="Cambria Math" panose="02040503050406030204" pitchFamily="18" charset="0"/>
                                <a:ea typeface="Cambria Math" panose="02040503050406030204" pitchFamily="18" charset="0"/>
                              </a:rPr>
                              <m:t>,</m:t>
                            </m:r>
                            <m:r>
                              <a:rPr lang="fr-CH" sz="2400" i="1">
                                <a:latin typeface="Cambria Math" panose="02040503050406030204" pitchFamily="18" charset="0"/>
                                <a:ea typeface="Cambria Math" panose="02040503050406030204" pitchFamily="18" charset="0"/>
                              </a:rPr>
                              <m:t>𝑐</m:t>
                            </m:r>
                            <m:r>
                              <a:rPr lang="fr-CH" sz="2400" i="1">
                                <a:latin typeface="Cambria Math" panose="02040503050406030204" pitchFamily="18" charset="0"/>
                                <a:ea typeface="Cambria Math" panose="02040503050406030204" pitchFamily="18" charset="0"/>
                              </a:rPr>
                              <m:t>)</m:t>
                            </m:r>
                            <m:r>
                              <a:rPr lang="fr-CH" sz="2400" i="1">
                                <a:latin typeface="Cambria Math" panose="02040503050406030204" pitchFamily="18" charset="0"/>
                                <a:ea typeface="Cambria Math" panose="02040503050406030204" pitchFamily="18" charset="0"/>
                              </a:rPr>
                              <m:t>𝜖</m:t>
                            </m:r>
                            <m:r>
                              <a:rPr lang="fr-CH" sz="2400" i="1">
                                <a:latin typeface="Cambria Math" panose="02040503050406030204" pitchFamily="18" charset="0"/>
                                <a:ea typeface="Cambria Math" panose="02040503050406030204" pitchFamily="18" charset="0"/>
                              </a:rPr>
                              <m:t>𝐷</m:t>
                            </m:r>
                          </m:sub>
                          <m:sup/>
                          <m:e>
                            <m:sSub>
                              <m:sSubPr>
                                <m:ctrlPr>
                                  <a:rPr lang="fr-CH" sz="2400" i="1">
                                    <a:latin typeface="Cambria Math" panose="02040503050406030204" pitchFamily="18" charset="0"/>
                                  </a:rPr>
                                </m:ctrlPr>
                              </m:sSubPr>
                              <m:e>
                                <m:r>
                                  <a:rPr lang="fr-CH" sz="2400" i="1">
                                    <a:latin typeface="Cambria Math" panose="02040503050406030204" pitchFamily="18" charset="0"/>
                                  </a:rPr>
                                  <m:t>𝑃</m:t>
                                </m:r>
                              </m:e>
                              <m:sub>
                                <m:r>
                                  <a:rPr lang="fr-CH" sz="2400" i="1">
                                    <a:latin typeface="Cambria Math" panose="02040503050406030204" pitchFamily="18" charset="0"/>
                                    <a:ea typeface="Cambria Math" panose="02040503050406030204" pitchFamily="18" charset="0"/>
                                  </a:rPr>
                                  <m:t>𝜃</m:t>
                                </m:r>
                              </m:sub>
                            </m:sSub>
                            <m:r>
                              <a:rPr lang="fr-CH" sz="2400" i="1">
                                <a:latin typeface="Cambria Math" panose="02040503050406030204" pitchFamily="18" charset="0"/>
                              </a:rPr>
                              <m:t>(</m:t>
                            </m:r>
                            <m:r>
                              <a:rPr lang="fr-CH" sz="2400" i="1">
                                <a:latin typeface="Cambria Math" panose="02040503050406030204" pitchFamily="18" charset="0"/>
                              </a:rPr>
                              <m:t>𝑤</m:t>
                            </m:r>
                            <m:r>
                              <a:rPr lang="fr-CH" sz="2400" i="1">
                                <a:latin typeface="Cambria Math" panose="02040503050406030204" pitchFamily="18" charset="0"/>
                              </a:rPr>
                              <m:t>,</m:t>
                            </m:r>
                            <m:r>
                              <a:rPr lang="fr-CH" sz="2400" i="1">
                                <a:latin typeface="Cambria Math" panose="02040503050406030204" pitchFamily="18" charset="0"/>
                              </a:rPr>
                              <m:t>𝑐</m:t>
                            </m:r>
                            <m:r>
                              <a:rPr lang="fr-CH" sz="2400" i="1">
                                <a:latin typeface="Cambria Math" panose="02040503050406030204" pitchFamily="18" charset="0"/>
                              </a:rPr>
                              <m:t>)</m:t>
                            </m:r>
                          </m:e>
                        </m:nary>
                      </m:e>
                    </m:func>
                  </m:oMath>
                </a14:m>
                <a:r>
                  <a:rPr lang="fr-CH" sz="2400" dirty="0">
                    <a:ea typeface="Cambria Math" panose="02040503050406030204" pitchFamily="18" charset="0"/>
                  </a:rPr>
                  <a:t> </a:t>
                </a:r>
                <a14:m>
                  <m:oMath xmlns:m="http://schemas.openxmlformats.org/officeDocument/2006/math">
                    <m:nary>
                      <m:naryPr>
                        <m:chr m:val="∏"/>
                        <m:supHide m:val="on"/>
                        <m:ctrlPr>
                          <a:rPr lang="fr-CH" sz="2400" i="1">
                            <a:latin typeface="Cambria Math" panose="02040503050406030204" pitchFamily="18" charset="0"/>
                            <a:ea typeface="Cambria Math" panose="02040503050406030204" pitchFamily="18" charset="0"/>
                          </a:rPr>
                        </m:ctrlPr>
                      </m:naryPr>
                      <m:sub>
                        <m:r>
                          <m:rPr>
                            <m:brk m:alnAt="7"/>
                          </m:rPr>
                          <a:rPr lang="fr-CH" sz="2400" i="1">
                            <a:latin typeface="Cambria Math" panose="02040503050406030204" pitchFamily="18" charset="0"/>
                            <a:ea typeface="Cambria Math" panose="02040503050406030204" pitchFamily="18" charset="0"/>
                          </a:rPr>
                          <m:t>(</m:t>
                        </m:r>
                        <m:r>
                          <a:rPr lang="fr-CH" sz="2400" i="1">
                            <a:latin typeface="Cambria Math" panose="02040503050406030204" pitchFamily="18" charset="0"/>
                            <a:ea typeface="Cambria Math" panose="02040503050406030204" pitchFamily="18" charset="0"/>
                          </a:rPr>
                          <m:t>𝑤</m:t>
                        </m:r>
                        <m:r>
                          <a:rPr lang="fr-CH" sz="2400" i="1">
                            <a:latin typeface="Cambria Math" panose="02040503050406030204" pitchFamily="18" charset="0"/>
                            <a:ea typeface="Cambria Math" panose="02040503050406030204" pitchFamily="18" charset="0"/>
                          </a:rPr>
                          <m:t>,</m:t>
                        </m:r>
                        <m:r>
                          <a:rPr lang="fr-CH" sz="2400" i="1">
                            <a:latin typeface="Cambria Math" panose="02040503050406030204" pitchFamily="18" charset="0"/>
                            <a:ea typeface="Cambria Math" panose="02040503050406030204" pitchFamily="18" charset="0"/>
                          </a:rPr>
                          <m:t>𝑐</m:t>
                        </m:r>
                        <m:r>
                          <a:rPr lang="fr-CH" sz="2400" i="1">
                            <a:latin typeface="Cambria Math" panose="02040503050406030204" pitchFamily="18" charset="0"/>
                            <a:ea typeface="Cambria Math" panose="02040503050406030204" pitchFamily="18" charset="0"/>
                          </a:rPr>
                          <m:t>)</m:t>
                        </m:r>
                        <m:r>
                          <a:rPr lang="fr-CH" sz="2400" i="1">
                            <a:latin typeface="Cambria Math" panose="02040503050406030204" pitchFamily="18" charset="0"/>
                            <a:ea typeface="Cambria Math" panose="02040503050406030204" pitchFamily="18" charset="0"/>
                          </a:rPr>
                          <m:t>𝜖</m:t>
                        </m:r>
                        <m:acc>
                          <m:accPr>
                            <m:chr m:val="̃"/>
                            <m:ctrlPr>
                              <a:rPr lang="fr-CH" sz="2400" i="1">
                                <a:latin typeface="Cambria Math" panose="02040503050406030204" pitchFamily="18" charset="0"/>
                                <a:ea typeface="Cambria Math" panose="02040503050406030204" pitchFamily="18" charset="0"/>
                              </a:rPr>
                            </m:ctrlPr>
                          </m:accPr>
                          <m:e>
                            <m:r>
                              <a:rPr lang="fr-CH" sz="2400" i="1">
                                <a:latin typeface="Cambria Math" panose="02040503050406030204" pitchFamily="18" charset="0"/>
                                <a:ea typeface="Cambria Math" panose="02040503050406030204" pitchFamily="18" charset="0"/>
                              </a:rPr>
                              <m:t>𝐷</m:t>
                            </m:r>
                          </m:e>
                        </m:acc>
                      </m:sub>
                      <m:sup/>
                      <m:e>
                        <m:d>
                          <m:dPr>
                            <m:ctrlPr>
                              <a:rPr lang="fr-CH" sz="2400" b="0" i="1" smtClean="0">
                                <a:latin typeface="Cambria Math" panose="02040503050406030204" pitchFamily="18" charset="0"/>
                              </a:rPr>
                            </m:ctrlPr>
                          </m:dPr>
                          <m:e>
                            <m:r>
                              <a:rPr lang="fr-CH" sz="2400" b="0" i="1" smtClean="0">
                                <a:latin typeface="Cambria Math" panose="02040503050406030204" pitchFamily="18" charset="0"/>
                              </a:rPr>
                              <m:t>1−</m:t>
                            </m:r>
                            <m:sSub>
                              <m:sSubPr>
                                <m:ctrlPr>
                                  <a:rPr lang="fr-CH" sz="2400" i="1">
                                    <a:latin typeface="Cambria Math" panose="02040503050406030204" pitchFamily="18" charset="0"/>
                                  </a:rPr>
                                </m:ctrlPr>
                              </m:sSubPr>
                              <m:e>
                                <m:r>
                                  <a:rPr lang="fr-CH" sz="2400" i="1">
                                    <a:latin typeface="Cambria Math" panose="02040503050406030204" pitchFamily="18" charset="0"/>
                                  </a:rPr>
                                  <m:t>𝑃</m:t>
                                </m:r>
                              </m:e>
                              <m:sub>
                                <m:r>
                                  <a:rPr lang="fr-CH" sz="2400" i="1">
                                    <a:latin typeface="Cambria Math" panose="02040503050406030204" pitchFamily="18" charset="0"/>
                                    <a:ea typeface="Cambria Math" panose="02040503050406030204" pitchFamily="18" charset="0"/>
                                  </a:rPr>
                                  <m:t>𝜃</m:t>
                                </m:r>
                              </m:sub>
                            </m:sSub>
                            <m:d>
                              <m:dPr>
                                <m:ctrlPr>
                                  <a:rPr lang="fr-CH" sz="2400" i="1">
                                    <a:latin typeface="Cambria Math" panose="02040503050406030204" pitchFamily="18" charset="0"/>
                                    <a:ea typeface="Cambria Math" panose="02040503050406030204" pitchFamily="18" charset="0"/>
                                  </a:rPr>
                                </m:ctrlPr>
                              </m:dPr>
                              <m:e>
                                <m:r>
                                  <a:rPr lang="fr-CH" sz="2400" i="1">
                                    <a:latin typeface="Cambria Math" panose="02040503050406030204" pitchFamily="18" charset="0"/>
                                  </a:rPr>
                                  <m:t>𝑤</m:t>
                                </m:r>
                                <m:r>
                                  <a:rPr lang="fr-CH" sz="2400" i="1">
                                    <a:latin typeface="Cambria Math" panose="02040503050406030204" pitchFamily="18" charset="0"/>
                                  </a:rPr>
                                  <m:t>,</m:t>
                                </m:r>
                                <m:r>
                                  <a:rPr lang="fr-CH" sz="2400" i="1">
                                    <a:latin typeface="Cambria Math" panose="02040503050406030204" pitchFamily="18" charset="0"/>
                                  </a:rPr>
                                  <m:t>𝑐</m:t>
                                </m:r>
                              </m:e>
                            </m:d>
                          </m:e>
                        </m:d>
                        <m:r>
                          <a:rPr lang="fr-CH" sz="2400" b="0" i="1" smtClean="0">
                            <a:latin typeface="Cambria Math" panose="02040503050406030204" pitchFamily="18" charset="0"/>
                          </a:rPr>
                          <m:t>=</m:t>
                        </m:r>
                      </m:e>
                    </m:nary>
                  </m:oMath>
                </a14:m>
                <a:endParaRPr lang="en-US" dirty="0"/>
              </a:p>
              <a:p>
                <a:pPr algn="ctr"/>
                <a14:m>
                  <m:oMathPara xmlns:m="http://schemas.openxmlformats.org/officeDocument/2006/math">
                    <m:oMathParaPr>
                      <m:jc m:val="centerGroup"/>
                    </m:oMathParaPr>
                    <m:oMath xmlns:m="http://schemas.openxmlformats.org/officeDocument/2006/math">
                      <m:limLow>
                        <m:limLowPr>
                          <m:ctrlPr>
                            <a:rPr lang="fr-CH" sz="2000" i="1">
                              <a:latin typeface="Cambria Math" panose="02040503050406030204" pitchFamily="18" charset="0"/>
                              <a:ea typeface="Cambria Math" panose="02040503050406030204" pitchFamily="18" charset="0"/>
                            </a:rPr>
                          </m:ctrlPr>
                        </m:limLowPr>
                        <m:e>
                          <m:r>
                            <m:rPr>
                              <m:sty m:val="p"/>
                            </m:rPr>
                            <a:rPr lang="fr-CH" sz="2000">
                              <a:latin typeface="Cambria Math" panose="02040503050406030204" pitchFamily="18" charset="0"/>
                              <a:ea typeface="Cambria Math" panose="02040503050406030204" pitchFamily="18" charset="0"/>
                            </a:rPr>
                            <m:t>argmax</m:t>
                          </m:r>
                        </m:e>
                        <m:lim>
                          <m:r>
                            <a:rPr lang="fr-CH" sz="2000" i="1">
                              <a:latin typeface="Cambria Math" panose="02040503050406030204" pitchFamily="18" charset="0"/>
                              <a:ea typeface="Cambria Math" panose="02040503050406030204" pitchFamily="18" charset="0"/>
                            </a:rPr>
                            <m:t>𝜃</m:t>
                          </m:r>
                        </m:lim>
                      </m:limLow>
                      <m:nary>
                        <m:naryPr>
                          <m:chr m:val="∑"/>
                          <m:supHide m:val="on"/>
                          <m:ctrlPr>
                            <a:rPr lang="fr-CH" sz="2000" i="1">
                              <a:latin typeface="Cambria Math" panose="02040503050406030204" pitchFamily="18" charset="0"/>
                              <a:ea typeface="Cambria Math" panose="02040503050406030204" pitchFamily="18" charset="0"/>
                            </a:rPr>
                          </m:ctrlPr>
                        </m:naryPr>
                        <m:sub>
                          <m:r>
                            <m:rPr>
                              <m:brk m:alnAt="7"/>
                            </m:rPr>
                            <a:rPr lang="fr-CH" sz="2000" i="1">
                              <a:latin typeface="Cambria Math" panose="02040503050406030204" pitchFamily="18" charset="0"/>
                              <a:ea typeface="Cambria Math" panose="02040503050406030204" pitchFamily="18" charset="0"/>
                            </a:rPr>
                            <m:t>(</m:t>
                          </m:r>
                          <m:r>
                            <a:rPr lang="fr-CH" sz="2000" i="1">
                              <a:latin typeface="Cambria Math" panose="02040503050406030204" pitchFamily="18" charset="0"/>
                              <a:ea typeface="Cambria Math" panose="02040503050406030204" pitchFamily="18" charset="0"/>
                            </a:rPr>
                            <m:t>𝑤</m:t>
                          </m:r>
                          <m:r>
                            <a:rPr lang="fr-CH" sz="2000" i="1">
                              <a:latin typeface="Cambria Math" panose="02040503050406030204" pitchFamily="18" charset="0"/>
                              <a:ea typeface="Cambria Math" panose="02040503050406030204" pitchFamily="18" charset="0"/>
                            </a:rPr>
                            <m:t>,</m:t>
                          </m:r>
                          <m:r>
                            <a:rPr lang="fr-CH" sz="2000" i="1">
                              <a:latin typeface="Cambria Math" panose="02040503050406030204" pitchFamily="18" charset="0"/>
                              <a:ea typeface="Cambria Math" panose="02040503050406030204" pitchFamily="18" charset="0"/>
                            </a:rPr>
                            <m:t>𝑐</m:t>
                          </m:r>
                          <m:r>
                            <a:rPr lang="fr-CH" sz="2000" i="1">
                              <a:latin typeface="Cambria Math" panose="02040503050406030204" pitchFamily="18" charset="0"/>
                              <a:ea typeface="Cambria Math" panose="02040503050406030204" pitchFamily="18" charset="0"/>
                            </a:rPr>
                            <m:t>)</m:t>
                          </m:r>
                          <m:r>
                            <a:rPr lang="fr-CH" sz="2000" i="1">
                              <a:latin typeface="Cambria Math" panose="02040503050406030204" pitchFamily="18" charset="0"/>
                              <a:ea typeface="Cambria Math" panose="02040503050406030204" pitchFamily="18" charset="0"/>
                            </a:rPr>
                            <m:t>𝜖</m:t>
                          </m:r>
                          <m:r>
                            <a:rPr lang="fr-CH" sz="2000" i="1">
                              <a:latin typeface="Cambria Math" panose="02040503050406030204" pitchFamily="18" charset="0"/>
                              <a:ea typeface="Cambria Math" panose="02040503050406030204" pitchFamily="18" charset="0"/>
                            </a:rPr>
                            <m:t>𝐷</m:t>
                          </m:r>
                        </m:sub>
                        <m:sup/>
                        <m:e>
                          <m:func>
                            <m:funcPr>
                              <m:ctrlPr>
                                <a:rPr lang="fr-CH" sz="2000" i="1">
                                  <a:latin typeface="Cambria Math" panose="02040503050406030204" pitchFamily="18" charset="0"/>
                                  <a:ea typeface="Cambria Math" panose="02040503050406030204" pitchFamily="18" charset="0"/>
                                </a:rPr>
                              </m:ctrlPr>
                            </m:funcPr>
                            <m:fName>
                              <m:r>
                                <m:rPr>
                                  <m:sty m:val="p"/>
                                </m:rPr>
                                <a:rPr lang="fr-CH" sz="2000">
                                  <a:latin typeface="Cambria Math" panose="02040503050406030204" pitchFamily="18" charset="0"/>
                                  <a:ea typeface="Cambria Math" panose="02040503050406030204" pitchFamily="18" charset="0"/>
                                </a:rPr>
                                <m:t>log</m:t>
                              </m:r>
                            </m:fName>
                            <m:e>
                              <m:r>
                                <m:rPr>
                                  <m:sty m:val="p"/>
                                </m:rPr>
                                <a:rPr lang="el-GR" sz="2000" i="1">
                                  <a:latin typeface="Cambria Math" charset="0"/>
                                  <a:ea typeface="Cambria Math" charset="0"/>
                                  <a:cs typeface="Cambria Math" charset="0"/>
                                </a:rPr>
                                <m:t>σ</m:t>
                              </m:r>
                              <m:r>
                                <a:rPr lang="fr-CH" sz="2000" i="1">
                                  <a:latin typeface="Cambria Math" charset="0"/>
                                  <a:ea typeface="Cambria Math" charset="0"/>
                                  <a:cs typeface="Cambria Math" charset="0"/>
                                </a:rPr>
                                <m:t>(</m:t>
                              </m:r>
                              <m:r>
                                <a:rPr lang="fr-CH" sz="2000" b="1" i="1">
                                  <a:latin typeface="Cambria Math" panose="02040503050406030204" pitchFamily="18" charset="0"/>
                                  <a:ea typeface="Cambria Math" charset="0"/>
                                  <a:cs typeface="Cambria Math" charset="0"/>
                                </a:rPr>
                                <m:t>𝒄</m:t>
                              </m:r>
                              <m:r>
                                <a:rPr lang="fr-CH" sz="2000" i="1">
                                  <a:latin typeface="Cambria Math" panose="02040503050406030204" pitchFamily="18" charset="0"/>
                                  <a:ea typeface="Cambria Math" panose="02040503050406030204" pitchFamily="18" charset="0"/>
                                  <a:cs typeface="Cambria Math" charset="0"/>
                                </a:rPr>
                                <m:t>∙</m:t>
                              </m:r>
                              <m:r>
                                <a:rPr lang="fr-CH" sz="2000" b="1" i="1">
                                  <a:latin typeface="Cambria Math" panose="02040503050406030204" pitchFamily="18" charset="0"/>
                                  <a:ea typeface="Cambria Math" charset="0"/>
                                  <a:cs typeface="Cambria Math" charset="0"/>
                                </a:rPr>
                                <m:t>𝒘</m:t>
                              </m:r>
                              <m:r>
                                <a:rPr lang="fr-CH" sz="2000" i="1">
                                  <a:latin typeface="Cambria Math" charset="0"/>
                                  <a:ea typeface="Cambria Math" charset="0"/>
                                  <a:cs typeface="Cambria Math" charset="0"/>
                                </a:rPr>
                                <m:t>)</m:t>
                              </m:r>
                              <m:r>
                                <m:rPr>
                                  <m:nor/>
                                </m:rPr>
                                <a:rPr lang="en-US" sz="2000" dirty="0"/>
                                <m:t> </m:t>
                              </m:r>
                            </m:e>
                          </m:func>
                          <m:r>
                            <a:rPr lang="fr-CH" sz="2000" i="1">
                              <a:latin typeface="Cambria Math" panose="02040503050406030204" pitchFamily="18" charset="0"/>
                              <a:ea typeface="Cambria Math" panose="02040503050406030204" pitchFamily="18" charset="0"/>
                            </a:rPr>
                            <m:t>+</m:t>
                          </m:r>
                        </m:e>
                      </m:nary>
                      <m:nary>
                        <m:naryPr>
                          <m:chr m:val="∑"/>
                          <m:supHide m:val="on"/>
                          <m:ctrlPr>
                            <a:rPr lang="fr-CH" sz="2000" i="1">
                              <a:latin typeface="Cambria Math" panose="02040503050406030204" pitchFamily="18" charset="0"/>
                              <a:ea typeface="Cambria Math" panose="02040503050406030204" pitchFamily="18" charset="0"/>
                            </a:rPr>
                          </m:ctrlPr>
                        </m:naryPr>
                        <m:sub>
                          <m:r>
                            <m:rPr>
                              <m:brk m:alnAt="7"/>
                            </m:rPr>
                            <a:rPr lang="fr-CH" sz="2000" i="1">
                              <a:latin typeface="Cambria Math" panose="02040503050406030204" pitchFamily="18" charset="0"/>
                              <a:ea typeface="Cambria Math" panose="02040503050406030204" pitchFamily="18" charset="0"/>
                            </a:rPr>
                            <m:t>(</m:t>
                          </m:r>
                          <m:r>
                            <a:rPr lang="fr-CH" sz="2000" i="1">
                              <a:latin typeface="Cambria Math" panose="02040503050406030204" pitchFamily="18" charset="0"/>
                              <a:ea typeface="Cambria Math" panose="02040503050406030204" pitchFamily="18" charset="0"/>
                            </a:rPr>
                            <m:t>𝑤</m:t>
                          </m:r>
                          <m:r>
                            <a:rPr lang="fr-CH" sz="2000" i="1">
                              <a:latin typeface="Cambria Math" panose="02040503050406030204" pitchFamily="18" charset="0"/>
                              <a:ea typeface="Cambria Math" panose="02040503050406030204" pitchFamily="18" charset="0"/>
                            </a:rPr>
                            <m:t>,</m:t>
                          </m:r>
                          <m:r>
                            <a:rPr lang="fr-CH" sz="2000" i="1">
                              <a:latin typeface="Cambria Math" panose="02040503050406030204" pitchFamily="18" charset="0"/>
                              <a:ea typeface="Cambria Math" panose="02040503050406030204" pitchFamily="18" charset="0"/>
                            </a:rPr>
                            <m:t>𝑐</m:t>
                          </m:r>
                          <m:r>
                            <a:rPr lang="fr-CH" sz="2000" i="1">
                              <a:latin typeface="Cambria Math" panose="02040503050406030204" pitchFamily="18" charset="0"/>
                              <a:ea typeface="Cambria Math" panose="02040503050406030204" pitchFamily="18" charset="0"/>
                            </a:rPr>
                            <m:t>)</m:t>
                          </m:r>
                          <m:r>
                            <a:rPr lang="fr-CH" sz="2000" i="1">
                              <a:latin typeface="Cambria Math" panose="02040503050406030204" pitchFamily="18" charset="0"/>
                              <a:ea typeface="Cambria Math" panose="02040503050406030204" pitchFamily="18" charset="0"/>
                            </a:rPr>
                            <m:t>𝜖</m:t>
                          </m:r>
                          <m:acc>
                            <m:accPr>
                              <m:chr m:val="̃"/>
                              <m:ctrlPr>
                                <a:rPr lang="fr-CH" sz="2000" i="1">
                                  <a:latin typeface="Cambria Math" panose="02040503050406030204" pitchFamily="18" charset="0"/>
                                  <a:ea typeface="Cambria Math" panose="02040503050406030204" pitchFamily="18" charset="0"/>
                                </a:rPr>
                              </m:ctrlPr>
                            </m:accPr>
                            <m:e>
                              <m:r>
                                <a:rPr lang="fr-CH" sz="2000" i="1">
                                  <a:latin typeface="Cambria Math" panose="02040503050406030204" pitchFamily="18" charset="0"/>
                                  <a:ea typeface="Cambria Math" panose="02040503050406030204" pitchFamily="18" charset="0"/>
                                </a:rPr>
                                <m:t>𝐷</m:t>
                              </m:r>
                            </m:e>
                          </m:acc>
                        </m:sub>
                        <m:sup/>
                        <m:e>
                          <m:func>
                            <m:funcPr>
                              <m:ctrlPr>
                                <a:rPr lang="fr-CH" sz="2000" i="1">
                                  <a:latin typeface="Cambria Math" panose="02040503050406030204" pitchFamily="18" charset="0"/>
                                  <a:ea typeface="Cambria Math" panose="02040503050406030204" pitchFamily="18" charset="0"/>
                                </a:rPr>
                              </m:ctrlPr>
                            </m:funcPr>
                            <m:fName>
                              <m:r>
                                <m:rPr>
                                  <m:sty m:val="p"/>
                                </m:rPr>
                                <a:rPr lang="fr-CH" sz="2000">
                                  <a:latin typeface="Cambria Math" panose="02040503050406030204" pitchFamily="18" charset="0"/>
                                  <a:ea typeface="Cambria Math" panose="02040503050406030204" pitchFamily="18" charset="0"/>
                                </a:rPr>
                                <m:t>log</m:t>
                              </m:r>
                            </m:fName>
                            <m:e>
                              <m:r>
                                <m:rPr>
                                  <m:sty m:val="p"/>
                                </m:rPr>
                                <a:rPr lang="el-GR" sz="2000" i="1">
                                  <a:latin typeface="Cambria Math" charset="0"/>
                                  <a:ea typeface="Cambria Math" charset="0"/>
                                  <a:cs typeface="Cambria Math" charset="0"/>
                                </a:rPr>
                                <m:t>σ</m:t>
                              </m:r>
                              <m:r>
                                <a:rPr lang="fr-CH" sz="2000" i="1">
                                  <a:latin typeface="Cambria Math" charset="0"/>
                                  <a:ea typeface="Cambria Math" charset="0"/>
                                  <a:cs typeface="Cambria Math" charset="0"/>
                                </a:rPr>
                                <m:t>(</m:t>
                              </m:r>
                              <m:r>
                                <a:rPr lang="fr-CH" sz="2000" b="1" i="1">
                                  <a:latin typeface="Cambria Math" panose="02040503050406030204" pitchFamily="18" charset="0"/>
                                  <a:ea typeface="Cambria Math" charset="0"/>
                                  <a:cs typeface="Cambria Math" charset="0"/>
                                </a:rPr>
                                <m:t>−</m:t>
                              </m:r>
                              <m:r>
                                <a:rPr lang="fr-CH" sz="2000" b="1" i="1">
                                  <a:latin typeface="Cambria Math" panose="02040503050406030204" pitchFamily="18" charset="0"/>
                                  <a:ea typeface="Cambria Math" charset="0"/>
                                  <a:cs typeface="Cambria Math" charset="0"/>
                                </a:rPr>
                                <m:t>𝒄</m:t>
                              </m:r>
                              <m:r>
                                <a:rPr lang="fr-CH" sz="2000" i="1">
                                  <a:latin typeface="Cambria Math" panose="02040503050406030204" pitchFamily="18" charset="0"/>
                                  <a:ea typeface="Cambria Math" panose="02040503050406030204" pitchFamily="18" charset="0"/>
                                  <a:cs typeface="Cambria Math" charset="0"/>
                                </a:rPr>
                                <m:t>∙</m:t>
                              </m:r>
                              <m:r>
                                <a:rPr lang="fr-CH" sz="2000" b="1" i="1">
                                  <a:latin typeface="Cambria Math" panose="02040503050406030204" pitchFamily="18" charset="0"/>
                                  <a:ea typeface="Cambria Math" charset="0"/>
                                  <a:cs typeface="Cambria Math" charset="0"/>
                                </a:rPr>
                                <m:t>𝒘</m:t>
                              </m:r>
                              <m:r>
                                <a:rPr lang="fr-CH" sz="2000" i="1">
                                  <a:latin typeface="Cambria Math" charset="0"/>
                                  <a:ea typeface="Cambria Math" charset="0"/>
                                  <a:cs typeface="Cambria Math" charset="0"/>
                                </a:rPr>
                                <m:t>)</m:t>
                              </m:r>
                              <m:r>
                                <m:rPr>
                                  <m:nor/>
                                </m:rPr>
                                <a:rPr lang="en-US" sz="2000" dirty="0"/>
                                <m:t> </m:t>
                              </m:r>
                            </m:e>
                          </m:func>
                        </m:e>
                      </m:nary>
                    </m:oMath>
                  </m:oMathPara>
                </a14:m>
                <a:endParaRPr lang="en-US" sz="2800" dirty="0"/>
              </a:p>
              <a:p>
                <a:br>
                  <a:rPr lang="en-US" sz="2800" kern="1200" dirty="0">
                    <a:solidFill>
                      <a:srgbClr val="000000"/>
                    </a:solidFill>
                  </a:rPr>
                </a:br>
                <a:endParaRPr lang="en-US" sz="2800" dirty="0"/>
              </a:p>
            </p:txBody>
          </p:sp>
        </mc:Choice>
        <mc:Fallback xmlns="">
          <p:sp>
            <p:nvSpPr>
              <p:cNvPr id="3" name="Content Placeholder 2">
                <a:extLst>
                  <a:ext uri="{FF2B5EF4-FFF2-40B4-BE49-F238E27FC236}">
                    <a16:creationId xmlns:a16="http://schemas.microsoft.com/office/drawing/2014/main" id="{C813502F-5551-B44D-9802-B4849781DE9F}"/>
                  </a:ext>
                </a:extLst>
              </p:cNvPr>
              <p:cNvSpPr>
                <a:spLocks noGrp="1" noRot="1" noChangeAspect="1" noMove="1" noResize="1" noEditPoints="1" noAdjustHandles="1" noChangeArrowheads="1" noChangeShapeType="1" noTextEdit="1"/>
              </p:cNvSpPr>
              <p:nvPr>
                <p:ph idx="1"/>
              </p:nvPr>
            </p:nvSpPr>
            <p:spPr>
              <a:blipFill>
                <a:blip r:embed="rId3"/>
                <a:stretch>
                  <a:fillRect l="-1372" t="-1259" r="-2287" b="-15113"/>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F96A7DE6-303D-F040-8349-9445E1E0731F}"/>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23861257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60C6D-2907-DDF4-D089-E810C904B37E}"/>
              </a:ext>
            </a:extLst>
          </p:cNvPr>
          <p:cNvSpPr>
            <a:spLocks noGrp="1"/>
          </p:cNvSpPr>
          <p:nvPr>
            <p:ph type="title"/>
          </p:nvPr>
        </p:nvSpPr>
        <p:spPr/>
        <p:txBody>
          <a:bodyPr/>
          <a:lstStyle/>
          <a:p>
            <a:r>
              <a:rPr lang="en-GB" dirty="0"/>
              <a:t>Positive and Negative Samples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8F43B9D-BB40-9913-81CD-6D0FE756D1FE}"/>
                  </a:ext>
                </a:extLst>
              </p:cNvPr>
              <p:cNvSpPr>
                <a:spLocks noGrp="1"/>
              </p:cNvSpPr>
              <p:nvPr>
                <p:ph idx="1"/>
              </p:nvPr>
            </p:nvSpPr>
            <p:spPr/>
            <p:txBody>
              <a:bodyPr/>
              <a:lstStyle/>
              <a:p>
                <a:r>
                  <a:rPr lang="en-GB" dirty="0"/>
                  <a:t>Let </a:t>
                </a:r>
                <a14:m>
                  <m:oMath xmlns:m="http://schemas.openxmlformats.org/officeDocument/2006/math">
                    <m:r>
                      <a:rPr lang="fr-CH" sz="3200" b="0" i="1" smtClean="0">
                        <a:solidFill>
                          <a:srgbClr val="000000"/>
                        </a:solidFill>
                        <a:latin typeface="Cambria Math" panose="02040503050406030204" pitchFamily="18" charset="0"/>
                        <a:ea typeface="Cambria Math" panose="02040503050406030204" pitchFamily="18" charset="0"/>
                      </a:rPr>
                      <m:t>𝐷</m:t>
                    </m:r>
                  </m:oMath>
                </a14:m>
                <a:r>
                  <a:rPr lang="en-GB" dirty="0"/>
                  <a:t> be the set of all word-context occurrences</a:t>
                </a:r>
              </a:p>
              <a:p>
                <a:endParaRPr lang="en-GB" dirty="0"/>
              </a:p>
              <a:p>
                <a:pPr/>
                <a14:m>
                  <m:oMathPara xmlns:m="http://schemas.openxmlformats.org/officeDocument/2006/math">
                    <m:oMathParaPr>
                      <m:jc m:val="centerGroup"/>
                    </m:oMathParaPr>
                    <m:oMath xmlns:m="http://schemas.openxmlformats.org/officeDocument/2006/math">
                      <m:d>
                        <m:dPr>
                          <m:ctrlPr>
                            <a:rPr lang="fr-CH" sz="3200" b="1" i="1" smtClean="0">
                              <a:solidFill>
                                <a:srgbClr val="000000"/>
                              </a:solidFill>
                              <a:latin typeface="Cambria Math" panose="02040503050406030204" pitchFamily="18" charset="0"/>
                              <a:ea typeface="Cambria Math" charset="0"/>
                            </a:rPr>
                          </m:ctrlPr>
                        </m:dPr>
                        <m:e>
                          <m:sSub>
                            <m:sSubPr>
                              <m:ctrlPr>
                                <a:rPr lang="fr-CH" sz="3200" i="1">
                                  <a:solidFill>
                                    <a:srgbClr val="000000"/>
                                  </a:solidFill>
                                  <a:latin typeface="Cambria Math" panose="02040503050406030204" pitchFamily="18" charset="0"/>
                                  <a:ea typeface="Cambria Math" charset="0"/>
                                </a:rPr>
                              </m:ctrlPr>
                            </m:sSubPr>
                            <m:e>
                              <m:r>
                                <a:rPr lang="fr-CH" sz="3200" b="0" i="1">
                                  <a:solidFill>
                                    <a:srgbClr val="000000"/>
                                  </a:solidFill>
                                  <a:latin typeface="Cambria Math" panose="02040503050406030204" pitchFamily="18" charset="0"/>
                                  <a:ea typeface="Cambria Math" charset="0"/>
                                  <a:cs typeface="Cambria Math" charset="0"/>
                                </a:rPr>
                                <m:t>𝑤</m:t>
                              </m:r>
                            </m:e>
                            <m:sub>
                              <m:r>
                                <a:rPr lang="fr-CH" sz="3200" b="0" i="1">
                                  <a:solidFill>
                                    <a:srgbClr val="000000"/>
                                  </a:solidFill>
                                  <a:latin typeface="Cambria Math" panose="02040503050406030204" pitchFamily="18" charset="0"/>
                                  <a:ea typeface="Cambria Math" charset="0"/>
                                  <a:cs typeface="Cambria Math" charset="0"/>
                                </a:rPr>
                                <m:t>𝑡</m:t>
                              </m:r>
                            </m:sub>
                          </m:sSub>
                          <m:r>
                            <a:rPr lang="fr-CH" sz="3200" b="0" i="0" smtClean="0">
                              <a:solidFill>
                                <a:srgbClr val="000000"/>
                              </a:solidFill>
                              <a:latin typeface="Cambria Math" panose="02040503050406030204" pitchFamily="18" charset="0"/>
                              <a:ea typeface="Cambria Math" charset="0"/>
                              <a:cs typeface="Cambria Math" charset="0"/>
                            </a:rPr>
                            <m:t>, </m:t>
                          </m:r>
                          <m:sSub>
                            <m:sSubPr>
                              <m:ctrlPr>
                                <a:rPr lang="fr-CH" sz="3200" i="1">
                                  <a:solidFill>
                                    <a:srgbClr val="000000"/>
                                  </a:solidFill>
                                  <a:latin typeface="Cambria Math" panose="02040503050406030204" pitchFamily="18" charset="0"/>
                                  <a:ea typeface="Cambria Math" panose="02040503050406030204" pitchFamily="18" charset="0"/>
                                </a:rPr>
                              </m:ctrlPr>
                            </m:sSubPr>
                            <m:e>
                              <m:r>
                                <a:rPr lang="fr-CH" sz="3200" b="0" i="1">
                                  <a:solidFill>
                                    <a:srgbClr val="000000"/>
                                  </a:solidFill>
                                  <a:latin typeface="Cambria Math" panose="02040503050406030204" pitchFamily="18" charset="0"/>
                                  <a:ea typeface="Cambria Math" charset="0"/>
                                  <a:cs typeface="Cambria Math" charset="0"/>
                                </a:rPr>
                                <m:t>𝑐</m:t>
                              </m:r>
                            </m:e>
                            <m:sub>
                              <m:r>
                                <a:rPr lang="fr-CH" sz="3200" b="0" i="1">
                                  <a:solidFill>
                                    <a:srgbClr val="000000"/>
                                  </a:solidFill>
                                  <a:latin typeface="Cambria Math" panose="02040503050406030204" pitchFamily="18" charset="0"/>
                                  <a:ea typeface="Cambria Math" panose="02040503050406030204" pitchFamily="18" charset="0"/>
                                </a:rPr>
                                <m:t>𝑡</m:t>
                              </m:r>
                            </m:sub>
                          </m:sSub>
                        </m:e>
                      </m:d>
                      <m:r>
                        <a:rPr lang="fr-CH" sz="3200" b="0" i="1" smtClean="0">
                          <a:solidFill>
                            <a:srgbClr val="000000"/>
                          </a:solidFill>
                          <a:latin typeface="Cambria Math" panose="02040503050406030204" pitchFamily="18" charset="0"/>
                          <a:ea typeface="Cambria Math" panose="02040503050406030204" pitchFamily="18" charset="0"/>
                        </a:rPr>
                        <m:t>∈</m:t>
                      </m:r>
                      <m:r>
                        <a:rPr lang="fr-CH" sz="3200" b="0" i="1" smtClean="0">
                          <a:solidFill>
                            <a:srgbClr val="000000"/>
                          </a:solidFill>
                          <a:latin typeface="Cambria Math" panose="02040503050406030204" pitchFamily="18" charset="0"/>
                          <a:ea typeface="Cambria Math" panose="02040503050406030204" pitchFamily="18" charset="0"/>
                        </a:rPr>
                        <m:t>𝐷</m:t>
                      </m:r>
                      <m:r>
                        <a:rPr lang="fr-CH" sz="3200" b="0" i="1" smtClean="0">
                          <a:solidFill>
                            <a:srgbClr val="000000"/>
                          </a:solidFill>
                          <a:latin typeface="Cambria Math" panose="02040503050406030204" pitchFamily="18" charset="0"/>
                          <a:ea typeface="Cambria Math" panose="02040503050406030204" pitchFamily="18" charset="0"/>
                        </a:rPr>
                        <m:t>, </m:t>
                      </m:r>
                      <m:r>
                        <a:rPr lang="fr-CH" sz="3200" b="0" i="1" smtClean="0">
                          <a:solidFill>
                            <a:srgbClr val="000000"/>
                          </a:solidFill>
                          <a:latin typeface="Cambria Math" panose="02040503050406030204" pitchFamily="18" charset="0"/>
                          <a:ea typeface="Cambria Math" panose="02040503050406030204" pitchFamily="18" charset="0"/>
                        </a:rPr>
                        <m:t>𝑡</m:t>
                      </m:r>
                      <m:r>
                        <a:rPr lang="fr-CH" sz="3200" b="0" i="1" smtClean="0">
                          <a:solidFill>
                            <a:srgbClr val="000000"/>
                          </a:solidFill>
                          <a:latin typeface="Cambria Math" panose="02040503050406030204" pitchFamily="18" charset="0"/>
                          <a:ea typeface="Cambria Math" panose="02040503050406030204" pitchFamily="18" charset="0"/>
                        </a:rPr>
                        <m:t>=1,..,</m:t>
                      </m:r>
                      <m:r>
                        <a:rPr lang="fr-CH" sz="3200" b="0" i="1" smtClean="0">
                          <a:solidFill>
                            <a:srgbClr val="000000"/>
                          </a:solidFill>
                          <a:latin typeface="Cambria Math" panose="02040503050406030204" pitchFamily="18" charset="0"/>
                          <a:ea typeface="Cambria Math" panose="02040503050406030204" pitchFamily="18" charset="0"/>
                        </a:rPr>
                        <m:t>𝑠</m:t>
                      </m:r>
                      <m:r>
                        <a:rPr lang="fr-CH" sz="3200" b="0" i="1" smtClean="0">
                          <a:solidFill>
                            <a:srgbClr val="000000"/>
                          </a:solidFill>
                          <a:latin typeface="Cambria Math" panose="02040503050406030204" pitchFamily="18" charset="0"/>
                          <a:ea typeface="Cambria Math" panose="02040503050406030204" pitchFamily="18" charset="0"/>
                        </a:rPr>
                        <m:t>, </m:t>
                      </m:r>
                      <m:d>
                        <m:dPr>
                          <m:begChr m:val="|"/>
                          <m:endChr m:val="|"/>
                          <m:ctrlPr>
                            <a:rPr lang="fr-CH" sz="3200" b="0" i="1" smtClean="0">
                              <a:solidFill>
                                <a:srgbClr val="000000"/>
                              </a:solidFill>
                              <a:latin typeface="Cambria Math" panose="02040503050406030204" pitchFamily="18" charset="0"/>
                              <a:ea typeface="Cambria Math" panose="02040503050406030204" pitchFamily="18" charset="0"/>
                            </a:rPr>
                          </m:ctrlPr>
                        </m:dPr>
                        <m:e>
                          <m:r>
                            <a:rPr lang="fr-CH" sz="3200" b="0" i="1" smtClean="0">
                              <a:solidFill>
                                <a:srgbClr val="000000"/>
                              </a:solidFill>
                              <a:latin typeface="Cambria Math" panose="02040503050406030204" pitchFamily="18" charset="0"/>
                              <a:ea typeface="Cambria Math" panose="02040503050406030204" pitchFamily="18" charset="0"/>
                            </a:rPr>
                            <m:t>𝐷</m:t>
                          </m:r>
                        </m:e>
                      </m:d>
                      <m:r>
                        <a:rPr lang="fr-CH" sz="3200" b="0" i="1" smtClean="0">
                          <a:solidFill>
                            <a:srgbClr val="000000"/>
                          </a:solidFill>
                          <a:latin typeface="Cambria Math" panose="02040503050406030204" pitchFamily="18" charset="0"/>
                          <a:ea typeface="Cambria Math" panose="02040503050406030204" pitchFamily="18" charset="0"/>
                        </a:rPr>
                        <m:t>=</m:t>
                      </m:r>
                      <m:r>
                        <a:rPr lang="fr-CH" sz="3200" b="0" i="1" smtClean="0">
                          <a:solidFill>
                            <a:srgbClr val="000000"/>
                          </a:solidFill>
                          <a:latin typeface="Cambria Math" panose="02040503050406030204" pitchFamily="18" charset="0"/>
                          <a:ea typeface="Cambria Math" panose="02040503050406030204" pitchFamily="18" charset="0"/>
                        </a:rPr>
                        <m:t>𝑠</m:t>
                      </m:r>
                    </m:oMath>
                  </m:oMathPara>
                </a14:m>
                <a:endParaRPr lang="en-GB" dirty="0"/>
              </a:p>
              <a:p>
                <a:endParaRPr lang="en-GB" dirty="0"/>
              </a:p>
              <a:p>
                <a:r>
                  <a:rPr lang="en-GB" dirty="0"/>
                  <a:t>For each </a:t>
                </a:r>
                <a14:m>
                  <m:oMath xmlns:m="http://schemas.openxmlformats.org/officeDocument/2006/math">
                    <m:d>
                      <m:dPr>
                        <m:ctrlPr>
                          <a:rPr lang="fr-CH" sz="3200" b="1" i="1" smtClean="0">
                            <a:solidFill>
                              <a:srgbClr val="000000"/>
                            </a:solidFill>
                            <a:latin typeface="Cambria Math" panose="02040503050406030204" pitchFamily="18" charset="0"/>
                            <a:ea typeface="Cambria Math" charset="0"/>
                          </a:rPr>
                        </m:ctrlPr>
                      </m:dPr>
                      <m:e>
                        <m:sSub>
                          <m:sSubPr>
                            <m:ctrlPr>
                              <a:rPr lang="fr-CH" sz="3200" i="1">
                                <a:solidFill>
                                  <a:srgbClr val="000000"/>
                                </a:solidFill>
                                <a:latin typeface="Cambria Math" panose="02040503050406030204" pitchFamily="18" charset="0"/>
                                <a:ea typeface="Cambria Math" charset="0"/>
                              </a:rPr>
                            </m:ctrlPr>
                          </m:sSubPr>
                          <m:e>
                            <m:r>
                              <a:rPr lang="fr-CH" sz="3200" b="0" i="1">
                                <a:solidFill>
                                  <a:srgbClr val="000000"/>
                                </a:solidFill>
                                <a:latin typeface="Cambria Math" panose="02040503050406030204" pitchFamily="18" charset="0"/>
                                <a:ea typeface="Cambria Math" charset="0"/>
                                <a:cs typeface="Cambria Math" charset="0"/>
                              </a:rPr>
                              <m:t>𝑤</m:t>
                            </m:r>
                          </m:e>
                          <m:sub>
                            <m:r>
                              <a:rPr lang="fr-CH" sz="3200" b="0" i="1">
                                <a:solidFill>
                                  <a:srgbClr val="000000"/>
                                </a:solidFill>
                                <a:latin typeface="Cambria Math" panose="02040503050406030204" pitchFamily="18" charset="0"/>
                                <a:ea typeface="Cambria Math" charset="0"/>
                                <a:cs typeface="Cambria Math" charset="0"/>
                              </a:rPr>
                              <m:t>𝑡</m:t>
                            </m:r>
                          </m:sub>
                        </m:sSub>
                        <m:r>
                          <a:rPr lang="fr-CH" sz="3200" b="0" i="0" smtClean="0">
                            <a:solidFill>
                              <a:srgbClr val="000000"/>
                            </a:solidFill>
                            <a:latin typeface="Cambria Math" panose="02040503050406030204" pitchFamily="18" charset="0"/>
                            <a:ea typeface="Cambria Math" charset="0"/>
                            <a:cs typeface="Cambria Math" charset="0"/>
                          </a:rPr>
                          <m:t>, </m:t>
                        </m:r>
                        <m:sSub>
                          <m:sSubPr>
                            <m:ctrlPr>
                              <a:rPr lang="fr-CH" sz="3200" i="1">
                                <a:solidFill>
                                  <a:srgbClr val="000000"/>
                                </a:solidFill>
                                <a:latin typeface="Cambria Math" panose="02040503050406030204" pitchFamily="18" charset="0"/>
                                <a:ea typeface="Cambria Math" panose="02040503050406030204" pitchFamily="18" charset="0"/>
                              </a:rPr>
                            </m:ctrlPr>
                          </m:sSubPr>
                          <m:e>
                            <m:r>
                              <a:rPr lang="fr-CH" sz="3200" b="0" i="1">
                                <a:solidFill>
                                  <a:srgbClr val="000000"/>
                                </a:solidFill>
                                <a:latin typeface="Cambria Math" panose="02040503050406030204" pitchFamily="18" charset="0"/>
                                <a:ea typeface="Cambria Math" charset="0"/>
                                <a:cs typeface="Cambria Math" charset="0"/>
                              </a:rPr>
                              <m:t>𝑐</m:t>
                            </m:r>
                          </m:e>
                          <m:sub>
                            <m:r>
                              <a:rPr lang="fr-CH" sz="3200" b="0" i="1">
                                <a:solidFill>
                                  <a:srgbClr val="000000"/>
                                </a:solidFill>
                                <a:latin typeface="Cambria Math" panose="02040503050406030204" pitchFamily="18" charset="0"/>
                                <a:ea typeface="Cambria Math" panose="02040503050406030204" pitchFamily="18" charset="0"/>
                              </a:rPr>
                              <m:t>𝑡</m:t>
                            </m:r>
                          </m:sub>
                        </m:sSub>
                      </m:e>
                    </m:d>
                  </m:oMath>
                </a14:m>
                <a:r>
                  <a:rPr lang="en-GB" dirty="0"/>
                  <a:t> define a set </a:t>
                </a:r>
                <a14:m>
                  <m:oMath xmlns:m="http://schemas.openxmlformats.org/officeDocument/2006/math">
                    <m:sSub>
                      <m:sSubPr>
                        <m:ctrlPr>
                          <a:rPr lang="en-US" i="1" kern="1200">
                            <a:solidFill>
                              <a:srgbClr val="000000"/>
                            </a:solidFill>
                            <a:latin typeface="Cambria Math" panose="02040503050406030204" pitchFamily="18" charset="0"/>
                          </a:rPr>
                        </m:ctrlPr>
                      </m:sSubPr>
                      <m:e>
                        <m:r>
                          <a:rPr lang="fr-CH" i="1" kern="1200">
                            <a:solidFill>
                              <a:srgbClr val="000000"/>
                            </a:solidFill>
                            <a:latin typeface="Cambria Math" panose="02040503050406030204" pitchFamily="18" charset="0"/>
                          </a:rPr>
                          <m:t>𝑃</m:t>
                        </m:r>
                      </m:e>
                      <m:sub>
                        <m:r>
                          <a:rPr lang="fr-CH" i="1" kern="1200">
                            <a:solidFill>
                              <a:srgbClr val="000000"/>
                            </a:solidFill>
                            <a:latin typeface="Cambria Math" panose="02040503050406030204" pitchFamily="18" charset="0"/>
                          </a:rPr>
                          <m:t>𝑛</m:t>
                        </m:r>
                      </m:sub>
                    </m:sSub>
                    <m:r>
                      <a:rPr lang="fr-CH" i="1" kern="1200">
                        <a:solidFill>
                          <a:srgbClr val="000000"/>
                        </a:solidFill>
                        <a:latin typeface="Cambria Math" panose="02040503050406030204" pitchFamily="18" charset="0"/>
                      </a:rPr>
                      <m:t>(</m:t>
                    </m:r>
                    <m:sSub>
                      <m:sSubPr>
                        <m:ctrlPr>
                          <a:rPr lang="fr-CH" i="1" kern="1200">
                            <a:solidFill>
                              <a:srgbClr val="000000"/>
                            </a:solidFill>
                            <a:latin typeface="Cambria Math" panose="02040503050406030204" pitchFamily="18" charset="0"/>
                            <a:ea typeface="Cambria Math" panose="02040503050406030204" pitchFamily="18" charset="0"/>
                          </a:rPr>
                        </m:ctrlPr>
                      </m:sSubPr>
                      <m:e>
                        <m:r>
                          <a:rPr lang="fr-CH" i="1" kern="1200">
                            <a:solidFill>
                              <a:srgbClr val="000000"/>
                            </a:solidFill>
                            <a:latin typeface="Cambria Math" panose="02040503050406030204" pitchFamily="18" charset="0"/>
                            <a:ea typeface="Cambria Math" panose="02040503050406030204" pitchFamily="18" charset="0"/>
                          </a:rPr>
                          <m:t>𝑤</m:t>
                        </m:r>
                      </m:e>
                      <m:sub>
                        <m:r>
                          <a:rPr lang="fr-CH" i="1" kern="1200">
                            <a:solidFill>
                              <a:srgbClr val="000000"/>
                            </a:solidFill>
                            <a:latin typeface="Cambria Math" panose="02040503050406030204" pitchFamily="18" charset="0"/>
                            <a:ea typeface="Cambria Math" panose="02040503050406030204" pitchFamily="18" charset="0"/>
                          </a:rPr>
                          <m:t>𝑡</m:t>
                        </m:r>
                      </m:sub>
                    </m:sSub>
                    <m:r>
                      <a:rPr lang="fr-CH" i="1" kern="1200">
                        <a:solidFill>
                          <a:srgbClr val="000000"/>
                        </a:solidFill>
                        <a:latin typeface="Cambria Math" panose="02040503050406030204" pitchFamily="18" charset="0"/>
                      </a:rPr>
                      <m:t>)</m:t>
                    </m:r>
                  </m:oMath>
                </a14:m>
                <a:r>
                  <a:rPr lang="en-US" dirty="0">
                    <a:solidFill>
                      <a:srgbClr val="000000"/>
                    </a:solidFill>
                  </a:rPr>
                  <a:t> of K negative samples, i.e., word-context pairs not occurring in the collection</a:t>
                </a:r>
              </a:p>
              <a:p>
                <a:endParaRPr lang="en-GB" dirty="0"/>
              </a:p>
            </p:txBody>
          </p:sp>
        </mc:Choice>
        <mc:Fallback xmlns="">
          <p:sp>
            <p:nvSpPr>
              <p:cNvPr id="3" name="Content Placeholder 2">
                <a:extLst>
                  <a:ext uri="{FF2B5EF4-FFF2-40B4-BE49-F238E27FC236}">
                    <a16:creationId xmlns:a16="http://schemas.microsoft.com/office/drawing/2014/main" id="{18F43B9D-BB40-9913-81CD-6D0FE756D1FE}"/>
                  </a:ext>
                </a:extLst>
              </p:cNvPr>
              <p:cNvSpPr>
                <a:spLocks noGrp="1" noRot="1" noChangeAspect="1" noMove="1" noResize="1" noEditPoints="1" noAdjustHandles="1" noChangeArrowheads="1" noChangeShapeType="1" noTextEdit="1"/>
              </p:cNvSpPr>
              <p:nvPr>
                <p:ph idx="1"/>
              </p:nvPr>
            </p:nvSpPr>
            <p:spPr>
              <a:blipFill>
                <a:blip r:embed="rId3"/>
                <a:stretch>
                  <a:fillRect l="-1829" t="-1511"/>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458A2525-0921-CD08-F3B2-AC431FF59218}"/>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24049626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Obtaining Negative Samples</a:t>
            </a:r>
          </a:p>
        </p:txBody>
      </p:sp>
      <p:sp>
        <p:nvSpPr>
          <p:cNvPr id="4" name="Footer Placeholder 3"/>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dirty="0">
              <a:ln>
                <a:noFill/>
              </a:ln>
              <a:solidFill>
                <a:srgbClr val="000000"/>
              </a:solidFill>
              <a:effectLst/>
              <a:uLnTx/>
              <a:uFillTx/>
              <a:latin typeface="Verdana" charset="0"/>
              <a:ea typeface="+mn-ea"/>
              <a:cs typeface="+mn-cs"/>
            </a:endParaRPr>
          </a:p>
        </p:txBody>
      </p:sp>
      <mc:AlternateContent xmlns:mc="http://schemas.openxmlformats.org/markup-compatibility/2006" xmlns:a14="http://schemas.microsoft.com/office/drawing/2010/main">
        <mc:Choice Requires="a14">
          <p:sp>
            <p:nvSpPr>
              <p:cNvPr id="5" name="Content Placeholder 4"/>
              <p:cNvSpPr>
                <a:spLocks noGrp="1"/>
              </p:cNvSpPr>
              <p:nvPr>
                <p:ph idx="1"/>
              </p:nvPr>
            </p:nvSpPr>
            <p:spPr/>
            <p:txBody>
              <a:bodyPr/>
              <a:lstStyle/>
              <a:p>
                <a:r>
                  <a:rPr lang="en-US" sz="2800" dirty="0"/>
                  <a:t>Negative samples are taken from </a:t>
                </a:r>
                <a14:m>
                  <m:oMath xmlns:m="http://schemas.openxmlformats.org/officeDocument/2006/math">
                    <m:sSub>
                      <m:sSubPr>
                        <m:ctrlPr>
                          <a:rPr lang="en-US" sz="2800" i="1" dirty="0">
                            <a:latin typeface="Cambria Math" panose="02040503050406030204" pitchFamily="18" charset="0"/>
                          </a:rPr>
                        </m:ctrlPr>
                      </m:sSubPr>
                      <m:e>
                        <m:r>
                          <a:rPr lang="fr-CH" sz="2800" b="0" i="1" dirty="0">
                            <a:latin typeface="Cambria Math" panose="02040503050406030204" pitchFamily="18" charset="0"/>
                          </a:rPr>
                          <m:t>𝑃</m:t>
                        </m:r>
                      </m:e>
                      <m:sub>
                        <m:r>
                          <a:rPr lang="fr-CH" sz="2800" b="0" i="1" dirty="0">
                            <a:latin typeface="Cambria Math" panose="02040503050406030204" pitchFamily="18" charset="0"/>
                          </a:rPr>
                          <m:t>𝑛</m:t>
                        </m:r>
                      </m:sub>
                    </m:sSub>
                    <m:d>
                      <m:dPr>
                        <m:ctrlPr>
                          <a:rPr lang="fr-CH" sz="2800" b="0" i="1" dirty="0">
                            <a:latin typeface="Cambria Math" panose="02040503050406030204" pitchFamily="18" charset="0"/>
                          </a:rPr>
                        </m:ctrlPr>
                      </m:dPr>
                      <m:e>
                        <m:r>
                          <a:rPr lang="fr-CH" sz="2800" b="0" i="1" dirty="0">
                            <a:latin typeface="Cambria Math" panose="02040503050406030204" pitchFamily="18" charset="0"/>
                          </a:rPr>
                          <m:t>𝑤</m:t>
                        </m:r>
                      </m:e>
                    </m:d>
                    <m:r>
                      <a:rPr lang="fr-CH" sz="2800" b="0" i="1" dirty="0">
                        <a:latin typeface="Cambria Math" panose="02040503050406030204" pitchFamily="18" charset="0"/>
                      </a:rPr>
                      <m:t>=</m:t>
                    </m:r>
                    <m:r>
                      <a:rPr lang="fr-CH" sz="2800" b="0" i="1" dirty="0">
                        <a:latin typeface="Cambria Math" panose="02040503050406030204" pitchFamily="18" charset="0"/>
                      </a:rPr>
                      <m:t>𝑉</m:t>
                    </m:r>
                    <m:r>
                      <a:rPr lang="fr-CH" sz="2800" b="0" i="1" dirty="0">
                        <a:latin typeface="Cambria Math" panose="02040503050406030204" pitchFamily="18" charset="0"/>
                        <a:ea typeface="Cambria Math" panose="02040503050406030204" pitchFamily="18" charset="0"/>
                      </a:rPr>
                      <m:t>∖</m:t>
                    </m:r>
                    <m:r>
                      <a:rPr lang="fr-CH" sz="2800" b="0" i="1" dirty="0">
                        <a:latin typeface="Cambria Math" panose="02040503050406030204" pitchFamily="18" charset="0"/>
                        <a:ea typeface="Cambria Math" panose="02040503050406030204" pitchFamily="18" charset="0"/>
                      </a:rPr>
                      <m:t>𝐶</m:t>
                    </m:r>
                    <m:r>
                      <a:rPr lang="fr-CH" sz="2800" b="0" i="1" dirty="0">
                        <a:latin typeface="Cambria Math" panose="02040503050406030204" pitchFamily="18" charset="0"/>
                        <a:ea typeface="Cambria Math" panose="02040503050406030204" pitchFamily="18" charset="0"/>
                      </a:rPr>
                      <m:t>(</m:t>
                    </m:r>
                    <m:r>
                      <a:rPr lang="fr-CH" sz="2800" b="0" i="1" dirty="0">
                        <a:latin typeface="Cambria Math" panose="02040503050406030204" pitchFamily="18" charset="0"/>
                        <a:ea typeface="Cambria Math" panose="02040503050406030204" pitchFamily="18" charset="0"/>
                      </a:rPr>
                      <m:t>𝑤</m:t>
                    </m:r>
                    <m:r>
                      <a:rPr lang="fr-CH" sz="2800" b="0" i="1" dirty="0">
                        <a:latin typeface="Cambria Math" panose="02040503050406030204" pitchFamily="18" charset="0"/>
                        <a:ea typeface="Cambria Math" panose="02040503050406030204" pitchFamily="18" charset="0"/>
                      </a:rPr>
                      <m:t>)</m:t>
                    </m:r>
                  </m:oMath>
                </a14:m>
                <a:endParaRPr lang="en-US" sz="2800" dirty="0"/>
              </a:p>
              <a:p>
                <a:r>
                  <a:rPr lang="en-US" sz="2800" dirty="0"/>
                  <a:t>Empirical approach</a:t>
                </a:r>
              </a:p>
              <a:p>
                <a:pPr marL="457200" indent="-457200">
                  <a:buFont typeface="Arial"/>
                  <a:buChar char="•"/>
                </a:pPr>
                <a:r>
                  <a:rPr lang="en-US" sz="2400" dirty="0"/>
                  <a:t>If </a:t>
                </a:r>
                <a14:m>
                  <m:oMath xmlns:m="http://schemas.openxmlformats.org/officeDocument/2006/math">
                    <m:r>
                      <a:rPr lang="en-US" sz="2400" i="1" dirty="0" smtClean="0">
                        <a:latin typeface="Cambria Math" panose="02040503050406030204" pitchFamily="18" charset="0"/>
                      </a:rPr>
                      <m:t>𝑝</m:t>
                    </m:r>
                    <m:r>
                      <a:rPr lang="en-US" sz="2400" i="1" baseline="-25000" dirty="0" smtClean="0">
                        <a:latin typeface="Cambria Math" panose="02040503050406030204" pitchFamily="18" charset="0"/>
                      </a:rPr>
                      <m:t>𝑐</m:t>
                    </m:r>
                  </m:oMath>
                </a14:m>
                <a:r>
                  <a:rPr lang="en-US" sz="2400" dirty="0"/>
                  <a:t> is the probability of a candidate context word </a:t>
                </a:r>
                <a14:m>
                  <m:oMath xmlns:m="http://schemas.openxmlformats.org/officeDocument/2006/math">
                    <m:r>
                      <a:rPr lang="fr-CH" sz="2400" b="0" i="1" dirty="0" smtClean="0">
                        <a:latin typeface="Cambria Math" panose="02040503050406030204" pitchFamily="18" charset="0"/>
                      </a:rPr>
                      <m:t>𝑐</m:t>
                    </m:r>
                  </m:oMath>
                </a14:m>
                <a:r>
                  <a:rPr lang="en-US" sz="2400" dirty="0"/>
                  <a:t> in collection, choose the word with probability </a:t>
                </a:r>
                <a14:m>
                  <m:oMath xmlns:m="http://schemas.openxmlformats.org/officeDocument/2006/math">
                    <m:sSup>
                      <m:sSupPr>
                        <m:ctrlPr>
                          <a:rPr lang="en-US" sz="2400" i="1" dirty="0" smtClean="0">
                            <a:latin typeface="Cambria Math" panose="02040503050406030204" pitchFamily="18" charset="0"/>
                          </a:rPr>
                        </m:ctrlPr>
                      </m:sSupPr>
                      <m:e>
                        <m:r>
                          <a:rPr lang="en-US" sz="2400" i="1" dirty="0">
                            <a:latin typeface="Cambria Math" panose="02040503050406030204" pitchFamily="18" charset="0"/>
                          </a:rPr>
                          <m:t>𝑝</m:t>
                        </m:r>
                        <m:r>
                          <a:rPr lang="en-US" sz="2400" i="1" baseline="-25000" dirty="0">
                            <a:latin typeface="Cambria Math" panose="02040503050406030204" pitchFamily="18" charset="0"/>
                          </a:rPr>
                          <m:t>𝑐</m:t>
                        </m:r>
                      </m:e>
                      <m:sup>
                        <m:r>
                          <a:rPr lang="fr-CH" sz="2400" b="0" i="1" dirty="0" smtClean="0">
                            <a:latin typeface="Cambria Math" panose="02040503050406030204" pitchFamily="18" charset="0"/>
                          </a:rPr>
                          <m:t>𝑏</m:t>
                        </m:r>
                      </m:sup>
                    </m:sSup>
                  </m:oMath>
                </a14:m>
                <a:r>
                  <a:rPr lang="en-US" sz="2400" baseline="30000" dirty="0"/>
                  <a:t> </a:t>
                </a:r>
                <a:r>
                  <a:rPr lang="en-US" sz="2400" dirty="0"/>
                  <a:t>with </a:t>
                </a:r>
                <a14:m>
                  <m:oMath xmlns:m="http://schemas.openxmlformats.org/officeDocument/2006/math">
                    <m:r>
                      <a:rPr lang="en-US" sz="2400" i="1" dirty="0" smtClean="0">
                        <a:latin typeface="Cambria Math" panose="02040503050406030204" pitchFamily="18" charset="0"/>
                      </a:rPr>
                      <m:t>𝑏</m:t>
                    </m:r>
                    <m:r>
                      <a:rPr lang="en-US" sz="2400" i="1" dirty="0" smtClean="0">
                        <a:latin typeface="Cambria Math" panose="02040503050406030204" pitchFamily="18" charset="0"/>
                      </a:rPr>
                      <m:t> &lt; 1</m:t>
                    </m:r>
                  </m:oMath>
                </a14:m>
                <a:r>
                  <a:rPr lang="en-US" sz="2400" dirty="0"/>
                  <a:t>, e.g., </a:t>
                </a:r>
                <a14:m>
                  <m:oMath xmlns:m="http://schemas.openxmlformats.org/officeDocument/2006/math">
                    <m:r>
                      <a:rPr lang="en-US" sz="2400" i="1" dirty="0" smtClean="0">
                        <a:latin typeface="Cambria Math" panose="02040503050406030204" pitchFamily="18" charset="0"/>
                      </a:rPr>
                      <m:t>𝑏</m:t>
                    </m:r>
                    <m:r>
                      <a:rPr lang="en-US" sz="2400" i="1" dirty="0" smtClean="0">
                        <a:latin typeface="Cambria Math" panose="02040503050406030204" pitchFamily="18" charset="0"/>
                      </a:rPr>
                      <m:t> = 0.75</m:t>
                    </m:r>
                  </m:oMath>
                </a14:m>
                <a:endParaRPr lang="en-US" sz="2400" baseline="30000" dirty="0"/>
              </a:p>
              <a:p>
                <a:pPr marL="457200" indent="-457200">
                  <a:buFont typeface="Arial"/>
                  <a:buChar char="•"/>
                </a:pPr>
                <a:r>
                  <a:rPr lang="en-US" sz="2400" dirty="0"/>
                  <a:t>Less frequent words are sampled more often</a:t>
                </a:r>
              </a:p>
              <a:p>
                <a:pPr marL="457200" indent="-457200">
                  <a:buFont typeface="Arial"/>
                  <a:buChar char="•"/>
                </a:pPr>
                <a:r>
                  <a:rPr lang="en-US" sz="2400" dirty="0"/>
                  <a:t>Practically: approximate the probability by sampling a few non-context words</a:t>
                </a:r>
              </a:p>
              <a:p>
                <a:r>
                  <a:rPr lang="en-US" sz="2400" dirty="0"/>
                  <a:t>Example</a:t>
                </a:r>
              </a:p>
              <a:p>
                <a:pPr marL="342900" indent="-342900">
                  <a:buFont typeface="Arial" panose="020B0604020202020204" pitchFamily="34" charset="0"/>
                  <a:buChar char="•"/>
                </a:pPr>
                <a:r>
                  <a:rPr lang="en-US" sz="2400" dirty="0"/>
                  <a:t>If </a:t>
                </a:r>
                <a14:m>
                  <m:oMath xmlns:m="http://schemas.openxmlformats.org/officeDocument/2006/math">
                    <m:r>
                      <a:rPr lang="en-US" sz="2400" i="1" dirty="0" smtClean="0">
                        <a:latin typeface="Cambria Math" panose="02040503050406030204" pitchFamily="18" charset="0"/>
                      </a:rPr>
                      <m:t>𝑝</m:t>
                    </m:r>
                    <m:r>
                      <a:rPr lang="en-US" sz="2400" i="1" baseline="-25000" dirty="0" smtClean="0">
                        <a:latin typeface="Cambria Math" panose="02040503050406030204" pitchFamily="18" charset="0"/>
                      </a:rPr>
                      <m:t>𝑐</m:t>
                    </m:r>
                    <m:r>
                      <a:rPr lang="en-US" sz="2400" i="1" dirty="0" smtClean="0">
                        <a:latin typeface="Cambria Math" panose="02040503050406030204" pitchFamily="18" charset="0"/>
                      </a:rPr>
                      <m:t>=0.9</m:t>
                    </m:r>
                  </m:oMath>
                </a14:m>
                <a:r>
                  <a:rPr lang="en-US" sz="2400" dirty="0"/>
                  <a:t>, then </a:t>
                </a:r>
                <a14:m>
                  <m:oMath xmlns:m="http://schemas.openxmlformats.org/officeDocument/2006/math">
                    <m:sSup>
                      <m:sSupPr>
                        <m:ctrlPr>
                          <a:rPr lang="en-US" sz="2400" i="1" dirty="0">
                            <a:latin typeface="Cambria Math" panose="02040503050406030204" pitchFamily="18" charset="0"/>
                          </a:rPr>
                        </m:ctrlPr>
                      </m:sSupPr>
                      <m:e>
                        <m:r>
                          <a:rPr lang="en-US" sz="2400" i="1" dirty="0">
                            <a:latin typeface="Cambria Math" panose="02040503050406030204" pitchFamily="18" charset="0"/>
                          </a:rPr>
                          <m:t>𝑝</m:t>
                        </m:r>
                        <m:r>
                          <a:rPr lang="en-US" sz="2400" i="1" baseline="-25000" dirty="0">
                            <a:latin typeface="Cambria Math" panose="02040503050406030204" pitchFamily="18" charset="0"/>
                          </a:rPr>
                          <m:t>𝑐</m:t>
                        </m:r>
                      </m:e>
                      <m:sup>
                        <m:r>
                          <a:rPr lang="fr-CH" sz="2400" b="0" i="1" dirty="0" smtClean="0">
                            <a:latin typeface="Cambria Math" panose="02040503050406030204" pitchFamily="18" charset="0"/>
                          </a:rPr>
                          <m:t>0.75</m:t>
                        </m:r>
                      </m:sup>
                    </m:sSup>
                    <m:r>
                      <a:rPr lang="fr-CH" sz="2400" b="0" i="1" dirty="0" smtClean="0">
                        <a:latin typeface="Cambria Math" panose="02040503050406030204" pitchFamily="18" charset="0"/>
                      </a:rPr>
                      <m:t>=0.92</m:t>
                    </m:r>
                  </m:oMath>
                </a14:m>
                <a:endParaRPr lang="en-US" sz="2400" dirty="0"/>
              </a:p>
              <a:p>
                <a:pPr marL="342900" indent="-342900">
                  <a:buFont typeface="Arial" panose="020B0604020202020204" pitchFamily="34" charset="0"/>
                  <a:buChar char="•"/>
                </a:pPr>
                <a:r>
                  <a:rPr lang="en-US" sz="2400" dirty="0"/>
                  <a:t>If </a:t>
                </a:r>
                <a14:m>
                  <m:oMath xmlns:m="http://schemas.openxmlformats.org/officeDocument/2006/math">
                    <m:r>
                      <a:rPr lang="en-US" sz="2400" i="1" dirty="0" smtClean="0">
                        <a:latin typeface="Cambria Math" panose="02040503050406030204" pitchFamily="18" charset="0"/>
                      </a:rPr>
                      <m:t>𝑝</m:t>
                    </m:r>
                    <m:r>
                      <a:rPr lang="en-US" sz="2400" i="1" baseline="-25000" dirty="0" smtClean="0">
                        <a:latin typeface="Cambria Math" panose="02040503050406030204" pitchFamily="18" charset="0"/>
                      </a:rPr>
                      <m:t>𝑐</m:t>
                    </m:r>
                    <m:r>
                      <a:rPr lang="en-US" sz="2400" i="1" dirty="0" smtClean="0">
                        <a:latin typeface="Cambria Math" panose="02040503050406030204" pitchFamily="18" charset="0"/>
                      </a:rPr>
                      <m:t>=0.</m:t>
                    </m:r>
                    <m:r>
                      <a:rPr lang="fr-CH" sz="2400" b="0" i="1" dirty="0" smtClean="0">
                        <a:latin typeface="Cambria Math" panose="02040503050406030204" pitchFamily="18" charset="0"/>
                      </a:rPr>
                      <m:t>01</m:t>
                    </m:r>
                  </m:oMath>
                </a14:m>
                <a:r>
                  <a:rPr lang="en-US" sz="2400" dirty="0"/>
                  <a:t>, then </a:t>
                </a:r>
                <a14:m>
                  <m:oMath xmlns:m="http://schemas.openxmlformats.org/officeDocument/2006/math">
                    <m:sSup>
                      <m:sSupPr>
                        <m:ctrlPr>
                          <a:rPr lang="en-US" sz="2400" i="1" dirty="0">
                            <a:latin typeface="Cambria Math" panose="02040503050406030204" pitchFamily="18" charset="0"/>
                          </a:rPr>
                        </m:ctrlPr>
                      </m:sSupPr>
                      <m:e>
                        <m:r>
                          <a:rPr lang="en-US" sz="2400" i="1" dirty="0">
                            <a:latin typeface="Cambria Math" panose="02040503050406030204" pitchFamily="18" charset="0"/>
                          </a:rPr>
                          <m:t>𝑝</m:t>
                        </m:r>
                        <m:r>
                          <a:rPr lang="en-US" sz="2400" i="1" baseline="-25000" dirty="0">
                            <a:latin typeface="Cambria Math" panose="02040503050406030204" pitchFamily="18" charset="0"/>
                          </a:rPr>
                          <m:t>𝑐</m:t>
                        </m:r>
                      </m:e>
                      <m:sup>
                        <m:r>
                          <a:rPr lang="fr-CH" sz="2400" b="0" i="1" dirty="0" smtClean="0">
                            <a:latin typeface="Cambria Math" panose="02040503050406030204" pitchFamily="18" charset="0"/>
                          </a:rPr>
                          <m:t>0.75</m:t>
                        </m:r>
                      </m:sup>
                    </m:sSup>
                    <m:r>
                      <a:rPr lang="fr-CH" sz="2400" b="0" i="1" dirty="0" smtClean="0">
                        <a:latin typeface="Cambria Math" panose="02040503050406030204" pitchFamily="18" charset="0"/>
                      </a:rPr>
                      <m:t>=0.032</m:t>
                    </m:r>
                  </m:oMath>
                </a14:m>
                <a:r>
                  <a:rPr lang="en-US" sz="2400" dirty="0"/>
                  <a:t>, boosted by factor 3</a:t>
                </a:r>
              </a:p>
              <a:p>
                <a:pPr marL="342900" indent="-342900">
                  <a:buFont typeface="Arial" panose="020B0604020202020204" pitchFamily="34" charset="0"/>
                  <a:buChar char="•"/>
                </a:pPr>
                <a:endParaRPr lang="en-US" sz="2400" dirty="0"/>
              </a:p>
            </p:txBody>
          </p:sp>
        </mc:Choice>
        <mc:Fallback xmlns="">
          <p:sp>
            <p:nvSpPr>
              <p:cNvPr id="5" name="Content Placeholder 4"/>
              <p:cNvSpPr>
                <a:spLocks noGrp="1" noRot="1" noChangeAspect="1" noMove="1" noResize="1" noEditPoints="1" noAdjustHandles="1" noChangeArrowheads="1" noChangeShapeType="1" noTextEdit="1"/>
              </p:cNvSpPr>
              <p:nvPr>
                <p:ph idx="1"/>
              </p:nvPr>
            </p:nvSpPr>
            <p:spPr>
              <a:blipFill>
                <a:blip r:embed="rId3"/>
                <a:stretch>
                  <a:fillRect l="-1372" t="-1259" r="-610"/>
                </a:stretch>
              </a:blipFill>
            </p:spPr>
            <p:txBody>
              <a:bodyPr/>
              <a:lstStyle/>
              <a:p>
                <a:r>
                  <a:rPr lang="en-CH">
                    <a:noFill/>
                  </a:rPr>
                  <a:t> </a:t>
                </a:r>
              </a:p>
            </p:txBody>
          </p:sp>
        </mc:Fallback>
      </mc:AlternateContent>
    </p:spTree>
    <p:extLst>
      <p:ext uri="{BB962C8B-B14F-4D97-AF65-F5344CB8AC3E}">
        <p14:creationId xmlns:p14="http://schemas.microsoft.com/office/powerpoint/2010/main" val="41957774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Content Placeholder 2"/>
              <p:cNvSpPr txBox="1">
                <a:spLocks/>
              </p:cNvSpPr>
              <p:nvPr/>
            </p:nvSpPr>
            <p:spPr bwMode="auto">
              <a:xfrm>
                <a:off x="323528" y="1340768"/>
                <a:ext cx="8712968" cy="5029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0" indent="0" algn="l" rtl="0" fontAlgn="base">
                  <a:spcBef>
                    <a:spcPct val="20000"/>
                  </a:spcBef>
                  <a:spcAft>
                    <a:spcPct val="0"/>
                  </a:spcAft>
                  <a:buNone/>
                  <a:defRPr sz="3200">
                    <a:solidFill>
                      <a:schemeClr val="tx1"/>
                    </a:solidFill>
                    <a:latin typeface="Calibri"/>
                    <a:ea typeface="+mn-ea"/>
                    <a:cs typeface="Calibri"/>
                  </a:defRPr>
                </a:lvl1pPr>
                <a:lvl2pPr marL="742950" indent="-285750" algn="l" rtl="0" fontAlgn="base">
                  <a:spcBef>
                    <a:spcPct val="20000"/>
                  </a:spcBef>
                  <a:spcAft>
                    <a:spcPct val="0"/>
                  </a:spcAft>
                  <a:buChar char="–"/>
                  <a:defRPr sz="2800">
                    <a:solidFill>
                      <a:schemeClr val="tx1"/>
                    </a:solidFill>
                    <a:latin typeface="Calibri"/>
                    <a:cs typeface="Calibri"/>
                  </a:defRPr>
                </a:lvl2pPr>
                <a:lvl3pPr marL="1143000" indent="-228600" algn="l" rtl="0" fontAlgn="base">
                  <a:spcBef>
                    <a:spcPct val="20000"/>
                  </a:spcBef>
                  <a:spcAft>
                    <a:spcPct val="0"/>
                  </a:spcAft>
                  <a:buChar char="•"/>
                  <a:defRPr sz="2400">
                    <a:solidFill>
                      <a:schemeClr val="tx1"/>
                    </a:solidFill>
                    <a:latin typeface="Calibri"/>
                    <a:cs typeface="Calibri"/>
                  </a:defRPr>
                </a:lvl3pPr>
                <a:lvl4pPr marL="1600200" indent="-228600" algn="l" rtl="0" fontAlgn="base">
                  <a:spcBef>
                    <a:spcPct val="20000"/>
                  </a:spcBef>
                  <a:spcAft>
                    <a:spcPct val="0"/>
                  </a:spcAft>
                  <a:buChar char="–"/>
                  <a:defRPr sz="2000">
                    <a:solidFill>
                      <a:schemeClr val="tx1"/>
                    </a:solidFill>
                    <a:latin typeface="Calibri"/>
                    <a:cs typeface="Calibri"/>
                  </a:defRPr>
                </a:lvl4pPr>
                <a:lvl5pPr marL="2057400" indent="-228600" algn="l" rtl="0" fontAlgn="base">
                  <a:spcBef>
                    <a:spcPct val="20000"/>
                  </a:spcBef>
                  <a:spcAft>
                    <a:spcPct val="0"/>
                  </a:spcAft>
                  <a:buChar char="»"/>
                  <a:defRPr sz="2000">
                    <a:solidFill>
                      <a:schemeClr val="tx1"/>
                    </a:solidFill>
                    <a:latin typeface="Calibri"/>
                    <a:cs typeface="Calibri"/>
                  </a:defRPr>
                </a:lvl5pPr>
                <a:lvl6pPr marL="2514600" indent="-228600" algn="l" rtl="0" fontAlgn="base">
                  <a:spcBef>
                    <a:spcPct val="20000"/>
                  </a:spcBef>
                  <a:spcAft>
                    <a:spcPct val="0"/>
                  </a:spcAft>
                  <a:buChar char="»"/>
                  <a:defRPr sz="1200">
                    <a:solidFill>
                      <a:schemeClr val="tx1"/>
                    </a:solidFill>
                    <a:latin typeface="+mn-lt"/>
                  </a:defRPr>
                </a:lvl6pPr>
                <a:lvl7pPr marL="2971800" indent="-228600" algn="l" rtl="0" fontAlgn="base">
                  <a:spcBef>
                    <a:spcPct val="20000"/>
                  </a:spcBef>
                  <a:spcAft>
                    <a:spcPct val="0"/>
                  </a:spcAft>
                  <a:buChar char="»"/>
                  <a:defRPr sz="1200">
                    <a:solidFill>
                      <a:schemeClr val="tx1"/>
                    </a:solidFill>
                    <a:latin typeface="+mn-lt"/>
                  </a:defRPr>
                </a:lvl7pPr>
                <a:lvl8pPr marL="3429000" indent="-228600" algn="l" rtl="0" fontAlgn="base">
                  <a:spcBef>
                    <a:spcPct val="20000"/>
                  </a:spcBef>
                  <a:spcAft>
                    <a:spcPct val="0"/>
                  </a:spcAft>
                  <a:buChar char="»"/>
                  <a:defRPr sz="1200">
                    <a:solidFill>
                      <a:schemeClr val="tx1"/>
                    </a:solidFill>
                    <a:latin typeface="+mn-lt"/>
                  </a:defRPr>
                </a:lvl8pPr>
                <a:lvl9pPr marL="3886200" indent="-228600" algn="l" rtl="0" fontAlgn="base">
                  <a:spcBef>
                    <a:spcPct val="20000"/>
                  </a:spcBef>
                  <a:spcAft>
                    <a:spcPct val="0"/>
                  </a:spcAft>
                  <a:buChar char="»"/>
                  <a:defRPr sz="1200">
                    <a:solidFill>
                      <a:schemeClr val="tx1"/>
                    </a:solidFill>
                    <a:latin typeface="+mn-lt"/>
                  </a:defRPr>
                </a:lvl9pPr>
              </a:lstStyle>
              <a:p>
                <a:pPr>
                  <a:defRPr/>
                </a:pPr>
                <a:r>
                  <a:rPr lang="en-US" sz="2800" dirty="0"/>
                  <a:t>Maximizing the overall probabilities is equivalent to</a:t>
                </a:r>
                <a:r>
                  <a:rPr kumimoji="0" lang="en-US" sz="2800" b="0" i="0" u="none" strike="noStrike" kern="1200" cap="none" spc="0" normalizeH="0" baseline="0" noProof="0" dirty="0">
                    <a:ln>
                      <a:noFill/>
                    </a:ln>
                    <a:solidFill>
                      <a:srgbClr val="000000"/>
                    </a:solidFill>
                    <a:effectLst/>
                    <a:uLnTx/>
                    <a:uFillTx/>
                    <a:latin typeface="Calibri"/>
                    <a:ea typeface="+mn-ea"/>
                    <a:cs typeface="Calibri"/>
                  </a:rPr>
                  <a:t> minimizing the following function</a:t>
                </a:r>
              </a:p>
              <a:p>
                <a:pPr lvl="0">
                  <a:defRPr/>
                </a:pPr>
                <a:r>
                  <a:rPr kumimoji="0" lang="en-US" sz="2800" b="0" i="0" u="none" strike="noStrike" kern="1200" cap="none" spc="0" normalizeH="0" baseline="0" noProof="0" dirty="0">
                    <a:ln>
                      <a:noFill/>
                    </a:ln>
                    <a:solidFill>
                      <a:srgbClr val="000000"/>
                    </a:solidFill>
                    <a:effectLst/>
                    <a:uLnTx/>
                    <a:uFillTx/>
                    <a:latin typeface="Calibri"/>
                    <a:ea typeface="+mn-ea"/>
                    <a:cs typeface="Calibri"/>
                  </a:rPr>
                  <a:t>	</a:t>
                </a:r>
                <a14:m>
                  <m:oMath xmlns:m="http://schemas.openxmlformats.org/officeDocument/2006/math">
                    <m:r>
                      <a:rPr kumimoji="0" lang="fr-CH" sz="2400" b="0" i="1" u="none" strike="noStrike" kern="1200" cap="none" spc="0" normalizeH="0" baseline="0" noProof="0">
                        <a:ln>
                          <a:noFill/>
                        </a:ln>
                        <a:solidFill>
                          <a:srgbClr val="000000"/>
                        </a:solidFill>
                        <a:effectLst/>
                        <a:uLnTx/>
                        <a:uFillTx/>
                        <a:latin typeface="Cambria Math" panose="02040503050406030204" pitchFamily="18" charset="0"/>
                        <a:ea typeface="+mn-ea"/>
                      </a:rPr>
                      <m:t>𝐽</m:t>
                    </m:r>
                    <m:d>
                      <m:dPr>
                        <m:ctrlPr>
                          <a:rPr kumimoji="0" lang="fr-CH" sz="2400" b="0" i="1" u="none" strike="noStrike" kern="1200" cap="none" spc="0" normalizeH="0" baseline="0" noProof="0">
                            <a:ln>
                              <a:noFill/>
                            </a:ln>
                            <a:solidFill>
                              <a:srgbClr val="000000"/>
                            </a:solidFill>
                            <a:effectLst/>
                            <a:uLnTx/>
                            <a:uFillTx/>
                            <a:latin typeface="Cambria Math" panose="02040503050406030204" pitchFamily="18" charset="0"/>
                            <a:ea typeface="+mn-ea"/>
                          </a:rPr>
                        </m:ctrlPr>
                      </m:dPr>
                      <m:e>
                        <m:r>
                          <a:rPr kumimoji="0" lang="fr-CH" sz="24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rPr>
                          <m:t>𝜃</m:t>
                        </m:r>
                      </m:e>
                    </m:d>
                    <m:r>
                      <a:rPr kumimoji="0" lang="fr-CH" sz="24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rPr>
                      <m:t>=</m:t>
                    </m:r>
                    <m:f>
                      <m:fPr>
                        <m:ctrlPr>
                          <a:rPr kumimoji="0" lang="fr-CH" sz="24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rPr>
                        </m:ctrlPr>
                      </m:fPr>
                      <m:num>
                        <m:r>
                          <a:rPr kumimoji="0" lang="fr-CH" sz="24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rPr>
                          <m:t>1</m:t>
                        </m:r>
                      </m:num>
                      <m:den>
                        <m:r>
                          <a:rPr kumimoji="0" lang="fr-CH" sz="2400" b="0" i="1" u="none" strike="noStrike" kern="120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rPr>
                          <m:t>𝑠</m:t>
                        </m:r>
                      </m:den>
                    </m:f>
                    <m:nary>
                      <m:naryPr>
                        <m:chr m:val="∑"/>
                        <m:limLoc m:val="subSup"/>
                        <m:ctrlPr>
                          <a:rPr kumimoji="0" lang="fr-CH" sz="2400" b="0" i="1" u="none" strike="noStrike" kern="120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rPr>
                        </m:ctrlPr>
                      </m:naryPr>
                      <m:sub>
                        <m:r>
                          <m:rPr>
                            <m:brk m:alnAt="25"/>
                          </m:rPr>
                          <a:rPr kumimoji="0" lang="fr-CH" sz="2400" b="0" i="1" u="none" strike="noStrike" kern="120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rPr>
                          <m:t>𝑡</m:t>
                        </m:r>
                        <m:r>
                          <a:rPr lang="fr-CH" sz="2400" i="1">
                            <a:solidFill>
                              <a:srgbClr val="000000"/>
                            </a:solidFill>
                            <a:latin typeface="Cambria Math" panose="02040503050406030204" pitchFamily="18" charset="0"/>
                            <a:ea typeface="Cambria Math" panose="02040503050406030204" pitchFamily="18" charset="0"/>
                          </a:rPr>
                          <m:t>=1</m:t>
                        </m:r>
                      </m:sub>
                      <m:sup>
                        <m:r>
                          <a:rPr kumimoji="0" lang="fr-CH" sz="2400" b="0" i="1" u="none" strike="noStrike" kern="120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rPr>
                          <m:t>𝑠</m:t>
                        </m:r>
                      </m:sup>
                      <m:e>
                        <m:sSub>
                          <m:sSubPr>
                            <m:ctrlPr>
                              <a:rPr lang="fr-CH" sz="2400" i="1">
                                <a:solidFill>
                                  <a:srgbClr val="000000"/>
                                </a:solidFill>
                                <a:latin typeface="Cambria Math" panose="02040503050406030204" pitchFamily="18" charset="0"/>
                                <a:ea typeface="Cambria Math" panose="02040503050406030204" pitchFamily="18" charset="0"/>
                              </a:rPr>
                            </m:ctrlPr>
                          </m:sSubPr>
                          <m:e>
                            <m:r>
                              <a:rPr lang="fr-CH" sz="2400" i="1">
                                <a:solidFill>
                                  <a:srgbClr val="000000"/>
                                </a:solidFill>
                                <a:latin typeface="Cambria Math" panose="02040503050406030204" pitchFamily="18" charset="0"/>
                                <a:ea typeface="Cambria Math" panose="02040503050406030204" pitchFamily="18" charset="0"/>
                              </a:rPr>
                              <m:t>𝐽</m:t>
                            </m:r>
                          </m:e>
                          <m:sub>
                            <m:r>
                              <a:rPr lang="fr-CH" sz="2400" b="0" i="1" smtClean="0">
                                <a:solidFill>
                                  <a:srgbClr val="000000"/>
                                </a:solidFill>
                                <a:latin typeface="Cambria Math" panose="02040503050406030204" pitchFamily="18" charset="0"/>
                                <a:ea typeface="Cambria Math" panose="02040503050406030204" pitchFamily="18" charset="0"/>
                              </a:rPr>
                              <m:t>𝑡</m:t>
                            </m:r>
                          </m:sub>
                        </m:sSub>
                        <m:r>
                          <a:rPr lang="fr-CH" sz="2400" i="1">
                            <a:solidFill>
                              <a:srgbClr val="000000"/>
                            </a:solidFill>
                            <a:latin typeface="Cambria Math" panose="02040503050406030204" pitchFamily="18" charset="0"/>
                            <a:ea typeface="Cambria Math" panose="02040503050406030204" pitchFamily="18" charset="0"/>
                          </a:rPr>
                          <m:t>(</m:t>
                        </m:r>
                        <m:r>
                          <a:rPr lang="fr-CH" sz="2400" i="1">
                            <a:solidFill>
                              <a:srgbClr val="000000"/>
                            </a:solidFill>
                            <a:latin typeface="Cambria Math" panose="02040503050406030204" pitchFamily="18" charset="0"/>
                            <a:ea typeface="Cambria Math" panose="02040503050406030204" pitchFamily="18" charset="0"/>
                          </a:rPr>
                          <m:t>𝜃</m:t>
                        </m:r>
                        <m:r>
                          <a:rPr lang="fr-CH" sz="2400" i="1">
                            <a:solidFill>
                              <a:srgbClr val="000000"/>
                            </a:solidFill>
                            <a:latin typeface="Cambria Math" panose="02040503050406030204" pitchFamily="18" charset="0"/>
                            <a:ea typeface="Cambria Math" panose="02040503050406030204" pitchFamily="18" charset="0"/>
                          </a:rPr>
                          <m:t>)</m:t>
                        </m:r>
                      </m:e>
                    </m:nary>
                  </m:oMath>
                </a14:m>
                <a:endParaRPr kumimoji="0" lang="en-US" sz="2400" b="0" i="0" u="none" strike="noStrike" kern="1200" cap="none" spc="0" normalizeH="0" baseline="0" noProof="0" dirty="0">
                  <a:ln>
                    <a:noFill/>
                  </a:ln>
                  <a:solidFill>
                    <a:srgbClr val="000000"/>
                  </a:solidFill>
                  <a:effectLst/>
                  <a:uLnTx/>
                  <a:uFillTx/>
                  <a:latin typeface="Calibri"/>
                  <a:ea typeface="+mn-ea"/>
                  <a:cs typeface="Calibri"/>
                </a:endParaRPr>
              </a:p>
              <a:p>
                <a:pPr lvl="0">
                  <a:defRPr/>
                </a:pPr>
                <a:r>
                  <a:rPr kumimoji="0" lang="en-US" sz="2400" b="0" i="0" u="none" strike="noStrike" kern="1200" cap="none" spc="0" normalizeH="0" baseline="0" noProof="0" dirty="0">
                    <a:ln>
                      <a:noFill/>
                    </a:ln>
                    <a:solidFill>
                      <a:srgbClr val="000000"/>
                    </a:solidFill>
                    <a:effectLst/>
                    <a:uLnTx/>
                    <a:uFillTx/>
                    <a:latin typeface="Calibri"/>
                    <a:ea typeface="+mn-ea"/>
                    <a:cs typeface="Calibri"/>
                  </a:rPr>
                  <a:t>	</a:t>
                </a:r>
                <a14:m>
                  <m:oMath xmlns:m="http://schemas.openxmlformats.org/officeDocument/2006/math">
                    <m:sSub>
                      <m:sSubPr>
                        <m:ctrlPr>
                          <a:rPr kumimoji="0" lang="en-US" sz="2400" b="0" i="1" u="none" strike="noStrike" kern="1200" cap="none" spc="0" normalizeH="0" baseline="0" noProof="0" smtClean="0">
                            <a:ln>
                              <a:noFill/>
                            </a:ln>
                            <a:solidFill>
                              <a:srgbClr val="000000"/>
                            </a:solidFill>
                            <a:effectLst/>
                            <a:uLnTx/>
                            <a:uFillTx/>
                            <a:latin typeface="Cambria Math" panose="02040503050406030204" pitchFamily="18" charset="0"/>
                            <a:ea typeface="+mn-ea"/>
                          </a:rPr>
                        </m:ctrlPr>
                      </m:sSubPr>
                      <m:e>
                        <m:r>
                          <a:rPr kumimoji="0" lang="fr-CH" sz="2400" b="0" i="1" u="none" strike="noStrike" kern="1200" cap="none" spc="0" normalizeH="0" baseline="0" noProof="0" smtClean="0">
                            <a:ln>
                              <a:noFill/>
                            </a:ln>
                            <a:solidFill>
                              <a:srgbClr val="000000"/>
                            </a:solidFill>
                            <a:effectLst/>
                            <a:uLnTx/>
                            <a:uFillTx/>
                            <a:latin typeface="Cambria Math" panose="02040503050406030204" pitchFamily="18" charset="0"/>
                            <a:ea typeface="+mn-ea"/>
                          </a:rPr>
                          <m:t>𝐽</m:t>
                        </m:r>
                      </m:e>
                      <m:sub>
                        <m:r>
                          <a:rPr kumimoji="0" lang="fr-CH" sz="2400" b="0" i="1" u="none" strike="noStrike" kern="1200" cap="none" spc="0" normalizeH="0" baseline="0" noProof="0" smtClean="0">
                            <a:ln>
                              <a:noFill/>
                            </a:ln>
                            <a:solidFill>
                              <a:srgbClr val="000000"/>
                            </a:solidFill>
                            <a:effectLst/>
                            <a:uLnTx/>
                            <a:uFillTx/>
                            <a:latin typeface="Cambria Math" panose="02040503050406030204" pitchFamily="18" charset="0"/>
                            <a:ea typeface="+mn-ea"/>
                          </a:rPr>
                          <m:t>𝑡</m:t>
                        </m:r>
                      </m:sub>
                    </m:sSub>
                    <m:d>
                      <m:dPr>
                        <m:ctrlPr>
                          <a:rPr kumimoji="0" lang="fr-CH" sz="2400" b="0" i="1" u="none" strike="noStrike" kern="1200" cap="none" spc="0" normalizeH="0" baseline="0" noProof="0" smtClean="0">
                            <a:ln>
                              <a:noFill/>
                            </a:ln>
                            <a:solidFill>
                              <a:srgbClr val="000000"/>
                            </a:solidFill>
                            <a:effectLst/>
                            <a:uLnTx/>
                            <a:uFillTx/>
                            <a:latin typeface="Cambria Math" panose="02040503050406030204" pitchFamily="18" charset="0"/>
                            <a:ea typeface="+mn-ea"/>
                          </a:rPr>
                        </m:ctrlPr>
                      </m:dPr>
                      <m:e>
                        <m:r>
                          <a:rPr kumimoji="0" lang="fr-CH" sz="2400" b="0" i="1" u="none" strike="noStrike" kern="120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rPr>
                          <m:t>𝜃</m:t>
                        </m:r>
                      </m:e>
                    </m:d>
                    <m:r>
                      <a:rPr kumimoji="0" lang="fr-CH" sz="2400" b="0" i="1" u="none" strike="noStrike" kern="120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rPr>
                      <m:t>=−</m:t>
                    </m:r>
                    <m:func>
                      <m:funcPr>
                        <m:ctrlPr>
                          <a:rPr kumimoji="0" lang="fr-CH" sz="2400" b="0" i="1" u="none" strike="noStrike" kern="120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rPr>
                        </m:ctrlPr>
                      </m:funcPr>
                      <m:fName>
                        <m:r>
                          <m:rPr>
                            <m:sty m:val="p"/>
                          </m:rPr>
                          <a:rPr kumimoji="0" lang="fr-CH" sz="2400" b="0" i="0" u="none" strike="noStrike" kern="120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rPr>
                          <m:t>log</m:t>
                        </m:r>
                      </m:fName>
                      <m:e>
                        <m:r>
                          <a:rPr lang="fr-CH" sz="2400" i="1">
                            <a:solidFill>
                              <a:srgbClr val="000000"/>
                            </a:solidFill>
                            <a:latin typeface="Cambria Math" panose="02040503050406030204" pitchFamily="18" charset="0"/>
                            <a:ea typeface="Cambria Math" panose="02040503050406030204" pitchFamily="18" charset="0"/>
                          </a:rPr>
                          <m:t>𝜎</m:t>
                        </m:r>
                        <m:d>
                          <m:dPr>
                            <m:ctrlPr>
                              <a:rPr lang="fr-CH" sz="2400" i="1">
                                <a:solidFill>
                                  <a:srgbClr val="000000"/>
                                </a:solidFill>
                                <a:latin typeface="Cambria Math" panose="02040503050406030204" pitchFamily="18" charset="0"/>
                                <a:ea typeface="Cambria Math" panose="02040503050406030204" pitchFamily="18" charset="0"/>
                              </a:rPr>
                            </m:ctrlPr>
                          </m:dPr>
                          <m:e>
                            <m:sSub>
                              <m:sSubPr>
                                <m:ctrlPr>
                                  <a:rPr lang="fr-CH" sz="2400" i="1">
                                    <a:solidFill>
                                      <a:srgbClr val="000000"/>
                                    </a:solidFill>
                                    <a:latin typeface="Cambria Math" panose="02040503050406030204" pitchFamily="18" charset="0"/>
                                    <a:ea typeface="Cambria Math" panose="02040503050406030204" pitchFamily="18" charset="0"/>
                                  </a:rPr>
                                </m:ctrlPr>
                              </m:sSubPr>
                              <m:e>
                                <m:r>
                                  <a:rPr lang="fr-CH" sz="2400" b="1" i="1">
                                    <a:solidFill>
                                      <a:srgbClr val="000000"/>
                                    </a:solidFill>
                                    <a:latin typeface="Cambria Math" panose="02040503050406030204" pitchFamily="18" charset="0"/>
                                    <a:ea typeface="Cambria Math" charset="0"/>
                                    <a:cs typeface="Cambria Math" charset="0"/>
                                  </a:rPr>
                                  <m:t>𝒄</m:t>
                                </m:r>
                              </m:e>
                              <m:sub>
                                <m:r>
                                  <a:rPr lang="fr-CH" sz="2400" i="1">
                                    <a:solidFill>
                                      <a:srgbClr val="000000"/>
                                    </a:solidFill>
                                    <a:latin typeface="Cambria Math" panose="02040503050406030204" pitchFamily="18" charset="0"/>
                                    <a:ea typeface="Cambria Math" panose="02040503050406030204" pitchFamily="18" charset="0"/>
                                  </a:rPr>
                                  <m:t>𝑡</m:t>
                                </m:r>
                              </m:sub>
                            </m:sSub>
                            <m:r>
                              <a:rPr lang="fr-CH" sz="2400" i="1">
                                <a:solidFill>
                                  <a:srgbClr val="000000"/>
                                </a:solidFill>
                                <a:latin typeface="Cambria Math" panose="02040503050406030204" pitchFamily="18" charset="0"/>
                                <a:ea typeface="Cambria Math" panose="02040503050406030204" pitchFamily="18" charset="0"/>
                                <a:cs typeface="Cambria Math" charset="0"/>
                              </a:rPr>
                              <m:t>∙</m:t>
                            </m:r>
                            <m:sSub>
                              <m:sSubPr>
                                <m:ctrlPr>
                                  <a:rPr lang="fr-CH" sz="2400" b="1" i="1">
                                    <a:solidFill>
                                      <a:srgbClr val="000000"/>
                                    </a:solidFill>
                                    <a:latin typeface="Cambria Math" panose="02040503050406030204" pitchFamily="18" charset="0"/>
                                    <a:ea typeface="Cambria Math" charset="0"/>
                                  </a:rPr>
                                </m:ctrlPr>
                              </m:sSubPr>
                              <m:e>
                                <m:r>
                                  <a:rPr lang="fr-CH" sz="2400" b="1" i="1">
                                    <a:solidFill>
                                      <a:srgbClr val="000000"/>
                                    </a:solidFill>
                                    <a:latin typeface="Cambria Math" panose="02040503050406030204" pitchFamily="18" charset="0"/>
                                    <a:ea typeface="Cambria Math" charset="0"/>
                                    <a:cs typeface="Cambria Math" charset="0"/>
                                  </a:rPr>
                                  <m:t>𝒘</m:t>
                                </m:r>
                              </m:e>
                              <m:sub>
                                <m:r>
                                  <a:rPr lang="fr-CH" sz="2400" b="1" i="1">
                                    <a:solidFill>
                                      <a:srgbClr val="000000"/>
                                    </a:solidFill>
                                    <a:latin typeface="Cambria Math" panose="02040503050406030204" pitchFamily="18" charset="0"/>
                                    <a:ea typeface="Cambria Math" charset="0"/>
                                    <a:cs typeface="Cambria Math" charset="0"/>
                                  </a:rPr>
                                  <m:t>𝒕</m:t>
                                </m:r>
                              </m:sub>
                            </m:sSub>
                          </m:e>
                        </m:d>
                      </m:e>
                    </m:func>
                    <m:r>
                      <a:rPr kumimoji="0" lang="fr-CH" sz="2400" b="0" i="1" u="none" strike="noStrike" kern="120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rPr>
                      <m:t>−</m:t>
                    </m:r>
                    <m:nary>
                      <m:naryPr>
                        <m:chr m:val="∑"/>
                        <m:supHide m:val="on"/>
                        <m:ctrlPr>
                          <a:rPr kumimoji="0" lang="fr-CH" sz="2400" b="0" i="1" u="none" strike="noStrike" kern="120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rPr>
                        </m:ctrlPr>
                      </m:naryPr>
                      <m:sub>
                        <m:d>
                          <m:dPr>
                            <m:ctrlPr>
                              <a:rPr lang="fr-CH" sz="2400" b="1" i="1">
                                <a:solidFill>
                                  <a:srgbClr val="000000"/>
                                </a:solidFill>
                                <a:latin typeface="Cambria Math" panose="02040503050406030204" pitchFamily="18" charset="0"/>
                                <a:ea typeface="Cambria Math" charset="0"/>
                              </a:rPr>
                            </m:ctrlPr>
                          </m:dPr>
                          <m:e>
                            <m:sSub>
                              <m:sSubPr>
                                <m:ctrlPr>
                                  <a:rPr lang="fr-CH" sz="2400" i="1">
                                    <a:solidFill>
                                      <a:srgbClr val="000000"/>
                                    </a:solidFill>
                                    <a:latin typeface="Cambria Math" panose="02040503050406030204" pitchFamily="18" charset="0"/>
                                    <a:ea typeface="Cambria Math" charset="0"/>
                                  </a:rPr>
                                </m:ctrlPr>
                              </m:sSubPr>
                              <m:e>
                                <m:r>
                                  <a:rPr lang="fr-CH" sz="2400" b="0" i="1">
                                    <a:solidFill>
                                      <a:srgbClr val="000000"/>
                                    </a:solidFill>
                                    <a:latin typeface="Cambria Math" panose="02040503050406030204" pitchFamily="18" charset="0"/>
                                    <a:ea typeface="Cambria Math" charset="0"/>
                                    <a:cs typeface="Cambria Math" charset="0"/>
                                  </a:rPr>
                                  <m:t>𝑤</m:t>
                                </m:r>
                              </m:e>
                              <m:sub>
                                <m:r>
                                  <a:rPr lang="fr-CH" sz="2400" b="0" i="1" smtClean="0">
                                    <a:solidFill>
                                      <a:srgbClr val="000000"/>
                                    </a:solidFill>
                                    <a:latin typeface="Cambria Math" panose="02040503050406030204" pitchFamily="18" charset="0"/>
                                    <a:ea typeface="Cambria Math" charset="0"/>
                                    <a:cs typeface="Cambria Math" charset="0"/>
                                  </a:rPr>
                                  <m:t>𝑡</m:t>
                                </m:r>
                              </m:sub>
                            </m:sSub>
                            <m:r>
                              <a:rPr lang="fr-CH" sz="2400" b="0">
                                <a:solidFill>
                                  <a:srgbClr val="000000"/>
                                </a:solidFill>
                                <a:latin typeface="Cambria Math" panose="02040503050406030204" pitchFamily="18" charset="0"/>
                                <a:ea typeface="Cambria Math" charset="0"/>
                                <a:cs typeface="Cambria Math" charset="0"/>
                              </a:rPr>
                              <m:t>, </m:t>
                            </m:r>
                            <m:sSub>
                              <m:sSubPr>
                                <m:ctrlPr>
                                  <a:rPr lang="fr-CH" sz="2400" i="1">
                                    <a:solidFill>
                                      <a:srgbClr val="000000"/>
                                    </a:solidFill>
                                    <a:latin typeface="Cambria Math" panose="02040503050406030204" pitchFamily="18" charset="0"/>
                                    <a:ea typeface="Cambria Math" panose="02040503050406030204" pitchFamily="18" charset="0"/>
                                  </a:rPr>
                                </m:ctrlPr>
                              </m:sSubPr>
                              <m:e>
                                <m:r>
                                  <a:rPr lang="fr-CH" sz="2400" b="0" i="1">
                                    <a:solidFill>
                                      <a:srgbClr val="000000"/>
                                    </a:solidFill>
                                    <a:latin typeface="Cambria Math" panose="02040503050406030204" pitchFamily="18" charset="0"/>
                                    <a:ea typeface="Cambria Math" charset="0"/>
                                    <a:cs typeface="Cambria Math" charset="0"/>
                                  </a:rPr>
                                  <m:t>𝑐</m:t>
                                </m:r>
                              </m:e>
                              <m:sub>
                                <m:r>
                                  <a:rPr lang="fr-CH" sz="2400" b="0" i="1" smtClean="0">
                                    <a:solidFill>
                                      <a:srgbClr val="000000"/>
                                    </a:solidFill>
                                    <a:latin typeface="Cambria Math" panose="02040503050406030204" pitchFamily="18" charset="0"/>
                                    <a:ea typeface="Cambria Math" charset="0"/>
                                    <a:cs typeface="Cambria Math" charset="0"/>
                                  </a:rPr>
                                  <m:t>𝑘</m:t>
                                </m:r>
                              </m:sub>
                            </m:sSub>
                          </m:e>
                        </m:d>
                        <m:r>
                          <a:rPr lang="fr-CH" sz="2400" b="1" i="1">
                            <a:solidFill>
                              <a:srgbClr val="000000"/>
                            </a:solidFill>
                            <a:latin typeface="Cambria Math" panose="02040503050406030204" pitchFamily="18" charset="0"/>
                            <a:ea typeface="Cambria Math" panose="02040503050406030204" pitchFamily="18" charset="0"/>
                          </a:rPr>
                          <m:t>∈</m:t>
                        </m:r>
                        <m:sSub>
                          <m:sSubPr>
                            <m:ctrlPr>
                              <a:rPr lang="en-US" sz="2400" i="1">
                                <a:solidFill>
                                  <a:srgbClr val="000000"/>
                                </a:solidFill>
                                <a:latin typeface="Cambria Math" panose="02040503050406030204" pitchFamily="18" charset="0"/>
                              </a:rPr>
                            </m:ctrlPr>
                          </m:sSubPr>
                          <m:e>
                            <m:r>
                              <a:rPr lang="fr-CH" sz="2400" i="1">
                                <a:solidFill>
                                  <a:srgbClr val="000000"/>
                                </a:solidFill>
                                <a:latin typeface="Cambria Math" panose="02040503050406030204" pitchFamily="18" charset="0"/>
                              </a:rPr>
                              <m:t>𝑃</m:t>
                            </m:r>
                          </m:e>
                          <m:sub>
                            <m:r>
                              <a:rPr lang="fr-CH" sz="2400" i="1">
                                <a:solidFill>
                                  <a:srgbClr val="000000"/>
                                </a:solidFill>
                                <a:latin typeface="Cambria Math" panose="02040503050406030204" pitchFamily="18" charset="0"/>
                              </a:rPr>
                              <m:t>𝑛</m:t>
                            </m:r>
                          </m:sub>
                        </m:sSub>
                        <m:r>
                          <a:rPr lang="fr-CH" sz="2400" i="1">
                            <a:solidFill>
                              <a:srgbClr val="000000"/>
                            </a:solidFill>
                            <a:latin typeface="Cambria Math" panose="02040503050406030204" pitchFamily="18" charset="0"/>
                          </a:rPr>
                          <m:t>(</m:t>
                        </m:r>
                        <m:sSub>
                          <m:sSubPr>
                            <m:ctrlPr>
                              <a:rPr lang="fr-CH" sz="2400" i="1">
                                <a:solidFill>
                                  <a:srgbClr val="000000"/>
                                </a:solidFill>
                                <a:latin typeface="Cambria Math" panose="02040503050406030204" pitchFamily="18" charset="0"/>
                                <a:ea typeface="Cambria Math" panose="02040503050406030204" pitchFamily="18" charset="0"/>
                              </a:rPr>
                            </m:ctrlPr>
                          </m:sSubPr>
                          <m:e>
                            <m:r>
                              <a:rPr lang="fr-CH" sz="2400" i="1">
                                <a:solidFill>
                                  <a:srgbClr val="000000"/>
                                </a:solidFill>
                                <a:latin typeface="Cambria Math" panose="02040503050406030204" pitchFamily="18" charset="0"/>
                                <a:ea typeface="Cambria Math" panose="02040503050406030204" pitchFamily="18" charset="0"/>
                              </a:rPr>
                              <m:t>𝑤</m:t>
                            </m:r>
                          </m:e>
                          <m:sub>
                            <m:r>
                              <a:rPr lang="fr-CH" sz="2400" i="1">
                                <a:solidFill>
                                  <a:srgbClr val="000000"/>
                                </a:solidFill>
                                <a:latin typeface="Cambria Math" panose="02040503050406030204" pitchFamily="18" charset="0"/>
                                <a:ea typeface="Cambria Math" panose="02040503050406030204" pitchFamily="18" charset="0"/>
                              </a:rPr>
                              <m:t>𝑡</m:t>
                            </m:r>
                          </m:sub>
                        </m:sSub>
                        <m:r>
                          <a:rPr lang="fr-CH" sz="2400" i="1">
                            <a:solidFill>
                              <a:srgbClr val="000000"/>
                            </a:solidFill>
                            <a:latin typeface="Cambria Math" panose="02040503050406030204" pitchFamily="18" charset="0"/>
                          </a:rPr>
                          <m:t>)</m:t>
                        </m:r>
                      </m:sub>
                      <m:sup/>
                      <m:e>
                        <m:func>
                          <m:funcPr>
                            <m:ctrlPr>
                              <a:rPr kumimoji="0" lang="fr-CH" sz="2400" b="0" i="1" u="none" strike="noStrike" kern="120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rPr>
                            </m:ctrlPr>
                          </m:funcPr>
                          <m:fName>
                            <m:r>
                              <m:rPr>
                                <m:sty m:val="p"/>
                              </m:rPr>
                              <a:rPr kumimoji="0" lang="fr-CH" sz="2400" b="0" i="0" u="none" strike="noStrike" kern="120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rPr>
                              <m:t>log</m:t>
                            </m:r>
                          </m:fName>
                          <m:e>
                            <m:r>
                              <a:rPr lang="fr-CH" sz="2400" i="1">
                                <a:solidFill>
                                  <a:srgbClr val="000000"/>
                                </a:solidFill>
                                <a:latin typeface="Cambria Math" panose="02040503050406030204" pitchFamily="18" charset="0"/>
                                <a:ea typeface="Cambria Math" panose="02040503050406030204" pitchFamily="18" charset="0"/>
                              </a:rPr>
                              <m:t>𝜎</m:t>
                            </m:r>
                            <m:d>
                              <m:dPr>
                                <m:ctrlPr>
                                  <a:rPr lang="fr-CH" sz="2400" i="1">
                                    <a:solidFill>
                                      <a:srgbClr val="000000"/>
                                    </a:solidFill>
                                    <a:latin typeface="Cambria Math" panose="02040503050406030204" pitchFamily="18" charset="0"/>
                                    <a:ea typeface="Cambria Math" panose="02040503050406030204" pitchFamily="18" charset="0"/>
                                  </a:rPr>
                                </m:ctrlPr>
                              </m:dPr>
                              <m:e>
                                <m:r>
                                  <a:rPr lang="fr-CH" sz="2400" i="1">
                                    <a:solidFill>
                                      <a:srgbClr val="000000"/>
                                    </a:solidFill>
                                    <a:latin typeface="Cambria Math" panose="02040503050406030204" pitchFamily="18" charset="0"/>
                                    <a:ea typeface="Cambria Math" panose="02040503050406030204" pitchFamily="18" charset="0"/>
                                  </a:rPr>
                                  <m:t>−</m:t>
                                </m:r>
                                <m:sSub>
                                  <m:sSubPr>
                                    <m:ctrlPr>
                                      <a:rPr lang="fr-CH" sz="2400" b="1" i="1">
                                        <a:solidFill>
                                          <a:srgbClr val="000000"/>
                                        </a:solidFill>
                                        <a:latin typeface="Cambria Math" panose="02040503050406030204" pitchFamily="18" charset="0"/>
                                        <a:ea typeface="Cambria Math" charset="0"/>
                                      </a:rPr>
                                    </m:ctrlPr>
                                  </m:sSubPr>
                                  <m:e>
                                    <m:r>
                                      <a:rPr lang="fr-CH" sz="2400" b="1" i="1">
                                        <a:solidFill>
                                          <a:srgbClr val="000000"/>
                                        </a:solidFill>
                                        <a:latin typeface="Cambria Math" panose="02040503050406030204" pitchFamily="18" charset="0"/>
                                        <a:ea typeface="Cambria Math" charset="0"/>
                                      </a:rPr>
                                      <m:t>𝒄</m:t>
                                    </m:r>
                                  </m:e>
                                  <m:sub>
                                    <m:r>
                                      <a:rPr lang="fr-CH" sz="2400" b="1" i="1">
                                        <a:solidFill>
                                          <a:srgbClr val="000000"/>
                                        </a:solidFill>
                                        <a:latin typeface="Cambria Math" panose="02040503050406030204" pitchFamily="18" charset="0"/>
                                        <a:ea typeface="Cambria Math" charset="0"/>
                                        <a:cs typeface="Cambria Math" charset="0"/>
                                      </a:rPr>
                                      <m:t>𝒌</m:t>
                                    </m:r>
                                  </m:sub>
                                </m:sSub>
                                <m:r>
                                  <a:rPr lang="fr-CH" sz="2400" i="1">
                                    <a:solidFill>
                                      <a:srgbClr val="000000"/>
                                    </a:solidFill>
                                    <a:latin typeface="Cambria Math" panose="02040503050406030204" pitchFamily="18" charset="0"/>
                                    <a:ea typeface="Cambria Math" panose="02040503050406030204" pitchFamily="18" charset="0"/>
                                    <a:cs typeface="Cambria Math" charset="0"/>
                                  </a:rPr>
                                  <m:t>∙</m:t>
                                </m:r>
                                <m:sSub>
                                  <m:sSubPr>
                                    <m:ctrlPr>
                                      <a:rPr lang="fr-CH" sz="2400" b="1" i="1">
                                        <a:solidFill>
                                          <a:srgbClr val="000000"/>
                                        </a:solidFill>
                                        <a:latin typeface="Cambria Math" panose="02040503050406030204" pitchFamily="18" charset="0"/>
                                        <a:ea typeface="Cambria Math" charset="0"/>
                                      </a:rPr>
                                    </m:ctrlPr>
                                  </m:sSubPr>
                                  <m:e>
                                    <m:r>
                                      <a:rPr lang="fr-CH" sz="2400" b="1" i="1">
                                        <a:solidFill>
                                          <a:srgbClr val="000000"/>
                                        </a:solidFill>
                                        <a:latin typeface="Cambria Math" panose="02040503050406030204" pitchFamily="18" charset="0"/>
                                        <a:ea typeface="Cambria Math" charset="0"/>
                                        <a:cs typeface="Cambria Math" charset="0"/>
                                      </a:rPr>
                                      <m:t>𝒘</m:t>
                                    </m:r>
                                  </m:e>
                                  <m:sub>
                                    <m:r>
                                      <a:rPr lang="fr-CH" sz="2400" b="1" i="1" smtClean="0">
                                        <a:solidFill>
                                          <a:srgbClr val="000000"/>
                                        </a:solidFill>
                                        <a:latin typeface="Cambria Math" panose="02040503050406030204" pitchFamily="18" charset="0"/>
                                        <a:ea typeface="Cambria Math" charset="0"/>
                                        <a:cs typeface="Cambria Math" charset="0"/>
                                      </a:rPr>
                                      <m:t>𝒕</m:t>
                                    </m:r>
                                  </m:sub>
                                </m:sSub>
                              </m:e>
                            </m:d>
                          </m:e>
                        </m:func>
                      </m:e>
                    </m:nary>
                  </m:oMath>
                </a14:m>
                <a:endParaRPr lang="en-US" sz="2400" dirty="0">
                  <a:solidFill>
                    <a:srgbClr val="000000"/>
                  </a:solidFill>
                </a:endParaRPr>
              </a:p>
              <a:p>
                <a:pPr lvl="0">
                  <a:defRPr/>
                </a:pPr>
                <a:endParaRPr lang="en-US" sz="2400" dirty="0">
                  <a:solidFill>
                    <a:srgbClr val="000000"/>
                  </a:solidFill>
                </a:endParaRPr>
              </a:p>
              <a:p>
                <a:pPr lvl="0">
                  <a:defRPr/>
                </a:pPr>
                <a14:m>
                  <m:oMath xmlns:m="http://schemas.openxmlformats.org/officeDocument/2006/math">
                    <m:r>
                      <a:rPr kumimoji="0" lang="fr-CH" sz="2800" b="0" i="1" u="none" strike="noStrike" kern="1200" cap="none" spc="0" normalizeH="0" baseline="0" noProof="0" smtClean="0">
                        <a:ln>
                          <a:noFill/>
                        </a:ln>
                        <a:solidFill>
                          <a:srgbClr val="000000"/>
                        </a:solidFill>
                        <a:effectLst/>
                        <a:uLnTx/>
                        <a:uFillTx/>
                        <a:latin typeface="Cambria Math" panose="02040503050406030204" pitchFamily="18" charset="0"/>
                      </a:rPr>
                      <m:t>𝐽</m:t>
                    </m:r>
                    <m:d>
                      <m:dPr>
                        <m:ctrlPr>
                          <a:rPr kumimoji="0" lang="fr-CH" sz="2800" b="0" i="1" u="none" strike="noStrike" kern="1200" cap="none" spc="0" normalizeH="0" baseline="0" noProof="0">
                            <a:ln>
                              <a:noFill/>
                            </a:ln>
                            <a:solidFill>
                              <a:srgbClr val="000000"/>
                            </a:solidFill>
                            <a:effectLst/>
                            <a:uLnTx/>
                            <a:uFillTx/>
                            <a:latin typeface="Cambria Math" panose="02040503050406030204" pitchFamily="18" charset="0"/>
                          </a:rPr>
                        </m:ctrlPr>
                      </m:dPr>
                      <m:e>
                        <m:r>
                          <a:rPr kumimoji="0" lang="fr-CH" sz="28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rPr>
                          <m:t>𝜃</m:t>
                        </m:r>
                      </m:e>
                    </m:d>
                  </m:oMath>
                </a14:m>
                <a:r>
                  <a:rPr lang="en-US" sz="2800" dirty="0">
                    <a:solidFill>
                      <a:srgbClr val="000000"/>
                    </a:solidFill>
                  </a:rPr>
                  <a:t> is a </a:t>
                </a:r>
                <a:r>
                  <a:rPr lang="en-US" sz="2800" b="1" dirty="0">
                    <a:solidFill>
                      <a:srgbClr val="000000"/>
                    </a:solidFill>
                  </a:rPr>
                  <a:t>loss function</a:t>
                </a:r>
              </a:p>
              <a:p>
                <a:pPr marL="342900" indent="-342900">
                  <a:buFont typeface="Arial" panose="020B0604020202020204" pitchFamily="34" charset="0"/>
                  <a:buChar char="•"/>
                  <a:defRPr/>
                </a:pPr>
                <a:r>
                  <a:rPr lang="en-US" sz="2800" dirty="0"/>
                  <a:t>A function that measures how well the model fits the samples (training data)</a:t>
                </a:r>
              </a:p>
              <a:p>
                <a:pPr marL="342900" indent="-342900">
                  <a:buFont typeface="Arial" panose="020B0604020202020204" pitchFamily="34" charset="0"/>
                  <a:buChar char="•"/>
                  <a:defRPr/>
                </a:pPr>
                <a:r>
                  <a:rPr lang="en-US" sz="2800" dirty="0"/>
                  <a:t>Learning is applying an algorithm that minimizes this loss function</a:t>
                </a:r>
              </a:p>
              <a:p>
                <a:pPr marL="342900" indent="-342900">
                  <a:buFont typeface="Arial" panose="020B0604020202020204" pitchFamily="34" charset="0"/>
                  <a:buChar char="•"/>
                  <a:defRPr/>
                </a:pPr>
                <a:endParaRPr lang="en-US" sz="2400" dirty="0"/>
              </a:p>
              <a:p>
                <a:pPr marL="342900" lvl="0" indent="-342900">
                  <a:buFont typeface="Arial" panose="020B0604020202020204" pitchFamily="34" charset="0"/>
                  <a:buChar char="•"/>
                  <a:defRPr/>
                </a:pPr>
                <a:endParaRPr lang="en-US" sz="2400" b="1" dirty="0">
                  <a:solidFill>
                    <a:srgbClr val="000000"/>
                  </a:solidFill>
                </a:endParaRPr>
              </a:p>
            </p:txBody>
          </p:sp>
        </mc:Choice>
        <mc:Fallback xmlns="">
          <p:sp>
            <p:nvSpPr>
              <p:cNvPr id="7" name="Content Placeholder 2"/>
              <p:cNvSpPr txBox="1">
                <a:spLocks noRot="1" noChangeAspect="1" noMove="1" noResize="1" noEditPoints="1" noAdjustHandles="1" noChangeArrowheads="1" noChangeShapeType="1" noTextEdit="1"/>
              </p:cNvSpPr>
              <p:nvPr/>
            </p:nvSpPr>
            <p:spPr bwMode="auto">
              <a:xfrm>
                <a:off x="323528" y="1340768"/>
                <a:ext cx="8712968" cy="5029200"/>
              </a:xfrm>
              <a:prstGeom prst="rect">
                <a:avLst/>
              </a:prstGeom>
              <a:blipFill>
                <a:blip r:embed="rId3"/>
                <a:stretch>
                  <a:fillRect l="-1456" t="-1259" b="-756"/>
                </a:stretch>
              </a:blipFill>
              <a:ln w="9525">
                <a:noFill/>
                <a:miter lim="800000"/>
                <a:headEnd/>
                <a:tailEnd/>
              </a:ln>
              <a:effectLst/>
            </p:spPr>
            <p:txBody>
              <a:bodyPr/>
              <a:lstStyle/>
              <a:p>
                <a:r>
                  <a:rPr lang="en-CH">
                    <a:noFill/>
                  </a:rPr>
                  <a:t> </a:t>
                </a:r>
              </a:p>
            </p:txBody>
          </p:sp>
        </mc:Fallback>
      </mc:AlternateContent>
      <p:sp>
        <p:nvSpPr>
          <p:cNvPr id="2" name="Title 1"/>
          <p:cNvSpPr>
            <a:spLocks noGrp="1"/>
          </p:cNvSpPr>
          <p:nvPr>
            <p:ph type="title"/>
          </p:nvPr>
        </p:nvSpPr>
        <p:spPr/>
        <p:txBody>
          <a:bodyPr/>
          <a:lstStyle/>
          <a:p>
            <a:r>
              <a:rPr lang="en-US" dirty="0"/>
              <a:t>Loss Function</a:t>
            </a:r>
          </a:p>
        </p:txBody>
      </p:sp>
      <p:sp>
        <p:nvSpPr>
          <p:cNvPr id="4" name="Footer Placeholder 3"/>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dirty="0">
              <a:ln>
                <a:noFill/>
              </a:ln>
              <a:solidFill>
                <a:srgbClr val="000000"/>
              </a:solidFill>
              <a:effectLst/>
              <a:uLnTx/>
              <a:uFillTx/>
              <a:latin typeface="Verdana" charset="0"/>
              <a:ea typeface="+mn-ea"/>
              <a:cs typeface="+mn-cs"/>
            </a:endParaRPr>
          </a:p>
        </p:txBody>
      </p:sp>
    </p:spTree>
    <p:extLst>
      <p:ext uri="{BB962C8B-B14F-4D97-AF65-F5344CB8AC3E}">
        <p14:creationId xmlns:p14="http://schemas.microsoft.com/office/powerpoint/2010/main" val="26497877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02B80-81FE-455E-F049-424FA47E1100}"/>
              </a:ext>
            </a:extLst>
          </p:cNvPr>
          <p:cNvSpPr>
            <a:spLocks noGrp="1"/>
          </p:cNvSpPr>
          <p:nvPr>
            <p:ph type="title"/>
          </p:nvPr>
        </p:nvSpPr>
        <p:spPr/>
        <p:txBody>
          <a:bodyPr/>
          <a:lstStyle/>
          <a:p>
            <a:r>
              <a:rPr lang="en-GB" dirty="0" err="1"/>
              <a:t>Skipgram</a:t>
            </a:r>
            <a:r>
              <a:rPr lang="en-GB" dirty="0"/>
              <a:t> Model with Negative Sampling</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C0DF9FB-C3F1-48B8-D13D-9C90654B717F}"/>
                  </a:ext>
                </a:extLst>
              </p:cNvPr>
              <p:cNvSpPr>
                <a:spLocks noGrp="1"/>
              </p:cNvSpPr>
              <p:nvPr>
                <p:ph idx="1"/>
              </p:nvPr>
            </p:nvSpPr>
            <p:spPr/>
            <p:txBody>
              <a:bodyPr/>
              <a:lstStyle/>
              <a:p>
                <a:r>
                  <a:rPr lang="en-GB" dirty="0"/>
                  <a:t>The approach to derive word embeddings described is called the </a:t>
                </a:r>
                <a:r>
                  <a:rPr lang="en-GB" dirty="0" err="1"/>
                  <a:t>skipgram</a:t>
                </a:r>
                <a:r>
                  <a:rPr lang="en-GB" dirty="0"/>
                  <a:t> model</a:t>
                </a:r>
              </a:p>
              <a:p>
                <a:pPr marL="457200" indent="-457200">
                  <a:buFontTx/>
                  <a:buChar char="-"/>
                </a:pPr>
                <a14:m>
                  <m:oMath xmlns:m="http://schemas.openxmlformats.org/officeDocument/2006/math">
                    <m:r>
                      <a:rPr lang="fr-CH" sz="2800" b="1" i="1" kern="1200" dirty="0" smtClean="0">
                        <a:solidFill>
                          <a:srgbClr val="000000"/>
                        </a:solidFill>
                        <a:latin typeface="Cambria Math" panose="02040503050406030204" pitchFamily="18" charset="0"/>
                        <a:cs typeface="Calibri" charset="0"/>
                      </a:rPr>
                      <m:t>𝒘</m:t>
                    </m:r>
                    <m:r>
                      <a:rPr lang="fr-CH" sz="2800" i="1" kern="1200" dirty="0">
                        <a:solidFill>
                          <a:srgbClr val="000000"/>
                        </a:solidFill>
                        <a:latin typeface="Cambria Math" panose="02040503050406030204" pitchFamily="18" charset="0"/>
                        <a:ea typeface="Calibri" charset="0"/>
                        <a:cs typeface="Calibri" charset="0"/>
                      </a:rPr>
                      <m:t>=</m:t>
                    </m:r>
                    <m:sSup>
                      <m:sSupPr>
                        <m:ctrlPr>
                          <a:rPr lang="fr-CH" sz="2800" i="1" kern="1200" dirty="0">
                            <a:solidFill>
                              <a:srgbClr val="000000"/>
                            </a:solidFill>
                            <a:latin typeface="Cambria Math" panose="02040503050406030204" pitchFamily="18" charset="0"/>
                            <a:cs typeface="Calibri" charset="0"/>
                          </a:rPr>
                        </m:ctrlPr>
                      </m:sSupPr>
                      <m:e>
                        <m:r>
                          <a:rPr lang="fr-CH" sz="2800" i="1" kern="1200" dirty="0">
                            <a:solidFill>
                              <a:srgbClr val="000000"/>
                            </a:solidFill>
                            <a:latin typeface="Cambria Math" panose="02040503050406030204" pitchFamily="18" charset="0"/>
                            <a:cs typeface="Calibri" charset="0"/>
                          </a:rPr>
                          <m:t>𝑊</m:t>
                        </m:r>
                      </m:e>
                      <m:sup>
                        <m:r>
                          <a:rPr lang="fr-CH" sz="2800" i="1" kern="1200" dirty="0">
                            <a:solidFill>
                              <a:srgbClr val="000000"/>
                            </a:solidFill>
                            <a:latin typeface="Cambria Math" panose="02040503050406030204" pitchFamily="18" charset="0"/>
                            <a:cs typeface="Calibri" charset="0"/>
                          </a:rPr>
                          <m:t>(</m:t>
                        </m:r>
                        <m:r>
                          <a:rPr lang="fr-CH" sz="2800" i="1" kern="1200" dirty="0">
                            <a:solidFill>
                              <a:srgbClr val="000000"/>
                            </a:solidFill>
                            <a:latin typeface="Cambria Math" panose="02040503050406030204" pitchFamily="18" charset="0"/>
                            <a:cs typeface="Calibri" charset="0"/>
                          </a:rPr>
                          <m:t>𝑤</m:t>
                        </m:r>
                        <m:r>
                          <a:rPr lang="fr-CH" sz="2800" i="1" kern="1200" dirty="0">
                            <a:solidFill>
                              <a:srgbClr val="000000"/>
                            </a:solidFill>
                            <a:latin typeface="Cambria Math" panose="02040503050406030204" pitchFamily="18" charset="0"/>
                            <a:cs typeface="Calibri" charset="0"/>
                          </a:rPr>
                          <m:t>)</m:t>
                        </m:r>
                      </m:sup>
                    </m:sSup>
                    <m:r>
                      <a:rPr lang="fr-CH" sz="2800" b="0" i="1" kern="1200" dirty="0" smtClean="0">
                        <a:solidFill>
                          <a:srgbClr val="000000"/>
                        </a:solidFill>
                        <a:latin typeface="Cambria Math" panose="02040503050406030204" pitchFamily="18" charset="0"/>
                        <a:cs typeface="Calibri" charset="0"/>
                      </a:rPr>
                      <m:t>𝑤</m:t>
                    </m:r>
                    <m:r>
                      <a:rPr lang="fr-CH" sz="2800" b="0" i="1" kern="1200" dirty="0" smtClean="0">
                        <a:solidFill>
                          <a:srgbClr val="000000"/>
                        </a:solidFill>
                        <a:latin typeface="Cambria Math" panose="02040503050406030204" pitchFamily="18" charset="0"/>
                        <a:cs typeface="Calibri" charset="0"/>
                      </a:rPr>
                      <m:t>, </m:t>
                    </m:r>
                    <m:r>
                      <a:rPr lang="fr-CH" sz="2800" b="1" i="1" kern="1200" dirty="0" smtClean="0">
                        <a:solidFill>
                          <a:srgbClr val="000000"/>
                        </a:solidFill>
                        <a:latin typeface="Cambria Math" panose="02040503050406030204" pitchFamily="18" charset="0"/>
                        <a:cs typeface="Calibri" charset="0"/>
                      </a:rPr>
                      <m:t>𝒄</m:t>
                    </m:r>
                    <m:r>
                      <a:rPr lang="fr-CH" sz="2800" i="1" kern="1200" dirty="0">
                        <a:solidFill>
                          <a:srgbClr val="000000"/>
                        </a:solidFill>
                        <a:latin typeface="Cambria Math" panose="02040503050406030204" pitchFamily="18" charset="0"/>
                        <a:ea typeface="Calibri" charset="0"/>
                        <a:cs typeface="Calibri" charset="0"/>
                      </a:rPr>
                      <m:t>=</m:t>
                    </m:r>
                    <m:sSup>
                      <m:sSupPr>
                        <m:ctrlPr>
                          <a:rPr lang="fr-CH" sz="2800" i="1" kern="1200" dirty="0">
                            <a:solidFill>
                              <a:srgbClr val="000000"/>
                            </a:solidFill>
                            <a:latin typeface="Cambria Math" panose="02040503050406030204" pitchFamily="18" charset="0"/>
                            <a:cs typeface="Calibri" charset="0"/>
                          </a:rPr>
                        </m:ctrlPr>
                      </m:sSupPr>
                      <m:e>
                        <m:r>
                          <a:rPr lang="fr-CH" sz="2800" i="1" kern="1200" dirty="0">
                            <a:solidFill>
                              <a:srgbClr val="000000"/>
                            </a:solidFill>
                            <a:latin typeface="Cambria Math" panose="02040503050406030204" pitchFamily="18" charset="0"/>
                            <a:cs typeface="Calibri" charset="0"/>
                          </a:rPr>
                          <m:t>𝑊</m:t>
                        </m:r>
                      </m:e>
                      <m:sup>
                        <m:r>
                          <a:rPr lang="fr-CH" sz="2800" i="1" kern="1200" dirty="0">
                            <a:solidFill>
                              <a:srgbClr val="000000"/>
                            </a:solidFill>
                            <a:latin typeface="Cambria Math" panose="02040503050406030204" pitchFamily="18" charset="0"/>
                            <a:cs typeface="Calibri" charset="0"/>
                          </a:rPr>
                          <m:t>(</m:t>
                        </m:r>
                        <m:r>
                          <a:rPr lang="fr-CH" sz="2800" i="1" kern="1200" dirty="0">
                            <a:solidFill>
                              <a:srgbClr val="000000"/>
                            </a:solidFill>
                            <a:latin typeface="Cambria Math" panose="02040503050406030204" pitchFamily="18" charset="0"/>
                            <a:cs typeface="Calibri" charset="0"/>
                          </a:rPr>
                          <m:t>𝑐</m:t>
                        </m:r>
                        <m:r>
                          <a:rPr lang="fr-CH" sz="2800" i="1" kern="1200" dirty="0">
                            <a:solidFill>
                              <a:srgbClr val="000000"/>
                            </a:solidFill>
                            <a:latin typeface="Cambria Math" panose="02040503050406030204" pitchFamily="18" charset="0"/>
                            <a:cs typeface="Calibri" charset="0"/>
                          </a:rPr>
                          <m:t>)</m:t>
                        </m:r>
                      </m:sup>
                    </m:sSup>
                    <m:r>
                      <a:rPr lang="fr-CH" sz="2800" i="1" kern="1200" dirty="0" smtClean="0">
                        <a:solidFill>
                          <a:srgbClr val="000000"/>
                        </a:solidFill>
                        <a:latin typeface="Cambria Math" panose="02040503050406030204" pitchFamily="18" charset="0"/>
                        <a:cs typeface="Calibri" charset="0"/>
                      </a:rPr>
                      <m:t>𝑐</m:t>
                    </m:r>
                  </m:oMath>
                </a14:m>
                <a:r>
                  <a:rPr lang="en-GB" sz="2800" dirty="0"/>
                  <a:t>, embedding vectors</a:t>
                </a:r>
                <a:endParaRPr lang="fr-CH" sz="2800" i="1" dirty="0">
                  <a:latin typeface="Cambria Math" panose="02040503050406030204" pitchFamily="18" charset="0"/>
                </a:endParaRPr>
              </a:p>
              <a:p>
                <a:pPr marL="457200" indent="-457200">
                  <a:buFontTx/>
                  <a:buChar char="-"/>
                </a:pPr>
                <a14:m>
                  <m:oMath xmlns:m="http://schemas.openxmlformats.org/officeDocument/2006/math">
                    <m:sSub>
                      <m:sSubPr>
                        <m:ctrlPr>
                          <a:rPr lang="fr-CH" sz="2800" i="1" smtClean="0">
                            <a:latin typeface="Cambria Math" panose="02040503050406030204" pitchFamily="18" charset="0"/>
                          </a:rPr>
                        </m:ctrlPr>
                      </m:sSubPr>
                      <m:e>
                        <m:r>
                          <a:rPr lang="fr-CH" sz="2800" i="1">
                            <a:latin typeface="Cambria Math" panose="02040503050406030204" pitchFamily="18" charset="0"/>
                          </a:rPr>
                          <m:t>𝑃</m:t>
                        </m:r>
                      </m:e>
                      <m:sub>
                        <m:r>
                          <a:rPr lang="fr-CH" sz="2800" i="1">
                            <a:latin typeface="Cambria Math" panose="02040503050406030204" pitchFamily="18" charset="0"/>
                            <a:ea typeface="Cambria Math" panose="02040503050406030204" pitchFamily="18" charset="0"/>
                          </a:rPr>
                          <m:t>𝜃</m:t>
                        </m:r>
                      </m:sub>
                    </m:sSub>
                    <m:d>
                      <m:dPr>
                        <m:ctrlPr>
                          <a:rPr lang="fr-CH" sz="2800" i="1">
                            <a:latin typeface="Cambria Math" panose="02040503050406030204" pitchFamily="18" charset="0"/>
                            <a:ea typeface="Cambria Math" panose="02040503050406030204" pitchFamily="18" charset="0"/>
                          </a:rPr>
                        </m:ctrlPr>
                      </m:dPr>
                      <m:e>
                        <m:r>
                          <a:rPr lang="fr-CH" sz="2800" i="1">
                            <a:latin typeface="Cambria Math" panose="02040503050406030204" pitchFamily="18" charset="0"/>
                          </a:rPr>
                          <m:t>𝑤</m:t>
                        </m:r>
                        <m:r>
                          <a:rPr lang="fr-CH" sz="2800" i="1">
                            <a:latin typeface="Cambria Math" panose="02040503050406030204" pitchFamily="18" charset="0"/>
                          </a:rPr>
                          <m:t>,</m:t>
                        </m:r>
                        <m:r>
                          <a:rPr lang="fr-CH" sz="2800" i="1">
                            <a:latin typeface="Cambria Math" panose="02040503050406030204" pitchFamily="18" charset="0"/>
                          </a:rPr>
                          <m:t>𝑐</m:t>
                        </m:r>
                      </m:e>
                    </m:d>
                  </m:oMath>
                </a14:m>
                <a:r>
                  <a:rPr lang="en-GB" sz="2800" dirty="0"/>
                  <a:t>, structure of function to represent probabilities of word-context occurrences</a:t>
                </a:r>
              </a:p>
              <a:p>
                <a:pPr marL="457200" indent="-457200">
                  <a:buFontTx/>
                  <a:buChar char="-"/>
                </a:pPr>
                <a14:m>
                  <m:oMath xmlns:m="http://schemas.openxmlformats.org/officeDocument/2006/math">
                    <m:r>
                      <a:rPr kumimoji="0" lang="fr-CH" sz="2800" b="0" i="1" u="none" strike="noStrike" kern="1200" cap="none" spc="0" normalizeH="0" baseline="0" noProof="0" smtClean="0">
                        <a:ln>
                          <a:noFill/>
                        </a:ln>
                        <a:solidFill>
                          <a:srgbClr val="000000"/>
                        </a:solidFill>
                        <a:effectLst/>
                        <a:uLnTx/>
                        <a:uFillTx/>
                        <a:latin typeface="Cambria Math" panose="02040503050406030204" pitchFamily="18" charset="0"/>
                      </a:rPr>
                      <m:t>𝐽</m:t>
                    </m:r>
                    <m:d>
                      <m:dPr>
                        <m:ctrlPr>
                          <a:rPr kumimoji="0" lang="fr-CH" sz="2800" b="0" i="1" u="none" strike="noStrike" kern="1200" cap="none" spc="0" normalizeH="0" baseline="0" noProof="0">
                            <a:ln>
                              <a:noFill/>
                            </a:ln>
                            <a:solidFill>
                              <a:srgbClr val="000000"/>
                            </a:solidFill>
                            <a:effectLst/>
                            <a:uLnTx/>
                            <a:uFillTx/>
                            <a:latin typeface="Cambria Math" panose="02040503050406030204" pitchFamily="18" charset="0"/>
                          </a:rPr>
                        </m:ctrlPr>
                      </m:dPr>
                      <m:e>
                        <m:r>
                          <a:rPr kumimoji="0" lang="fr-CH" sz="28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rPr>
                          <m:t>𝜃</m:t>
                        </m:r>
                      </m:e>
                    </m:d>
                  </m:oMath>
                </a14:m>
                <a:r>
                  <a:rPr lang="en-GB" sz="2800" dirty="0"/>
                  <a:t>, definition of loss function</a:t>
                </a:r>
              </a:p>
              <a:p>
                <a:pPr marL="457200" indent="-457200">
                  <a:buFontTx/>
                  <a:buChar char="-"/>
                </a:pPr>
                <a14:m>
                  <m:oMath xmlns:m="http://schemas.openxmlformats.org/officeDocument/2006/math">
                    <m:sSub>
                      <m:sSubPr>
                        <m:ctrlPr>
                          <a:rPr lang="en-US" sz="2800" i="1" dirty="0" smtClean="0">
                            <a:latin typeface="Cambria Math" panose="02040503050406030204" pitchFamily="18" charset="0"/>
                          </a:rPr>
                        </m:ctrlPr>
                      </m:sSubPr>
                      <m:e>
                        <m:r>
                          <a:rPr lang="fr-CH" sz="2800" b="0" i="1" dirty="0">
                            <a:latin typeface="Cambria Math" panose="02040503050406030204" pitchFamily="18" charset="0"/>
                          </a:rPr>
                          <m:t>𝑃</m:t>
                        </m:r>
                      </m:e>
                      <m:sub>
                        <m:r>
                          <a:rPr lang="fr-CH" sz="2800" b="0" i="1" dirty="0">
                            <a:latin typeface="Cambria Math" panose="02040503050406030204" pitchFamily="18" charset="0"/>
                          </a:rPr>
                          <m:t>𝑛</m:t>
                        </m:r>
                      </m:sub>
                    </m:sSub>
                    <m:d>
                      <m:dPr>
                        <m:ctrlPr>
                          <a:rPr lang="fr-CH" sz="2800" b="0" i="1" dirty="0">
                            <a:latin typeface="Cambria Math" panose="02040503050406030204" pitchFamily="18" charset="0"/>
                          </a:rPr>
                        </m:ctrlPr>
                      </m:dPr>
                      <m:e>
                        <m:r>
                          <a:rPr lang="fr-CH" sz="2800" b="0" i="1" dirty="0">
                            <a:latin typeface="Cambria Math" panose="02040503050406030204" pitchFamily="18" charset="0"/>
                          </a:rPr>
                          <m:t>𝑤</m:t>
                        </m:r>
                      </m:e>
                    </m:d>
                  </m:oMath>
                </a14:m>
                <a:r>
                  <a:rPr lang="en-GB" sz="2800" dirty="0"/>
                  <a:t>, choice of negative samples</a:t>
                </a:r>
              </a:p>
              <a:p>
                <a:pPr marL="457200" indent="-457200">
                  <a:buFontTx/>
                  <a:buChar char="-"/>
                </a:pPr>
                <a:endParaRPr lang="en-GB" dirty="0"/>
              </a:p>
              <a:p>
                <a:pPr marL="457200" indent="-457200">
                  <a:buFontTx/>
                  <a:buChar char="-"/>
                </a:pPr>
                <a:endParaRPr lang="en-GB" dirty="0"/>
              </a:p>
            </p:txBody>
          </p:sp>
        </mc:Choice>
        <mc:Fallback xmlns="">
          <p:sp>
            <p:nvSpPr>
              <p:cNvPr id="3" name="Content Placeholder 2">
                <a:extLst>
                  <a:ext uri="{FF2B5EF4-FFF2-40B4-BE49-F238E27FC236}">
                    <a16:creationId xmlns:a16="http://schemas.microsoft.com/office/drawing/2014/main" id="{0C0DF9FB-C3F1-48B8-D13D-9C90654B717F}"/>
                  </a:ext>
                </a:extLst>
              </p:cNvPr>
              <p:cNvSpPr>
                <a:spLocks noGrp="1" noRot="1" noChangeAspect="1" noMove="1" noResize="1" noEditPoints="1" noAdjustHandles="1" noChangeArrowheads="1" noChangeShapeType="1" noTextEdit="1"/>
              </p:cNvSpPr>
              <p:nvPr>
                <p:ph idx="1"/>
              </p:nvPr>
            </p:nvSpPr>
            <p:spPr>
              <a:blipFill>
                <a:blip r:embed="rId3"/>
                <a:stretch>
                  <a:fillRect l="-1829" t="-1511"/>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0AD12BCC-F862-15AE-9005-97398797CF1D}"/>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9712852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7CFD2-5367-C947-9F8E-05E223642864}"/>
              </a:ext>
            </a:extLst>
          </p:cNvPr>
          <p:cNvSpPr>
            <a:spLocks noGrp="1"/>
          </p:cNvSpPr>
          <p:nvPr>
            <p:ph type="title"/>
          </p:nvPr>
        </p:nvSpPr>
        <p:spPr/>
        <p:txBody>
          <a:bodyPr/>
          <a:lstStyle/>
          <a:p>
            <a:r>
              <a:rPr lang="en-US" dirty="0"/>
              <a:t>Observations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EBEC973-387A-E94D-9F6A-62C37A587A55}"/>
                  </a:ext>
                </a:extLst>
              </p:cNvPr>
              <p:cNvSpPr>
                <a:spLocks noGrp="1"/>
              </p:cNvSpPr>
              <p:nvPr>
                <p:ph idx="1"/>
              </p:nvPr>
            </p:nvSpPr>
            <p:spPr/>
            <p:txBody>
              <a:bodyPr/>
              <a:lstStyle/>
              <a:p>
                <a:pPr marL="514350" indent="-514350">
                  <a:buAutoNum type="arabicPeriod"/>
                </a:pPr>
                <a:r>
                  <a:rPr lang="en-US" dirty="0"/>
                  <a:t>The function</a:t>
                </a:r>
                <a:r>
                  <a:rPr lang="fr-CH" dirty="0"/>
                  <a:t> </a:t>
                </a:r>
                <a14:m>
                  <m:oMath xmlns:m="http://schemas.openxmlformats.org/officeDocument/2006/math">
                    <m:sSub>
                      <m:sSubPr>
                        <m:ctrlPr>
                          <a:rPr lang="fr-CH" i="1">
                            <a:latin typeface="Cambria Math" panose="02040503050406030204" pitchFamily="18" charset="0"/>
                          </a:rPr>
                        </m:ctrlPr>
                      </m:sSubPr>
                      <m:e>
                        <m:r>
                          <a:rPr lang="fr-CH" i="1">
                            <a:latin typeface="Cambria Math" panose="02040503050406030204" pitchFamily="18" charset="0"/>
                          </a:rPr>
                          <m:t>𝑃</m:t>
                        </m:r>
                      </m:e>
                      <m:sub>
                        <m:r>
                          <a:rPr lang="fr-CH" i="1">
                            <a:latin typeface="Cambria Math" panose="02040503050406030204" pitchFamily="18" charset="0"/>
                            <a:ea typeface="Cambria Math" panose="02040503050406030204" pitchFamily="18" charset="0"/>
                          </a:rPr>
                          <m:t>𝜃</m:t>
                        </m:r>
                      </m:sub>
                    </m:sSub>
                  </m:oMath>
                </a14:m>
                <a:r>
                  <a:rPr lang="en-US" dirty="0"/>
                  <a:t> can be learnt from a document corpus</a:t>
                </a:r>
              </a:p>
              <a:p>
                <a:pPr marL="514350" indent="-514350">
                  <a:buAutoNum type="arabicPeriod"/>
                </a:pPr>
                <a:r>
                  <a:rPr lang="en-US" dirty="0"/>
                  <a:t>We can apply optimization to learn the function</a:t>
                </a:r>
              </a:p>
              <a:p>
                <a:pPr marL="514350" indent="-514350">
                  <a:buAutoNum type="arabicPeriod"/>
                </a:pPr>
                <a:r>
                  <a:rPr lang="en-US" dirty="0"/>
                  <a:t>As we learn the parameters </a:t>
                </a:r>
                <a14:m>
                  <m:oMath xmlns:m="http://schemas.openxmlformats.org/officeDocument/2006/math">
                    <m:r>
                      <a:rPr lang="fr-CH" i="1">
                        <a:latin typeface="Cambria Math" panose="02040503050406030204" pitchFamily="18" charset="0"/>
                        <a:ea typeface="Cambria Math" panose="02040503050406030204" pitchFamily="18" charset="0"/>
                      </a:rPr>
                      <m:t>𝜃</m:t>
                    </m:r>
                  </m:oMath>
                </a14:m>
                <a:r>
                  <a:rPr lang="en-US" dirty="0"/>
                  <a:t>, implicitly by learning the function we learn a representation for words (the word embedding vectors)</a:t>
                </a:r>
              </a:p>
              <a:p>
                <a:endParaRPr lang="en-US" dirty="0"/>
              </a:p>
            </p:txBody>
          </p:sp>
        </mc:Choice>
        <mc:Fallback xmlns="">
          <p:sp>
            <p:nvSpPr>
              <p:cNvPr id="3" name="Content Placeholder 2">
                <a:extLst>
                  <a:ext uri="{FF2B5EF4-FFF2-40B4-BE49-F238E27FC236}">
                    <a16:creationId xmlns:a16="http://schemas.microsoft.com/office/drawing/2014/main" id="{8EBEC973-387A-E94D-9F6A-62C37A587A55}"/>
                  </a:ext>
                </a:extLst>
              </p:cNvPr>
              <p:cNvSpPr>
                <a:spLocks noGrp="1" noRot="1" noChangeAspect="1" noMove="1" noResize="1" noEditPoints="1" noAdjustHandles="1" noChangeArrowheads="1" noChangeShapeType="1" noTextEdit="1"/>
              </p:cNvSpPr>
              <p:nvPr>
                <p:ph idx="1"/>
              </p:nvPr>
            </p:nvSpPr>
            <p:spPr>
              <a:blipFill>
                <a:blip r:embed="rId3"/>
                <a:stretch>
                  <a:fillRect l="-1829" t="-1511"/>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5EE182C8-DF53-4A42-89A8-D0E1E3363CF3}"/>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37782769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8F1C5-AAB4-6050-C60E-BF9723F9CF5B}"/>
              </a:ext>
            </a:extLst>
          </p:cNvPr>
          <p:cNvSpPr>
            <a:spLocks noGrp="1"/>
          </p:cNvSpPr>
          <p:nvPr>
            <p:ph type="title"/>
          </p:nvPr>
        </p:nvSpPr>
        <p:spPr/>
        <p:txBody>
          <a:bodyPr/>
          <a:lstStyle/>
          <a:p>
            <a:r>
              <a:rPr lang="en-GB" dirty="0"/>
              <a:t>Question</a:t>
            </a:r>
          </a:p>
        </p:txBody>
      </p:sp>
      <p:sp>
        <p:nvSpPr>
          <p:cNvPr id="3" name="Content Placeholder 2">
            <a:extLst>
              <a:ext uri="{FF2B5EF4-FFF2-40B4-BE49-F238E27FC236}">
                <a16:creationId xmlns:a16="http://schemas.microsoft.com/office/drawing/2014/main" id="{640CF1FF-D249-4D60-99DC-10E1EBB00EAC}"/>
              </a:ext>
            </a:extLst>
          </p:cNvPr>
          <p:cNvSpPr>
            <a:spLocks noGrp="1"/>
          </p:cNvSpPr>
          <p:nvPr>
            <p:ph idx="1"/>
          </p:nvPr>
        </p:nvSpPr>
        <p:spPr/>
        <p:txBody>
          <a:bodyPr/>
          <a:lstStyle/>
          <a:p>
            <a:r>
              <a:rPr lang="en-GB" dirty="0"/>
              <a:t>With negative sampling a set of negative samples is created for</a:t>
            </a:r>
          </a:p>
          <a:p>
            <a:pPr marL="514350" indent="-514350">
              <a:buAutoNum type="arabicPeriod"/>
            </a:pPr>
            <a:r>
              <a:rPr lang="en-GB" sz="2800" dirty="0"/>
              <a:t>For each word of the vocabulary</a:t>
            </a:r>
          </a:p>
          <a:p>
            <a:pPr marL="514350" indent="-514350">
              <a:buAutoNum type="arabicPeriod"/>
            </a:pPr>
            <a:r>
              <a:rPr lang="en-GB" sz="2800" dirty="0"/>
              <a:t>For each word-context pair</a:t>
            </a:r>
          </a:p>
          <a:p>
            <a:pPr marL="514350" indent="-514350">
              <a:buAutoNum type="arabicPeriod"/>
            </a:pPr>
            <a:r>
              <a:rPr lang="en-GB" sz="2800" dirty="0"/>
              <a:t>For each occurrence of a word in the text</a:t>
            </a:r>
          </a:p>
          <a:p>
            <a:pPr marL="514350" indent="-514350">
              <a:buAutoNum type="arabicPeriod"/>
            </a:pPr>
            <a:r>
              <a:rPr lang="en-GB" sz="2800" dirty="0"/>
              <a:t>For each occurrence of a word-context pair in the text</a:t>
            </a:r>
          </a:p>
          <a:p>
            <a:pPr marL="514350" indent="-514350">
              <a:buAutoNum type="arabicPeriod"/>
            </a:pPr>
            <a:endParaRPr lang="en-GB" dirty="0"/>
          </a:p>
        </p:txBody>
      </p:sp>
      <p:sp>
        <p:nvSpPr>
          <p:cNvPr id="4" name="Footer Placeholder 3">
            <a:extLst>
              <a:ext uri="{FF2B5EF4-FFF2-40B4-BE49-F238E27FC236}">
                <a16:creationId xmlns:a16="http://schemas.microsoft.com/office/drawing/2014/main" id="{0B297016-B467-B2DC-A518-5DBDFD182D30}"/>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33147867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FFCFB-CC89-499A-3E48-02D3BB24CB37}"/>
              </a:ext>
            </a:extLst>
          </p:cNvPr>
          <p:cNvSpPr>
            <a:spLocks noGrp="1"/>
          </p:cNvSpPr>
          <p:nvPr>
            <p:ph type="title"/>
          </p:nvPr>
        </p:nvSpPr>
        <p:spPr/>
        <p:txBody>
          <a:bodyPr/>
          <a:lstStyle/>
          <a:p>
            <a:r>
              <a:rPr lang="en-GB" dirty="0"/>
              <a:t>Question</a:t>
            </a:r>
          </a:p>
        </p:txBody>
      </p:sp>
      <p:sp>
        <p:nvSpPr>
          <p:cNvPr id="3" name="Content Placeholder 2">
            <a:extLst>
              <a:ext uri="{FF2B5EF4-FFF2-40B4-BE49-F238E27FC236}">
                <a16:creationId xmlns:a16="http://schemas.microsoft.com/office/drawing/2014/main" id="{E5F4411A-1B99-1E9B-A310-EB2C4E1FB3FF}"/>
              </a:ext>
            </a:extLst>
          </p:cNvPr>
          <p:cNvSpPr>
            <a:spLocks noGrp="1"/>
          </p:cNvSpPr>
          <p:nvPr>
            <p:ph idx="1"/>
          </p:nvPr>
        </p:nvSpPr>
        <p:spPr/>
        <p:txBody>
          <a:bodyPr/>
          <a:lstStyle/>
          <a:p>
            <a:r>
              <a:rPr lang="en-GB" dirty="0"/>
              <a:t>The loss function is minimized</a:t>
            </a:r>
          </a:p>
          <a:p>
            <a:pPr marL="514350" indent="-514350">
              <a:buFont typeface="+mj-lt"/>
              <a:buAutoNum type="arabicPeriod"/>
            </a:pPr>
            <a:r>
              <a:rPr lang="en-GB" sz="2800" dirty="0"/>
              <a:t>By modifying the word embedding vectors</a:t>
            </a:r>
          </a:p>
          <a:p>
            <a:pPr marL="514350" indent="-514350">
              <a:buFont typeface="+mj-lt"/>
              <a:buAutoNum type="arabicPeriod"/>
            </a:pPr>
            <a:r>
              <a:rPr lang="en-GB" sz="2800" dirty="0"/>
              <a:t>By changing the sampling strategy for negative samples</a:t>
            </a:r>
          </a:p>
          <a:p>
            <a:pPr marL="514350" indent="-514350">
              <a:buFont typeface="+mj-lt"/>
              <a:buAutoNum type="arabicPeriod"/>
            </a:pPr>
            <a:r>
              <a:rPr lang="en-GB" sz="2800" dirty="0"/>
              <a:t>By carefully choosing the positive samples</a:t>
            </a:r>
          </a:p>
          <a:p>
            <a:pPr marL="514350" indent="-514350">
              <a:buFont typeface="+mj-lt"/>
              <a:buAutoNum type="arabicPeriod"/>
            </a:pPr>
            <a:r>
              <a:rPr lang="en-GB" sz="2800" dirty="0"/>
              <a:t>By sampling non-frequent word-context pairs more frequently</a:t>
            </a:r>
          </a:p>
          <a:p>
            <a:pPr marL="457200" indent="-457200">
              <a:buFontTx/>
              <a:buChar char="-"/>
            </a:pPr>
            <a:endParaRPr lang="en-GB" dirty="0"/>
          </a:p>
        </p:txBody>
      </p:sp>
      <p:sp>
        <p:nvSpPr>
          <p:cNvPr id="4" name="Footer Placeholder 3">
            <a:extLst>
              <a:ext uri="{FF2B5EF4-FFF2-40B4-BE49-F238E27FC236}">
                <a16:creationId xmlns:a16="http://schemas.microsoft.com/office/drawing/2014/main" id="{7A57E371-67DD-F001-2FC8-527C25FB0EEA}"/>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17250400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B9FB6-44F0-A543-A759-432F7877A748}"/>
              </a:ext>
            </a:extLst>
          </p:cNvPr>
          <p:cNvSpPr>
            <a:spLocks noGrp="1"/>
          </p:cNvSpPr>
          <p:nvPr>
            <p:ph type="title"/>
          </p:nvPr>
        </p:nvSpPr>
        <p:spPr/>
        <p:txBody>
          <a:bodyPr/>
          <a:lstStyle/>
          <a:p>
            <a:r>
              <a:rPr lang="en-US" dirty="0"/>
              <a:t>Solving the Learning Problem</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212DE437-6983-A046-A15B-783341AC66CB}"/>
                  </a:ext>
                </a:extLst>
              </p:cNvPr>
              <p:cNvSpPr>
                <a:spLocks noGrp="1"/>
              </p:cNvSpPr>
              <p:nvPr>
                <p:ph idx="1"/>
              </p:nvPr>
            </p:nvSpPr>
            <p:spPr>
              <a:xfrm>
                <a:off x="182198" y="1223973"/>
                <a:ext cx="8305800" cy="5029200"/>
              </a:xfrm>
            </p:spPr>
            <p:txBody>
              <a:bodyPr/>
              <a:lstStyle/>
              <a:p>
                <a:r>
                  <a:rPr lang="en-US" dirty="0"/>
                  <a:t>Gradient Descent: compute using all samples</a:t>
                </a:r>
              </a:p>
              <a:p>
                <a:pPr algn="ctr"/>
                <a14:m>
                  <m:oMath xmlns:m="http://schemas.openxmlformats.org/officeDocument/2006/math">
                    <m:sSup>
                      <m:sSupPr>
                        <m:ctrlPr>
                          <a:rPr lang="en-US" i="1" dirty="0">
                            <a:latin typeface="Cambria Math" panose="02040503050406030204" pitchFamily="18" charset="0"/>
                            <a:ea typeface="Cambria Math" panose="02040503050406030204" pitchFamily="18" charset="0"/>
                          </a:rPr>
                        </m:ctrlPr>
                      </m:sSupPr>
                      <m:e>
                        <m:r>
                          <a:rPr lang="en-US" i="1" dirty="0" err="1">
                            <a:latin typeface="Cambria Math" panose="02040503050406030204" pitchFamily="18" charset="0"/>
                            <a:ea typeface="Cambria Math" panose="02040503050406030204" pitchFamily="18" charset="0"/>
                          </a:rPr>
                          <m:t>𝜃</m:t>
                        </m:r>
                      </m:e>
                      <m:sup>
                        <m:r>
                          <a:rPr lang="fr-CH" i="1" dirty="0" err="1">
                            <a:latin typeface="Cambria Math" panose="02040503050406030204" pitchFamily="18" charset="0"/>
                            <a:ea typeface="Cambria Math" panose="02040503050406030204" pitchFamily="18" charset="0"/>
                          </a:rPr>
                          <m:t>𝑛𝑒𝑤</m:t>
                        </m:r>
                      </m:sup>
                    </m:sSup>
                    <m:r>
                      <a:rPr lang="fr-CH" i="1" dirty="0" err="1">
                        <a:latin typeface="Cambria Math" panose="02040503050406030204" pitchFamily="18" charset="0"/>
                        <a:ea typeface="Cambria Math" panose="02040503050406030204" pitchFamily="18" charset="0"/>
                      </a:rPr>
                      <m:t>=</m:t>
                    </m:r>
                  </m:oMath>
                </a14:m>
                <a:r>
                  <a:rPr lang="en-US" dirty="0" err="1">
                    <a:ea typeface="Cambria Math" panose="02040503050406030204" pitchFamily="18" charset="0"/>
                  </a:rPr>
                  <a:t> </a:t>
                </a:r>
                <a14:m>
                  <m:oMath xmlns:m="http://schemas.openxmlformats.org/officeDocument/2006/math">
                    <m:sSup>
                      <m:sSupPr>
                        <m:ctrlPr>
                          <a:rPr lang="en-US" i="1" dirty="0" err="1">
                            <a:latin typeface="Cambria Math" panose="02040503050406030204" pitchFamily="18" charset="0"/>
                            <a:ea typeface="Cambria Math" panose="02040503050406030204" pitchFamily="18" charset="0"/>
                          </a:rPr>
                        </m:ctrlPr>
                      </m:sSupPr>
                      <m:e>
                        <m:r>
                          <a:rPr lang="en-US" i="1" dirty="0" err="1">
                            <a:latin typeface="Cambria Math" panose="02040503050406030204" pitchFamily="18" charset="0"/>
                            <a:ea typeface="Cambria Math" panose="02040503050406030204" pitchFamily="18" charset="0"/>
                          </a:rPr>
                          <m:t>𝜃</m:t>
                        </m:r>
                      </m:e>
                      <m:sup>
                        <m:r>
                          <a:rPr lang="fr-CH" i="1" dirty="0" err="1">
                            <a:latin typeface="Cambria Math" panose="02040503050406030204" pitchFamily="18" charset="0"/>
                            <a:ea typeface="Cambria Math" panose="02040503050406030204" pitchFamily="18" charset="0"/>
                          </a:rPr>
                          <m:t>𝑜𝑙𝑑</m:t>
                        </m:r>
                      </m:sup>
                    </m:sSup>
                    <m:r>
                      <a:rPr lang="fr-CH" i="1" dirty="0" err="1">
                        <a:latin typeface="Cambria Math" panose="02040503050406030204" pitchFamily="18" charset="0"/>
                        <a:ea typeface="Cambria Math" panose="02040503050406030204" pitchFamily="18" charset="0"/>
                      </a:rPr>
                      <m:t>−</m:t>
                    </m:r>
                    <m:r>
                      <a:rPr lang="fr-CH" i="1" dirty="0" err="1">
                        <a:latin typeface="Cambria Math" panose="02040503050406030204" pitchFamily="18" charset="0"/>
                        <a:ea typeface="Cambria Math" panose="02040503050406030204" pitchFamily="18" charset="0"/>
                      </a:rPr>
                      <m:t>𝛼</m:t>
                    </m:r>
                    <m:sSub>
                      <m:sSubPr>
                        <m:ctrlPr>
                          <a:rPr lang="fr-CH" i="1" dirty="0" err="1">
                            <a:latin typeface="Cambria Math" panose="02040503050406030204" pitchFamily="18" charset="0"/>
                            <a:ea typeface="Cambria Math" panose="02040503050406030204" pitchFamily="18" charset="0"/>
                          </a:rPr>
                        </m:ctrlPr>
                      </m:sSubPr>
                      <m:e>
                        <m:r>
                          <m:rPr>
                            <m:sty m:val="p"/>
                          </m:rPr>
                          <a:rPr lang="fr-CH" i="1" dirty="0" err="1">
                            <a:latin typeface="Cambria Math" panose="02040503050406030204" pitchFamily="18" charset="0"/>
                            <a:ea typeface="Cambria Math" panose="02040503050406030204" pitchFamily="18" charset="0"/>
                          </a:rPr>
                          <m:t>∇</m:t>
                        </m:r>
                      </m:e>
                      <m:sub>
                        <m:r>
                          <a:rPr lang="en-US" i="1" dirty="0" err="1">
                            <a:latin typeface="Cambria Math" panose="02040503050406030204" pitchFamily="18" charset="0"/>
                            <a:ea typeface="Cambria Math" panose="02040503050406030204" pitchFamily="18" charset="0"/>
                          </a:rPr>
                          <m:t>𝜃</m:t>
                        </m:r>
                      </m:sub>
                    </m:sSub>
                    <m:r>
                      <a:rPr lang="fr-CH" b="0" i="1" dirty="0" smtClean="0">
                        <a:latin typeface="Cambria Math" panose="02040503050406030204" pitchFamily="18" charset="0"/>
                        <a:ea typeface="Cambria Math" panose="02040503050406030204" pitchFamily="18" charset="0"/>
                      </a:rPr>
                      <m:t>𝐽</m:t>
                    </m:r>
                    <m:r>
                      <a:rPr lang="fr-CH" i="1" dirty="0" smtClean="0">
                        <a:latin typeface="Cambria Math" panose="02040503050406030204" pitchFamily="18" charset="0"/>
                        <a:ea typeface="Cambria Math" panose="02040503050406030204" pitchFamily="18" charset="0"/>
                      </a:rPr>
                      <m:t> </m:t>
                    </m:r>
                    <m:r>
                      <a:rPr lang="fr-CH" i="1" dirty="0" err="1">
                        <a:latin typeface="Cambria Math" panose="02040503050406030204" pitchFamily="18" charset="0"/>
                        <a:ea typeface="Cambria Math" panose="02040503050406030204" pitchFamily="18" charset="0"/>
                      </a:rPr>
                      <m:t>(</m:t>
                    </m:r>
                    <m:sSup>
                      <m:sSupPr>
                        <m:ctrlPr>
                          <a:rPr lang="en-US" i="1" dirty="0" err="1">
                            <a:latin typeface="Cambria Math" panose="02040503050406030204" pitchFamily="18" charset="0"/>
                            <a:ea typeface="Cambria Math" panose="02040503050406030204" pitchFamily="18" charset="0"/>
                          </a:rPr>
                        </m:ctrlPr>
                      </m:sSupPr>
                      <m:e>
                        <m:r>
                          <a:rPr lang="en-US" i="1" dirty="0" err="1">
                            <a:latin typeface="Cambria Math" panose="02040503050406030204" pitchFamily="18" charset="0"/>
                            <a:ea typeface="Cambria Math" panose="02040503050406030204" pitchFamily="18" charset="0"/>
                          </a:rPr>
                          <m:t>𝜃</m:t>
                        </m:r>
                      </m:e>
                      <m:sup>
                        <m:r>
                          <a:rPr lang="fr-CH" i="1" dirty="0" err="1">
                            <a:latin typeface="Cambria Math" panose="02040503050406030204" pitchFamily="18" charset="0"/>
                            <a:ea typeface="Cambria Math" panose="02040503050406030204" pitchFamily="18" charset="0"/>
                          </a:rPr>
                          <m:t>𝑜𝑙𝑑</m:t>
                        </m:r>
                      </m:sup>
                    </m:sSup>
                  </m:oMath>
                </a14:m>
                <a:r>
                  <a:rPr lang="en-US" dirty="0" err="1"/>
                  <a:t>)</a:t>
                </a:r>
              </a:p>
              <a:p>
                <a:endParaRPr lang="en-US" dirty="0"/>
              </a:p>
              <a:p>
                <a:endParaRPr lang="en-US" dirty="0"/>
              </a:p>
            </p:txBody>
          </p:sp>
        </mc:Choice>
        <mc:Fallback xmlns="">
          <p:sp>
            <p:nvSpPr>
              <p:cNvPr id="3" name="Content Placeholder 2">
                <a:extLst>
                  <a:ext uri="{FF2B5EF4-FFF2-40B4-BE49-F238E27FC236}">
                    <a16:creationId xmlns:a16="http://schemas.microsoft.com/office/drawing/2014/main" id="{212DE437-6983-A046-A15B-783341AC66CB}"/>
                  </a:ext>
                </a:extLst>
              </p:cNvPr>
              <p:cNvSpPr>
                <a:spLocks noGrp="1" noRot="1" noChangeAspect="1" noMove="1" noResize="1" noEditPoints="1" noAdjustHandles="1" noChangeArrowheads="1" noChangeShapeType="1" noTextEdit="1"/>
              </p:cNvSpPr>
              <p:nvPr>
                <p:ph idx="1"/>
              </p:nvPr>
            </p:nvSpPr>
            <p:spPr>
              <a:xfrm>
                <a:off x="182198" y="1223973"/>
                <a:ext cx="8305800" cy="5029200"/>
              </a:xfrm>
              <a:blipFill>
                <a:blip r:embed="rId3"/>
                <a:stretch>
                  <a:fillRect l="-1832" t="-1511"/>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BAFD8440-5AFD-7A4C-B35A-5847254FF3FB}"/>
              </a:ext>
            </a:extLst>
          </p:cNvPr>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dirty="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dirty="0">
              <a:ln>
                <a:noFill/>
              </a:ln>
              <a:solidFill>
                <a:srgbClr val="000000"/>
              </a:solidFill>
              <a:effectLst/>
              <a:uLnTx/>
              <a:uFillTx/>
              <a:latin typeface="Verdana" charset="0"/>
              <a:ea typeface="+mn-ea"/>
              <a:cs typeface="+mn-cs"/>
            </a:endParaRPr>
          </a:p>
        </p:txBody>
      </p:sp>
      <p:cxnSp>
        <p:nvCxnSpPr>
          <p:cNvPr id="6" name="Straight Arrow Connector 5">
            <a:extLst>
              <a:ext uri="{FF2B5EF4-FFF2-40B4-BE49-F238E27FC236}">
                <a16:creationId xmlns:a16="http://schemas.microsoft.com/office/drawing/2014/main" id="{4558825C-16BD-9CFD-2365-AB9DB45F539B}"/>
              </a:ext>
            </a:extLst>
          </p:cNvPr>
          <p:cNvCxnSpPr/>
          <p:nvPr/>
        </p:nvCxnSpPr>
        <p:spPr bwMode="auto">
          <a:xfrm flipV="1">
            <a:off x="1619672" y="3133833"/>
            <a:ext cx="0" cy="3024336"/>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7" name="Straight Arrow Connector 6">
            <a:extLst>
              <a:ext uri="{FF2B5EF4-FFF2-40B4-BE49-F238E27FC236}">
                <a16:creationId xmlns:a16="http://schemas.microsoft.com/office/drawing/2014/main" id="{4FD137A2-3D9D-0E32-CF34-9E3541FF632C}"/>
              </a:ext>
            </a:extLst>
          </p:cNvPr>
          <p:cNvCxnSpPr>
            <a:cxnSpLocks/>
          </p:cNvCxnSpPr>
          <p:nvPr/>
        </p:nvCxnSpPr>
        <p:spPr bwMode="auto">
          <a:xfrm>
            <a:off x="1619672" y="6158169"/>
            <a:ext cx="5256584" cy="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0" name="Freeform 9">
            <a:extLst>
              <a:ext uri="{FF2B5EF4-FFF2-40B4-BE49-F238E27FC236}">
                <a16:creationId xmlns:a16="http://schemas.microsoft.com/office/drawing/2014/main" id="{DDC44E17-A15E-F0BF-CE7D-351212D635E7}"/>
              </a:ext>
            </a:extLst>
          </p:cNvPr>
          <p:cNvSpPr/>
          <p:nvPr/>
        </p:nvSpPr>
        <p:spPr bwMode="auto">
          <a:xfrm>
            <a:off x="2250141" y="2946289"/>
            <a:ext cx="5089064" cy="2970380"/>
          </a:xfrm>
          <a:custGeom>
            <a:avLst/>
            <a:gdLst>
              <a:gd name="connsiteX0" fmla="*/ 0 w 5089064"/>
              <a:gd name="connsiteY0" fmla="*/ 428012 h 2970380"/>
              <a:gd name="connsiteX1" fmla="*/ 663388 w 5089064"/>
              <a:gd name="connsiteY1" fmla="*/ 2014765 h 2970380"/>
              <a:gd name="connsiteX2" fmla="*/ 2268071 w 5089064"/>
              <a:gd name="connsiteY2" fmla="*/ 2965024 h 2970380"/>
              <a:gd name="connsiteX3" fmla="*/ 4052047 w 5089064"/>
              <a:gd name="connsiteY3" fmla="*/ 2301636 h 2970380"/>
              <a:gd name="connsiteX4" fmla="*/ 4957483 w 5089064"/>
              <a:gd name="connsiteY4" fmla="*/ 356295 h 2970380"/>
              <a:gd name="connsiteX5" fmla="*/ 5065059 w 5089064"/>
              <a:gd name="connsiteY5" fmla="*/ 6671 h 2970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89064" h="2970380">
                <a:moveTo>
                  <a:pt x="0" y="428012"/>
                </a:moveTo>
                <a:cubicBezTo>
                  <a:pt x="142688" y="1009971"/>
                  <a:pt x="285376" y="1591930"/>
                  <a:pt x="663388" y="2014765"/>
                </a:cubicBezTo>
                <a:cubicBezTo>
                  <a:pt x="1041400" y="2437600"/>
                  <a:pt x="1703295" y="2917212"/>
                  <a:pt x="2268071" y="2965024"/>
                </a:cubicBezTo>
                <a:cubicBezTo>
                  <a:pt x="2832847" y="3012836"/>
                  <a:pt x="3603812" y="2736424"/>
                  <a:pt x="4052047" y="2301636"/>
                </a:cubicBezTo>
                <a:cubicBezTo>
                  <a:pt x="4500282" y="1866848"/>
                  <a:pt x="4788648" y="738789"/>
                  <a:pt x="4957483" y="356295"/>
                </a:cubicBezTo>
                <a:cubicBezTo>
                  <a:pt x="5126318" y="-26199"/>
                  <a:pt x="5095688" y="-9764"/>
                  <a:pt x="5065059" y="6671"/>
                </a:cubicBezTo>
              </a:path>
            </a:pathLst>
          </a:cu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GB" sz="1200" b="0" i="0" u="none" strike="noStrike" cap="none" normalizeH="0" baseline="0">
              <a:ln>
                <a:noFill/>
              </a:ln>
              <a:solidFill>
                <a:schemeClr val="tx2"/>
              </a:solidFill>
              <a:effectLst/>
              <a:latin typeface="Tempus Sans ITC" pitchFamily="82" charset="0"/>
            </a:endParaRPr>
          </a:p>
        </p:txBody>
      </p:sp>
      <p:sp>
        <p:nvSpPr>
          <p:cNvPr id="11" name="Oval 10">
            <a:extLst>
              <a:ext uri="{FF2B5EF4-FFF2-40B4-BE49-F238E27FC236}">
                <a16:creationId xmlns:a16="http://schemas.microsoft.com/office/drawing/2014/main" id="{A69E91AC-4074-8FCD-65A7-661F81B80848}"/>
              </a:ext>
            </a:extLst>
          </p:cNvPr>
          <p:cNvSpPr/>
          <p:nvPr/>
        </p:nvSpPr>
        <p:spPr bwMode="auto">
          <a:xfrm>
            <a:off x="2411760" y="4069937"/>
            <a:ext cx="72008" cy="93549"/>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GB" sz="1200" b="0" i="0" u="none" strike="noStrike" cap="none" normalizeH="0" baseline="0">
              <a:ln>
                <a:noFill/>
              </a:ln>
              <a:solidFill>
                <a:schemeClr val="tx2"/>
              </a:solidFill>
              <a:effectLst/>
              <a:latin typeface="Tempus Sans ITC" pitchFamily="82" charset="0"/>
            </a:endParaRPr>
          </a:p>
        </p:txBody>
      </p:sp>
      <p:cxnSp>
        <p:nvCxnSpPr>
          <p:cNvPr id="13" name="Straight Arrow Connector 12">
            <a:extLst>
              <a:ext uri="{FF2B5EF4-FFF2-40B4-BE49-F238E27FC236}">
                <a16:creationId xmlns:a16="http://schemas.microsoft.com/office/drawing/2014/main" id="{8EACFD9B-2328-F98A-E895-68EC22EE6806}"/>
              </a:ext>
            </a:extLst>
          </p:cNvPr>
          <p:cNvCxnSpPr>
            <a:cxnSpLocks/>
          </p:cNvCxnSpPr>
          <p:nvPr/>
        </p:nvCxnSpPr>
        <p:spPr bwMode="auto">
          <a:xfrm>
            <a:off x="2449034" y="4145865"/>
            <a:ext cx="447747" cy="1141269"/>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7" name="Oval 16">
            <a:extLst>
              <a:ext uri="{FF2B5EF4-FFF2-40B4-BE49-F238E27FC236}">
                <a16:creationId xmlns:a16="http://schemas.microsoft.com/office/drawing/2014/main" id="{4CE30309-7B8E-12E3-F5C3-D57284A27D6F}"/>
              </a:ext>
            </a:extLst>
          </p:cNvPr>
          <p:cNvSpPr/>
          <p:nvPr/>
        </p:nvSpPr>
        <p:spPr bwMode="auto">
          <a:xfrm>
            <a:off x="2843808" y="4912492"/>
            <a:ext cx="72008" cy="93549"/>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GB" sz="1200" b="0" i="0" u="none" strike="noStrike" cap="none" normalizeH="0" baseline="0">
              <a:ln>
                <a:noFill/>
              </a:ln>
              <a:solidFill>
                <a:schemeClr val="tx2"/>
              </a:solidFill>
              <a:effectLst/>
              <a:latin typeface="Tempus Sans ITC" pitchFamily="82" charset="0"/>
            </a:endParaRPr>
          </a:p>
        </p:txBody>
      </p:sp>
      <p:cxnSp>
        <p:nvCxnSpPr>
          <p:cNvPr id="19" name="Straight Connector 18">
            <a:extLst>
              <a:ext uri="{FF2B5EF4-FFF2-40B4-BE49-F238E27FC236}">
                <a16:creationId xmlns:a16="http://schemas.microsoft.com/office/drawing/2014/main" id="{989A4BF7-8D5B-FEF9-DBC7-B80666929D1D}"/>
              </a:ext>
            </a:extLst>
          </p:cNvPr>
          <p:cNvCxnSpPr>
            <a:cxnSpLocks/>
          </p:cNvCxnSpPr>
          <p:nvPr/>
        </p:nvCxnSpPr>
        <p:spPr bwMode="auto">
          <a:xfrm>
            <a:off x="2891683" y="5006041"/>
            <a:ext cx="0" cy="1158889"/>
          </a:xfrm>
          <a:prstGeom prst="line">
            <a:avLst/>
          </a:prstGeom>
          <a:solidFill>
            <a:schemeClr val="accent1"/>
          </a:solidFill>
          <a:ln w="9525" cap="flat" cmpd="sng" algn="ctr">
            <a:solidFill>
              <a:schemeClr val="tx1"/>
            </a:solidFill>
            <a:prstDash val="sysDot"/>
            <a:round/>
            <a:headEnd type="none" w="med" len="med"/>
            <a:tailEnd type="none" w="med" len="med"/>
          </a:ln>
          <a:effectLst/>
        </p:spPr>
      </p:cxnSp>
      <p:cxnSp>
        <p:nvCxnSpPr>
          <p:cNvPr id="20" name="Straight Arrow Connector 19">
            <a:extLst>
              <a:ext uri="{FF2B5EF4-FFF2-40B4-BE49-F238E27FC236}">
                <a16:creationId xmlns:a16="http://schemas.microsoft.com/office/drawing/2014/main" id="{70C7B614-575B-D389-CE57-007616CB60EA}"/>
              </a:ext>
            </a:extLst>
          </p:cNvPr>
          <p:cNvCxnSpPr>
            <a:cxnSpLocks/>
          </p:cNvCxnSpPr>
          <p:nvPr/>
        </p:nvCxnSpPr>
        <p:spPr bwMode="auto">
          <a:xfrm>
            <a:off x="2907326" y="4940326"/>
            <a:ext cx="872586" cy="989951"/>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22" name="Oval 21">
            <a:extLst>
              <a:ext uri="{FF2B5EF4-FFF2-40B4-BE49-F238E27FC236}">
                <a16:creationId xmlns:a16="http://schemas.microsoft.com/office/drawing/2014/main" id="{BC650382-AA56-267D-9C2A-7ED53764AB28}"/>
              </a:ext>
            </a:extLst>
          </p:cNvPr>
          <p:cNvSpPr/>
          <p:nvPr/>
        </p:nvSpPr>
        <p:spPr bwMode="auto">
          <a:xfrm>
            <a:off x="3707904" y="5621213"/>
            <a:ext cx="72008" cy="93549"/>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GB" sz="1200" b="0" i="0" u="none" strike="noStrike" cap="none" normalizeH="0" baseline="0">
              <a:ln>
                <a:noFill/>
              </a:ln>
              <a:solidFill>
                <a:schemeClr val="tx2"/>
              </a:solidFill>
              <a:effectLst/>
              <a:latin typeface="Tempus Sans ITC" pitchFamily="82" charset="0"/>
            </a:endParaRPr>
          </a:p>
        </p:txBody>
      </p:sp>
      <p:cxnSp>
        <p:nvCxnSpPr>
          <p:cNvPr id="23" name="Straight Connector 22">
            <a:extLst>
              <a:ext uri="{FF2B5EF4-FFF2-40B4-BE49-F238E27FC236}">
                <a16:creationId xmlns:a16="http://schemas.microsoft.com/office/drawing/2014/main" id="{47583147-1D1A-E894-5256-3374D9FC66B2}"/>
              </a:ext>
            </a:extLst>
          </p:cNvPr>
          <p:cNvCxnSpPr>
            <a:cxnSpLocks/>
          </p:cNvCxnSpPr>
          <p:nvPr/>
        </p:nvCxnSpPr>
        <p:spPr bwMode="auto">
          <a:xfrm>
            <a:off x="3767752" y="5714762"/>
            <a:ext cx="0" cy="450168"/>
          </a:xfrm>
          <a:prstGeom prst="line">
            <a:avLst/>
          </a:prstGeom>
          <a:solidFill>
            <a:schemeClr val="accent1"/>
          </a:solidFill>
          <a:ln w="9525" cap="flat" cmpd="sng" algn="ctr">
            <a:solidFill>
              <a:schemeClr val="tx1"/>
            </a:solidFill>
            <a:prstDash val="sysDot"/>
            <a:round/>
            <a:headEnd type="none" w="med" len="med"/>
            <a:tailEnd type="none" w="med" len="med"/>
          </a:ln>
          <a:effectLst/>
        </p:spPr>
      </p:cxnSp>
      <p:cxnSp>
        <p:nvCxnSpPr>
          <p:cNvPr id="25" name="Straight Arrow Connector 24">
            <a:extLst>
              <a:ext uri="{FF2B5EF4-FFF2-40B4-BE49-F238E27FC236}">
                <a16:creationId xmlns:a16="http://schemas.microsoft.com/office/drawing/2014/main" id="{AB07575E-D7BC-B965-72DD-CAB1F67E5B69}"/>
              </a:ext>
            </a:extLst>
          </p:cNvPr>
          <p:cNvCxnSpPr>
            <a:cxnSpLocks/>
          </p:cNvCxnSpPr>
          <p:nvPr/>
        </p:nvCxnSpPr>
        <p:spPr bwMode="auto">
          <a:xfrm>
            <a:off x="3779911" y="5649047"/>
            <a:ext cx="837631" cy="491449"/>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27" name="Oval 26">
            <a:extLst>
              <a:ext uri="{FF2B5EF4-FFF2-40B4-BE49-F238E27FC236}">
                <a16:creationId xmlns:a16="http://schemas.microsoft.com/office/drawing/2014/main" id="{B128C9FC-F1F6-1E19-58CA-3F56E7783E79}"/>
              </a:ext>
            </a:extLst>
          </p:cNvPr>
          <p:cNvSpPr/>
          <p:nvPr/>
        </p:nvSpPr>
        <p:spPr bwMode="auto">
          <a:xfrm>
            <a:off x="4533956" y="5882345"/>
            <a:ext cx="72008" cy="93549"/>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GB" sz="1200" b="0" i="0" u="none" strike="noStrike" cap="none" normalizeH="0" baseline="0">
              <a:ln>
                <a:noFill/>
              </a:ln>
              <a:solidFill>
                <a:schemeClr val="tx2"/>
              </a:solidFill>
              <a:effectLst/>
              <a:latin typeface="Tempus Sans ITC" pitchFamily="82" charset="0"/>
            </a:endParaRPr>
          </a:p>
        </p:txBody>
      </p:sp>
      <p:cxnSp>
        <p:nvCxnSpPr>
          <p:cNvPr id="28" name="Straight Connector 27">
            <a:extLst>
              <a:ext uri="{FF2B5EF4-FFF2-40B4-BE49-F238E27FC236}">
                <a16:creationId xmlns:a16="http://schemas.microsoft.com/office/drawing/2014/main" id="{A5DE516D-254C-7DA9-67D1-C7A032A1F3A0}"/>
              </a:ext>
            </a:extLst>
          </p:cNvPr>
          <p:cNvCxnSpPr>
            <a:cxnSpLocks/>
          </p:cNvCxnSpPr>
          <p:nvPr/>
        </p:nvCxnSpPr>
        <p:spPr bwMode="auto">
          <a:xfrm>
            <a:off x="4605964" y="5969133"/>
            <a:ext cx="0" cy="189036"/>
          </a:xfrm>
          <a:prstGeom prst="line">
            <a:avLst/>
          </a:prstGeom>
          <a:solidFill>
            <a:schemeClr val="accent1"/>
          </a:solidFill>
          <a:ln w="9525" cap="flat" cmpd="sng" algn="ctr">
            <a:solidFill>
              <a:schemeClr val="tx1"/>
            </a:solidFill>
            <a:prstDash val="sysDot"/>
            <a:round/>
            <a:headEnd type="none" w="med" len="med"/>
            <a:tailEnd type="none" w="med" len="med"/>
          </a:ln>
          <a:effectLst/>
        </p:spPr>
      </p:cxn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76FB7207-A5CA-DD64-BE78-A276A1889AA8}"/>
                  </a:ext>
                </a:extLst>
              </p:cNvPr>
              <p:cNvSpPr txBox="1"/>
              <p:nvPr/>
            </p:nvSpPr>
            <p:spPr>
              <a:xfrm>
                <a:off x="7010506" y="5930116"/>
                <a:ext cx="447747" cy="52322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800" i="1" dirty="0" smtClean="0">
                          <a:latin typeface="Cambria Math" panose="02040503050406030204" pitchFamily="18" charset="0"/>
                          <a:ea typeface="Cambria Math" panose="02040503050406030204" pitchFamily="18" charset="0"/>
                        </a:rPr>
                        <m:t>𝜃</m:t>
                      </m:r>
                    </m:oMath>
                  </m:oMathPara>
                </a14:m>
                <a:endParaRPr lang="en-GB" sz="2800" dirty="0"/>
              </a:p>
            </p:txBody>
          </p:sp>
        </mc:Choice>
        <mc:Fallback xmlns="">
          <p:sp>
            <p:nvSpPr>
              <p:cNvPr id="31" name="TextBox 30">
                <a:extLst>
                  <a:ext uri="{FF2B5EF4-FFF2-40B4-BE49-F238E27FC236}">
                    <a16:creationId xmlns:a16="http://schemas.microsoft.com/office/drawing/2014/main" id="{76FB7207-A5CA-DD64-BE78-A276A1889AA8}"/>
                  </a:ext>
                </a:extLst>
              </p:cNvPr>
              <p:cNvSpPr txBox="1">
                <a:spLocks noRot="1" noChangeAspect="1" noMove="1" noResize="1" noEditPoints="1" noAdjustHandles="1" noChangeArrowheads="1" noChangeShapeType="1" noTextEdit="1"/>
              </p:cNvSpPr>
              <p:nvPr/>
            </p:nvSpPr>
            <p:spPr>
              <a:xfrm>
                <a:off x="7010506" y="5930116"/>
                <a:ext cx="447747" cy="523220"/>
              </a:xfrm>
              <a:prstGeom prst="rect">
                <a:avLst/>
              </a:prstGeom>
              <a:blipFill>
                <a:blip r:embed="rId4"/>
                <a:stretch>
                  <a:fillRect l="-11111"/>
                </a:stretch>
              </a:blipFill>
            </p:spPr>
            <p:txBody>
              <a:bodyPr/>
              <a:lstStyle/>
              <a:p>
                <a:r>
                  <a:rPr lang="en-CH">
                    <a:noFill/>
                  </a:rPr>
                  <a:t> </a:t>
                </a:r>
              </a:p>
            </p:txBody>
          </p:sp>
        </mc:Fallback>
      </mc:AlternateContent>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FB3FDEED-C61E-BC96-EA46-58054AF8BE82}"/>
                  </a:ext>
                </a:extLst>
              </p:cNvPr>
              <p:cNvSpPr txBox="1"/>
              <p:nvPr/>
            </p:nvSpPr>
            <p:spPr>
              <a:xfrm>
                <a:off x="1487160" y="2648396"/>
                <a:ext cx="447747" cy="52322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fr-CH" sz="2800" b="0" i="1" dirty="0" smtClean="0">
                          <a:latin typeface="Cambria Math" panose="02040503050406030204" pitchFamily="18" charset="0"/>
                          <a:ea typeface="Cambria Math" panose="02040503050406030204" pitchFamily="18" charset="0"/>
                        </a:rPr>
                        <m:t>𝐽</m:t>
                      </m:r>
                      <m:r>
                        <a:rPr lang="fr-CH" sz="2800" b="0" i="1" dirty="0" smtClean="0">
                          <a:latin typeface="Cambria Math" panose="02040503050406030204" pitchFamily="18" charset="0"/>
                          <a:ea typeface="Cambria Math" panose="02040503050406030204" pitchFamily="18" charset="0"/>
                        </a:rPr>
                        <m:t>(</m:t>
                      </m:r>
                      <m:r>
                        <a:rPr lang="en-US" sz="2800" i="1" dirty="0" smtClean="0">
                          <a:latin typeface="Cambria Math" panose="02040503050406030204" pitchFamily="18" charset="0"/>
                          <a:ea typeface="Cambria Math" panose="02040503050406030204" pitchFamily="18" charset="0"/>
                        </a:rPr>
                        <m:t>𝜃</m:t>
                      </m:r>
                      <m:r>
                        <a:rPr lang="fr-CH" sz="2800" b="0" i="1" dirty="0" smtClean="0">
                          <a:latin typeface="Cambria Math" panose="02040503050406030204" pitchFamily="18" charset="0"/>
                          <a:ea typeface="Cambria Math" panose="02040503050406030204" pitchFamily="18" charset="0"/>
                        </a:rPr>
                        <m:t>)</m:t>
                      </m:r>
                    </m:oMath>
                  </m:oMathPara>
                </a14:m>
                <a:endParaRPr lang="en-GB" sz="2800" dirty="0"/>
              </a:p>
            </p:txBody>
          </p:sp>
        </mc:Choice>
        <mc:Fallback xmlns="">
          <p:sp>
            <p:nvSpPr>
              <p:cNvPr id="32" name="TextBox 31">
                <a:extLst>
                  <a:ext uri="{FF2B5EF4-FFF2-40B4-BE49-F238E27FC236}">
                    <a16:creationId xmlns:a16="http://schemas.microsoft.com/office/drawing/2014/main" id="{FB3FDEED-C61E-BC96-EA46-58054AF8BE82}"/>
                  </a:ext>
                </a:extLst>
              </p:cNvPr>
              <p:cNvSpPr txBox="1">
                <a:spLocks noRot="1" noChangeAspect="1" noMove="1" noResize="1" noEditPoints="1" noAdjustHandles="1" noChangeArrowheads="1" noChangeShapeType="1" noTextEdit="1"/>
              </p:cNvSpPr>
              <p:nvPr/>
            </p:nvSpPr>
            <p:spPr>
              <a:xfrm>
                <a:off x="1487160" y="2648396"/>
                <a:ext cx="447747" cy="523220"/>
              </a:xfrm>
              <a:prstGeom prst="rect">
                <a:avLst/>
              </a:prstGeom>
              <a:blipFill>
                <a:blip r:embed="rId5"/>
                <a:stretch>
                  <a:fillRect l="-66667" r="-47222" b="-16667"/>
                </a:stretch>
              </a:blipFill>
            </p:spPr>
            <p:txBody>
              <a:bodyPr/>
              <a:lstStyle/>
              <a:p>
                <a:r>
                  <a:rPr lang="en-CH">
                    <a:noFill/>
                  </a:rPr>
                  <a:t> </a:t>
                </a:r>
              </a:p>
            </p:txBody>
          </p:sp>
        </mc:Fallback>
      </mc:AlternateContent>
      <p:cxnSp>
        <p:nvCxnSpPr>
          <p:cNvPr id="36" name="Straight Connector 35">
            <a:extLst>
              <a:ext uri="{FF2B5EF4-FFF2-40B4-BE49-F238E27FC236}">
                <a16:creationId xmlns:a16="http://schemas.microsoft.com/office/drawing/2014/main" id="{1291658D-55B3-B23C-48E7-FF0606474A81}"/>
              </a:ext>
            </a:extLst>
          </p:cNvPr>
          <p:cNvCxnSpPr>
            <a:cxnSpLocks/>
          </p:cNvCxnSpPr>
          <p:nvPr/>
        </p:nvCxnSpPr>
        <p:spPr bwMode="auto">
          <a:xfrm>
            <a:off x="2451321" y="4145865"/>
            <a:ext cx="32447" cy="2012304"/>
          </a:xfrm>
          <a:prstGeom prst="line">
            <a:avLst/>
          </a:prstGeom>
          <a:solidFill>
            <a:schemeClr val="accent1"/>
          </a:solidFill>
          <a:ln w="9525" cap="flat" cmpd="sng" algn="ctr">
            <a:solidFill>
              <a:schemeClr val="tx1"/>
            </a:solidFill>
            <a:prstDash val="sysDot"/>
            <a:round/>
            <a:headEnd type="none" w="med" len="med"/>
            <a:tailEnd type="none" w="med" len="med"/>
          </a:ln>
          <a:effectLst/>
        </p:spPr>
      </p:cxnSp>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DC627898-C8A3-9EE4-8771-239E2A4554BC}"/>
                  </a:ext>
                </a:extLst>
              </p:cNvPr>
              <p:cNvSpPr txBox="1"/>
              <p:nvPr/>
            </p:nvSpPr>
            <p:spPr>
              <a:xfrm>
                <a:off x="2259894" y="6253173"/>
                <a:ext cx="447747" cy="280333"/>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p>
                        <m:sSupPr>
                          <m:ctrlPr>
                            <a:rPr lang="en-US" i="1" dirty="0" smtClean="0">
                              <a:latin typeface="Cambria Math" panose="02040503050406030204" pitchFamily="18" charset="0"/>
                              <a:ea typeface="Cambria Math" panose="02040503050406030204" pitchFamily="18" charset="0"/>
                            </a:rPr>
                          </m:ctrlPr>
                        </m:sSupPr>
                        <m:e>
                          <m:r>
                            <a:rPr lang="en-US" i="1" dirty="0" err="1">
                              <a:latin typeface="Cambria Math" panose="02040503050406030204" pitchFamily="18" charset="0"/>
                              <a:ea typeface="Cambria Math" panose="02040503050406030204" pitchFamily="18" charset="0"/>
                            </a:rPr>
                            <m:t>𝜃</m:t>
                          </m:r>
                        </m:e>
                        <m:sup>
                          <m:r>
                            <a:rPr lang="fr-CH" i="1" dirty="0" err="1">
                              <a:latin typeface="Cambria Math" panose="02040503050406030204" pitchFamily="18" charset="0"/>
                              <a:ea typeface="Cambria Math" panose="02040503050406030204" pitchFamily="18" charset="0"/>
                            </a:rPr>
                            <m:t>𝑜𝑙𝑑</m:t>
                          </m:r>
                        </m:sup>
                      </m:sSup>
                    </m:oMath>
                  </m:oMathPara>
                </a14:m>
                <a:endParaRPr lang="en-GB" dirty="0"/>
              </a:p>
            </p:txBody>
          </p:sp>
        </mc:Choice>
        <mc:Fallback xmlns="">
          <p:sp>
            <p:nvSpPr>
              <p:cNvPr id="39" name="TextBox 38">
                <a:extLst>
                  <a:ext uri="{FF2B5EF4-FFF2-40B4-BE49-F238E27FC236}">
                    <a16:creationId xmlns:a16="http://schemas.microsoft.com/office/drawing/2014/main" id="{DC627898-C8A3-9EE4-8771-239E2A4554BC}"/>
                  </a:ext>
                </a:extLst>
              </p:cNvPr>
              <p:cNvSpPr txBox="1">
                <a:spLocks noRot="1" noChangeAspect="1" noMove="1" noResize="1" noEditPoints="1" noAdjustHandles="1" noChangeArrowheads="1" noChangeShapeType="1" noTextEdit="1"/>
              </p:cNvSpPr>
              <p:nvPr/>
            </p:nvSpPr>
            <p:spPr>
              <a:xfrm>
                <a:off x="2259894" y="6253173"/>
                <a:ext cx="447747" cy="280333"/>
              </a:xfrm>
              <a:prstGeom prst="rect">
                <a:avLst/>
              </a:prstGeom>
              <a:blipFill>
                <a:blip r:embed="rId6"/>
                <a:stretch>
                  <a:fillRect/>
                </a:stretch>
              </a:blipFill>
            </p:spPr>
            <p:txBody>
              <a:bodyPr/>
              <a:lstStyle/>
              <a:p>
                <a:r>
                  <a:rPr lang="en-CH">
                    <a:noFill/>
                  </a:rPr>
                  <a:t> </a:t>
                </a:r>
              </a:p>
            </p:txBody>
          </p:sp>
        </mc:Fallback>
      </mc:AlternateContent>
      <mc:AlternateContent xmlns:mc="http://schemas.openxmlformats.org/markup-compatibility/2006" xmlns:a14="http://schemas.microsoft.com/office/drawing/2010/main">
        <mc:Choice Requires="a14">
          <p:sp>
            <p:nvSpPr>
              <p:cNvPr id="41" name="TextBox 40">
                <a:extLst>
                  <a:ext uri="{FF2B5EF4-FFF2-40B4-BE49-F238E27FC236}">
                    <a16:creationId xmlns:a16="http://schemas.microsoft.com/office/drawing/2014/main" id="{FECCCFFD-DABD-0600-D316-43EA707C7AF3}"/>
                  </a:ext>
                </a:extLst>
              </p:cNvPr>
              <p:cNvSpPr txBox="1"/>
              <p:nvPr/>
            </p:nvSpPr>
            <p:spPr>
              <a:xfrm>
                <a:off x="2737439" y="6256507"/>
                <a:ext cx="446354" cy="27699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p>
                        <m:sSupPr>
                          <m:ctrlPr>
                            <a:rPr lang="en-US" i="1" dirty="0" smtClean="0">
                              <a:latin typeface="Cambria Math" panose="02040503050406030204" pitchFamily="18" charset="0"/>
                              <a:ea typeface="Cambria Math" panose="02040503050406030204" pitchFamily="18" charset="0"/>
                            </a:rPr>
                          </m:ctrlPr>
                        </m:sSupPr>
                        <m:e>
                          <m:r>
                            <a:rPr lang="en-US" i="1" dirty="0" err="1">
                              <a:latin typeface="Cambria Math" panose="02040503050406030204" pitchFamily="18" charset="0"/>
                              <a:ea typeface="Cambria Math" panose="02040503050406030204" pitchFamily="18" charset="0"/>
                            </a:rPr>
                            <m:t>𝜃</m:t>
                          </m:r>
                        </m:e>
                        <m:sup>
                          <m:r>
                            <a:rPr lang="fr-CH" i="1" dirty="0" err="1">
                              <a:latin typeface="Cambria Math" panose="02040503050406030204" pitchFamily="18" charset="0"/>
                              <a:ea typeface="Cambria Math" panose="02040503050406030204" pitchFamily="18" charset="0"/>
                            </a:rPr>
                            <m:t>𝑛𝑒𝑤</m:t>
                          </m:r>
                        </m:sup>
                      </m:sSup>
                    </m:oMath>
                  </m:oMathPara>
                </a14:m>
                <a:endParaRPr lang="en-GB" dirty="0"/>
              </a:p>
            </p:txBody>
          </p:sp>
        </mc:Choice>
        <mc:Fallback xmlns="">
          <p:sp>
            <p:nvSpPr>
              <p:cNvPr id="41" name="TextBox 40">
                <a:extLst>
                  <a:ext uri="{FF2B5EF4-FFF2-40B4-BE49-F238E27FC236}">
                    <a16:creationId xmlns:a16="http://schemas.microsoft.com/office/drawing/2014/main" id="{FECCCFFD-DABD-0600-D316-43EA707C7AF3}"/>
                  </a:ext>
                </a:extLst>
              </p:cNvPr>
              <p:cNvSpPr txBox="1">
                <a:spLocks noRot="1" noChangeAspect="1" noMove="1" noResize="1" noEditPoints="1" noAdjustHandles="1" noChangeArrowheads="1" noChangeShapeType="1" noTextEdit="1"/>
              </p:cNvSpPr>
              <p:nvPr/>
            </p:nvSpPr>
            <p:spPr>
              <a:xfrm>
                <a:off x="2737439" y="6256507"/>
                <a:ext cx="446354" cy="276999"/>
              </a:xfrm>
              <a:prstGeom prst="rect">
                <a:avLst/>
              </a:prstGeom>
              <a:blipFill>
                <a:blip r:embed="rId7"/>
                <a:stretch>
                  <a:fillRect l="-2778"/>
                </a:stretch>
              </a:blipFill>
            </p:spPr>
            <p:txBody>
              <a:bodyPr/>
              <a:lstStyle/>
              <a:p>
                <a:r>
                  <a:rPr lang="en-CH">
                    <a:noFill/>
                  </a:rPr>
                  <a:t> </a:t>
                </a:r>
              </a:p>
            </p:txBody>
          </p:sp>
        </mc:Fallback>
      </mc:AlternateContent>
    </p:spTree>
    <p:extLst>
      <p:ext uri="{BB962C8B-B14F-4D97-AF65-F5344CB8AC3E}">
        <p14:creationId xmlns:p14="http://schemas.microsoft.com/office/powerpoint/2010/main" val="25274984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369FB-8711-CC59-F891-B7BF33B866A4}"/>
              </a:ext>
            </a:extLst>
          </p:cNvPr>
          <p:cNvSpPr>
            <a:spLocks noGrp="1"/>
          </p:cNvSpPr>
          <p:nvPr>
            <p:ph type="title"/>
          </p:nvPr>
        </p:nvSpPr>
        <p:spPr/>
        <p:txBody>
          <a:bodyPr/>
          <a:lstStyle/>
          <a:p>
            <a:r>
              <a:rPr lang="en-US" dirty="0"/>
              <a:t>Stochastic Gradient Descent (SGD)</a:t>
            </a:r>
            <a:endParaRPr lang="en-GB"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E9B6263-5EF6-4790-B4B1-F10A08657E2D}"/>
                  </a:ext>
                </a:extLst>
              </p:cNvPr>
              <p:cNvSpPr>
                <a:spLocks noGrp="1"/>
              </p:cNvSpPr>
              <p:nvPr>
                <p:ph idx="1"/>
              </p:nvPr>
            </p:nvSpPr>
            <p:spPr/>
            <p:txBody>
              <a:bodyPr/>
              <a:lstStyle/>
              <a:p>
                <a:r>
                  <a:rPr lang="en-US" dirty="0"/>
                  <a:t>For every </a:t>
                </a:r>
                <a14:m>
                  <m:oMath xmlns:m="http://schemas.openxmlformats.org/officeDocument/2006/math">
                    <m:d>
                      <m:dPr>
                        <m:ctrlPr>
                          <a:rPr lang="fr-CH" b="0" i="1" dirty="0">
                            <a:latin typeface="Cambria Math" panose="02040503050406030204" pitchFamily="18" charset="0"/>
                          </a:rPr>
                        </m:ctrlPr>
                      </m:dPr>
                      <m:e>
                        <m:sSub>
                          <m:sSubPr>
                            <m:ctrlPr>
                              <a:rPr lang="fr-CH" b="0" i="1" dirty="0">
                                <a:latin typeface="Cambria Math" panose="02040503050406030204" pitchFamily="18" charset="0"/>
                              </a:rPr>
                            </m:ctrlPr>
                          </m:sSubPr>
                          <m:e>
                            <m:r>
                              <a:rPr lang="fr-CH" b="0" i="1" dirty="0">
                                <a:latin typeface="Cambria Math" panose="02040503050406030204" pitchFamily="18" charset="0"/>
                              </a:rPr>
                              <m:t>𝑤</m:t>
                            </m:r>
                          </m:e>
                          <m:sub>
                            <m:r>
                              <a:rPr lang="fr-CH" b="0" i="1" dirty="0">
                                <a:latin typeface="Cambria Math" panose="02040503050406030204" pitchFamily="18" charset="0"/>
                              </a:rPr>
                              <m:t>𝑡</m:t>
                            </m:r>
                          </m:sub>
                        </m:sSub>
                        <m:r>
                          <a:rPr lang="fr-CH" b="0" i="1" dirty="0">
                            <a:latin typeface="Cambria Math" panose="02040503050406030204" pitchFamily="18" charset="0"/>
                          </a:rPr>
                          <m:t>,</m:t>
                        </m:r>
                        <m:sSub>
                          <m:sSubPr>
                            <m:ctrlPr>
                              <a:rPr lang="fr-CH" i="1" dirty="0">
                                <a:latin typeface="Cambria Math" panose="02040503050406030204" pitchFamily="18" charset="0"/>
                              </a:rPr>
                            </m:ctrlPr>
                          </m:sSubPr>
                          <m:e>
                            <m:r>
                              <a:rPr lang="fr-CH" b="0" i="1" dirty="0" smtClean="0">
                                <a:latin typeface="Cambria Math" panose="02040503050406030204" pitchFamily="18" charset="0"/>
                              </a:rPr>
                              <m:t>𝑐</m:t>
                            </m:r>
                          </m:e>
                          <m:sub>
                            <m:r>
                              <a:rPr lang="fr-CH" i="1" dirty="0">
                                <a:latin typeface="Cambria Math" panose="02040503050406030204" pitchFamily="18" charset="0"/>
                              </a:rPr>
                              <m:t>𝑡</m:t>
                            </m:r>
                          </m:sub>
                        </m:sSub>
                      </m:e>
                    </m:d>
                    <m:r>
                      <a:rPr lang="fr-CH" b="0" i="1" dirty="0">
                        <a:latin typeface="Cambria Math" panose="02040503050406030204" pitchFamily="18" charset="0"/>
                        <a:ea typeface="Cambria Math" panose="02040503050406030204" pitchFamily="18" charset="0"/>
                      </a:rPr>
                      <m:t>∈</m:t>
                    </m:r>
                    <m:r>
                      <a:rPr lang="fr-CH" b="0" i="1" dirty="0">
                        <a:latin typeface="Cambria Math" panose="02040503050406030204" pitchFamily="18" charset="0"/>
                        <a:ea typeface="Cambria Math" panose="02040503050406030204" pitchFamily="18" charset="0"/>
                      </a:rPr>
                      <m:t>𝐷</m:t>
                    </m:r>
                  </m:oMath>
                </a14:m>
                <a:r>
                  <a:rPr lang="en-US" dirty="0"/>
                  <a:t>, update </a:t>
                </a:r>
                <a14:m>
                  <m:oMath xmlns:m="http://schemas.openxmlformats.org/officeDocument/2006/math">
                    <m:r>
                      <a:rPr lang="en-US" i="1" dirty="0" err="1">
                        <a:latin typeface="Cambria Math" panose="02040503050406030204" pitchFamily="18" charset="0"/>
                        <a:ea typeface="Cambria Math" panose="02040503050406030204" pitchFamily="18" charset="0"/>
                      </a:rPr>
                      <m:t>𝜃</m:t>
                    </m:r>
                  </m:oMath>
                </a14:m>
                <a:r>
                  <a:rPr lang="en-US" dirty="0"/>
                  <a:t> separately</a:t>
                </a:r>
              </a:p>
              <a:p>
                <a:endParaRPr lang="en-US" dirty="0" err="1"/>
              </a:p>
              <a:p>
                <a:pPr algn="ctr"/>
                <a14:m>
                  <m:oMath xmlns:m="http://schemas.openxmlformats.org/officeDocument/2006/math">
                    <m:sSup>
                      <m:sSupPr>
                        <m:ctrlPr>
                          <a:rPr lang="en-US" i="1" dirty="0" err="1">
                            <a:latin typeface="Cambria Math" panose="02040503050406030204" pitchFamily="18" charset="0"/>
                            <a:ea typeface="Cambria Math" panose="02040503050406030204" pitchFamily="18" charset="0"/>
                          </a:rPr>
                        </m:ctrlPr>
                      </m:sSupPr>
                      <m:e>
                        <m:r>
                          <a:rPr lang="en-US" i="1" dirty="0" err="1">
                            <a:latin typeface="Cambria Math" panose="02040503050406030204" pitchFamily="18" charset="0"/>
                            <a:ea typeface="Cambria Math" panose="02040503050406030204" pitchFamily="18" charset="0"/>
                          </a:rPr>
                          <m:t>𝜃</m:t>
                        </m:r>
                      </m:e>
                      <m:sup>
                        <m:r>
                          <a:rPr lang="fr-CH" b="0" i="1" dirty="0" err="1">
                            <a:latin typeface="Cambria Math" panose="02040503050406030204" pitchFamily="18" charset="0"/>
                            <a:ea typeface="Cambria Math" panose="02040503050406030204" pitchFamily="18" charset="0"/>
                          </a:rPr>
                          <m:t>𝑛𝑒𝑤</m:t>
                        </m:r>
                      </m:sup>
                    </m:sSup>
                    <m:r>
                      <a:rPr lang="fr-CH" b="0" i="1" dirty="0" err="1">
                        <a:latin typeface="Cambria Math" panose="02040503050406030204" pitchFamily="18" charset="0"/>
                        <a:ea typeface="Cambria Math" panose="02040503050406030204" pitchFamily="18" charset="0"/>
                      </a:rPr>
                      <m:t>=</m:t>
                    </m:r>
                  </m:oMath>
                </a14:m>
                <a:r>
                  <a:rPr lang="en-US" dirty="0" err="1">
                    <a:ea typeface="Cambria Math" panose="02040503050406030204" pitchFamily="18" charset="0"/>
                  </a:rPr>
                  <a:t> </a:t>
                </a:r>
                <a14:m>
                  <m:oMath xmlns:m="http://schemas.openxmlformats.org/officeDocument/2006/math">
                    <m:sSup>
                      <m:sSupPr>
                        <m:ctrlPr>
                          <a:rPr lang="en-US" i="1" dirty="0" err="1">
                            <a:latin typeface="Cambria Math" panose="02040503050406030204" pitchFamily="18" charset="0"/>
                            <a:ea typeface="Cambria Math" panose="02040503050406030204" pitchFamily="18" charset="0"/>
                          </a:rPr>
                        </m:ctrlPr>
                      </m:sSupPr>
                      <m:e>
                        <m:r>
                          <a:rPr lang="en-US" i="1" dirty="0" err="1">
                            <a:latin typeface="Cambria Math" panose="02040503050406030204" pitchFamily="18" charset="0"/>
                            <a:ea typeface="Cambria Math" panose="02040503050406030204" pitchFamily="18" charset="0"/>
                          </a:rPr>
                          <m:t>𝜃</m:t>
                        </m:r>
                      </m:e>
                      <m:sup>
                        <m:r>
                          <a:rPr lang="fr-CH" b="0" i="1" dirty="0" err="1">
                            <a:latin typeface="Cambria Math" panose="02040503050406030204" pitchFamily="18" charset="0"/>
                            <a:ea typeface="Cambria Math" panose="02040503050406030204" pitchFamily="18" charset="0"/>
                          </a:rPr>
                          <m:t>𝑜𝑙𝑑</m:t>
                        </m:r>
                      </m:sup>
                    </m:sSup>
                    <m:r>
                      <a:rPr lang="fr-CH" b="0" i="1" dirty="0" err="1">
                        <a:latin typeface="Cambria Math" panose="02040503050406030204" pitchFamily="18" charset="0"/>
                        <a:ea typeface="Cambria Math" panose="02040503050406030204" pitchFamily="18" charset="0"/>
                      </a:rPr>
                      <m:t>−</m:t>
                    </m:r>
                    <m:r>
                      <a:rPr lang="fr-CH" b="0" i="1" dirty="0" err="1">
                        <a:latin typeface="Cambria Math" panose="02040503050406030204" pitchFamily="18" charset="0"/>
                        <a:ea typeface="Cambria Math" panose="02040503050406030204" pitchFamily="18" charset="0"/>
                      </a:rPr>
                      <m:t>𝛼</m:t>
                    </m:r>
                    <m:sSub>
                      <m:sSubPr>
                        <m:ctrlPr>
                          <a:rPr lang="fr-CH" b="0" i="1" dirty="0" err="1">
                            <a:latin typeface="Cambria Math" panose="02040503050406030204" pitchFamily="18" charset="0"/>
                            <a:ea typeface="Cambria Math" panose="02040503050406030204" pitchFamily="18" charset="0"/>
                          </a:rPr>
                        </m:ctrlPr>
                      </m:sSubPr>
                      <m:e>
                        <m:r>
                          <m:rPr>
                            <m:sty m:val="p"/>
                          </m:rPr>
                          <a:rPr lang="fr-CH" i="1" dirty="0" err="1">
                            <a:latin typeface="Cambria Math" panose="02040503050406030204" pitchFamily="18" charset="0"/>
                            <a:ea typeface="Cambria Math" panose="02040503050406030204" pitchFamily="18" charset="0"/>
                          </a:rPr>
                          <m:t>∇</m:t>
                        </m:r>
                      </m:e>
                      <m:sub>
                        <m:r>
                          <a:rPr lang="en-US" i="1" dirty="0" err="1">
                            <a:latin typeface="Cambria Math" panose="02040503050406030204" pitchFamily="18" charset="0"/>
                            <a:ea typeface="Cambria Math" panose="02040503050406030204" pitchFamily="18" charset="0"/>
                          </a:rPr>
                          <m:t>𝜃</m:t>
                        </m:r>
                      </m:sub>
                    </m:sSub>
                    <m:sSub>
                      <m:sSubPr>
                        <m:ctrlPr>
                          <a:rPr lang="fr-CH" b="0" i="1" dirty="0" err="1">
                            <a:latin typeface="Cambria Math" panose="02040503050406030204" pitchFamily="18" charset="0"/>
                            <a:ea typeface="Cambria Math" panose="02040503050406030204" pitchFamily="18" charset="0"/>
                          </a:rPr>
                        </m:ctrlPr>
                      </m:sSubPr>
                      <m:e>
                        <m:r>
                          <a:rPr lang="fr-CH" b="0" i="1" dirty="0" err="1">
                            <a:latin typeface="Cambria Math" panose="02040503050406030204" pitchFamily="18" charset="0"/>
                            <a:ea typeface="Cambria Math" panose="02040503050406030204" pitchFamily="18" charset="0"/>
                          </a:rPr>
                          <m:t>𝐽</m:t>
                        </m:r>
                      </m:e>
                      <m:sub>
                        <m:r>
                          <a:rPr lang="fr-CH" b="0" i="1" dirty="0" err="1">
                            <a:latin typeface="Cambria Math" panose="02040503050406030204" pitchFamily="18" charset="0"/>
                            <a:ea typeface="Cambria Math" panose="02040503050406030204" pitchFamily="18" charset="0"/>
                          </a:rPr>
                          <m:t>𝑡</m:t>
                        </m:r>
                      </m:sub>
                    </m:sSub>
                    <m:r>
                      <a:rPr lang="fr-CH" b="0" i="1" dirty="0" err="1">
                        <a:latin typeface="Cambria Math" panose="02040503050406030204" pitchFamily="18" charset="0"/>
                        <a:ea typeface="Cambria Math" panose="02040503050406030204" pitchFamily="18" charset="0"/>
                      </a:rPr>
                      <m:t>(</m:t>
                    </m:r>
                    <m:sSup>
                      <m:sSupPr>
                        <m:ctrlPr>
                          <a:rPr lang="en-US" i="1" dirty="0" err="1">
                            <a:latin typeface="Cambria Math" panose="02040503050406030204" pitchFamily="18" charset="0"/>
                            <a:ea typeface="Cambria Math" panose="02040503050406030204" pitchFamily="18" charset="0"/>
                          </a:rPr>
                        </m:ctrlPr>
                      </m:sSupPr>
                      <m:e>
                        <m:r>
                          <a:rPr lang="en-US" i="1" dirty="0" err="1">
                            <a:latin typeface="Cambria Math" panose="02040503050406030204" pitchFamily="18" charset="0"/>
                            <a:ea typeface="Cambria Math" panose="02040503050406030204" pitchFamily="18" charset="0"/>
                          </a:rPr>
                          <m:t>𝜃</m:t>
                        </m:r>
                      </m:e>
                      <m:sup>
                        <m:r>
                          <a:rPr lang="fr-CH" i="1" dirty="0" err="1">
                            <a:latin typeface="Cambria Math" panose="02040503050406030204" pitchFamily="18" charset="0"/>
                            <a:ea typeface="Cambria Math" panose="02040503050406030204" pitchFamily="18" charset="0"/>
                          </a:rPr>
                          <m:t>𝑜𝑙𝑑</m:t>
                        </m:r>
                      </m:sup>
                    </m:sSup>
                  </m:oMath>
                </a14:m>
                <a:r>
                  <a:rPr lang="en-US" dirty="0" err="1"/>
                  <a:t>)</a:t>
                </a:r>
              </a:p>
              <a:p>
                <a:endParaRPr lang="en-GB" dirty="0"/>
              </a:p>
            </p:txBody>
          </p:sp>
        </mc:Choice>
        <mc:Fallback xmlns="">
          <p:sp>
            <p:nvSpPr>
              <p:cNvPr id="3" name="Content Placeholder 2">
                <a:extLst>
                  <a:ext uri="{FF2B5EF4-FFF2-40B4-BE49-F238E27FC236}">
                    <a16:creationId xmlns:a16="http://schemas.microsoft.com/office/drawing/2014/main" id="{7E9B6263-5EF6-4790-B4B1-F10A08657E2D}"/>
                  </a:ext>
                </a:extLst>
              </p:cNvPr>
              <p:cNvSpPr>
                <a:spLocks noGrp="1" noRot="1" noChangeAspect="1" noMove="1" noResize="1" noEditPoints="1" noAdjustHandles="1" noChangeArrowheads="1" noChangeShapeType="1" noTextEdit="1"/>
              </p:cNvSpPr>
              <p:nvPr>
                <p:ph idx="1"/>
              </p:nvPr>
            </p:nvSpPr>
            <p:spPr>
              <a:blipFill>
                <a:blip r:embed="rId3"/>
                <a:stretch>
                  <a:fillRect l="-1829" t="-1511"/>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E1F6E07C-B0D1-C56A-5663-6DCA1C0B3591}"/>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pic>
        <p:nvPicPr>
          <p:cNvPr id="2050" name="Picture 2" descr="Stochastic gradient descent compared with gradient descent. | Download  Scientific Diagram">
            <a:extLst>
              <a:ext uri="{FF2B5EF4-FFF2-40B4-BE49-F238E27FC236}">
                <a16:creationId xmlns:a16="http://schemas.microsoft.com/office/drawing/2014/main" id="{FE312A3E-BDF8-B1BA-D1C9-B7FBBF6F93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06638" y="3789040"/>
            <a:ext cx="4051300" cy="2432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9629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Similarity-Based Representation</a:t>
            </a:r>
          </a:p>
        </p:txBody>
      </p:sp>
      <p:sp>
        <p:nvSpPr>
          <p:cNvPr id="3" name="Content Placeholder 2"/>
          <p:cNvSpPr>
            <a:spLocks noGrp="1"/>
          </p:cNvSpPr>
          <p:nvPr>
            <p:ph idx="1"/>
          </p:nvPr>
        </p:nvSpPr>
        <p:spPr/>
        <p:txBody>
          <a:bodyPr/>
          <a:lstStyle/>
          <a:p>
            <a:r>
              <a:rPr lang="en-US" sz="2400" dirty="0"/>
              <a:t>One of the most successful ideas in natural language processing</a:t>
            </a:r>
          </a:p>
          <a:p>
            <a:endParaRPr lang="en-US" sz="2400" dirty="0"/>
          </a:p>
          <a:p>
            <a:pPr algn="ctr"/>
            <a:r>
              <a:rPr lang="en-US" sz="2400" dirty="0"/>
              <a:t>Two words are considered as similar, </a:t>
            </a:r>
            <a:br>
              <a:rPr lang="en-US" sz="2400" dirty="0"/>
            </a:br>
            <a:r>
              <a:rPr lang="en-US" sz="2400" dirty="0"/>
              <a:t>when they have similar contexts</a:t>
            </a:r>
          </a:p>
          <a:p>
            <a:pPr marL="457200" indent="-457200">
              <a:buFontTx/>
              <a:buChar char="-"/>
            </a:pPr>
            <a:endParaRPr lang="en-US" sz="2400" dirty="0"/>
          </a:p>
          <a:p>
            <a:pPr marL="457200" indent="-457200">
              <a:buFont typeface="Arial" panose="020B0604020202020204" pitchFamily="34" charset="0"/>
              <a:buChar char="•"/>
            </a:pPr>
            <a:r>
              <a:rPr lang="en-US" sz="2400" dirty="0"/>
              <a:t>Context captures both syntactic and semantic similarity</a:t>
            </a:r>
          </a:p>
          <a:p>
            <a:pPr marL="1200150" lvl="1" indent="-457200">
              <a:buFontTx/>
              <a:buChar char="-"/>
            </a:pPr>
            <a:r>
              <a:rPr lang="en-US" sz="2000" dirty="0"/>
              <a:t>Syntactic:  e.g., king – kings</a:t>
            </a:r>
          </a:p>
          <a:p>
            <a:pPr marL="1200150" lvl="1" indent="-457200">
              <a:buFontTx/>
              <a:buChar char="-"/>
            </a:pPr>
            <a:r>
              <a:rPr lang="en-US" sz="2000" dirty="0"/>
              <a:t>Semantic: e.g., king – queen</a:t>
            </a:r>
          </a:p>
          <a:p>
            <a:pPr marL="457200" indent="-457200">
              <a:buFont typeface="Arial" panose="020B0604020202020204" pitchFamily="34" charset="0"/>
              <a:buChar char="•"/>
            </a:pPr>
            <a:r>
              <a:rPr lang="en-US" sz="2400" dirty="0"/>
              <a:t>Implicitly used with the term-document matrix M</a:t>
            </a:r>
          </a:p>
          <a:p>
            <a:pPr marL="1200150" lvl="1" indent="-457200">
              <a:buFontTx/>
              <a:buChar char="-"/>
            </a:pPr>
            <a:r>
              <a:rPr lang="en-US" sz="2000" dirty="0"/>
              <a:t>Less localized context</a:t>
            </a:r>
          </a:p>
          <a:p>
            <a:pPr marL="1200150" lvl="1" indent="-457200">
              <a:buFontTx/>
              <a:buChar char="-"/>
            </a:pPr>
            <a:r>
              <a:rPr lang="en-US" sz="2000" dirty="0"/>
              <a:t>No distinction between roles of context and word</a:t>
            </a:r>
          </a:p>
        </p:txBody>
      </p:sp>
      <p:sp>
        <p:nvSpPr>
          <p:cNvPr id="4" name="Footer Placeholder 3"/>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dirty="0">
              <a:ln>
                <a:noFill/>
              </a:ln>
              <a:solidFill>
                <a:srgbClr val="000000"/>
              </a:solidFill>
              <a:effectLst/>
              <a:uLnTx/>
              <a:uFillTx/>
              <a:latin typeface="Verdana" charset="0"/>
              <a:ea typeface="+mn-ea"/>
              <a:cs typeface="+mn-cs"/>
            </a:endParaRPr>
          </a:p>
        </p:txBody>
      </p:sp>
    </p:spTree>
    <p:extLst>
      <p:ext uri="{BB962C8B-B14F-4D97-AF65-F5344CB8AC3E}">
        <p14:creationId xmlns:p14="http://schemas.microsoft.com/office/powerpoint/2010/main" val="697475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5CE83-D034-CD4A-84D9-34410FAC111E}"/>
              </a:ext>
            </a:extLst>
          </p:cNvPr>
          <p:cNvSpPr>
            <a:spLocks noGrp="1"/>
          </p:cNvSpPr>
          <p:nvPr>
            <p:ph type="title"/>
          </p:nvPr>
        </p:nvSpPr>
        <p:spPr/>
        <p:txBody>
          <a:bodyPr/>
          <a:lstStyle/>
          <a:p>
            <a:r>
              <a:rPr lang="en-US" dirty="0"/>
              <a:t>Computing the Derivatives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F0EDCE70-2FE5-E447-96AB-C172DB45E2F0}"/>
                  </a:ext>
                </a:extLst>
              </p:cNvPr>
              <p:cNvSpPr>
                <a:spLocks noGrp="1"/>
              </p:cNvSpPr>
              <p:nvPr>
                <p:ph idx="1"/>
              </p:nvPr>
            </p:nvSpPr>
            <p:spPr/>
            <p:txBody>
              <a:bodyPr/>
              <a:lstStyle/>
              <a:p>
                <a:pPr/>
                <a14:m>
                  <m:oMathPara xmlns:m="http://schemas.openxmlformats.org/officeDocument/2006/math">
                    <m:oMathParaPr>
                      <m:jc m:val="centerGroup"/>
                    </m:oMathParaPr>
                    <m:oMath xmlns:m="http://schemas.openxmlformats.org/officeDocument/2006/math">
                      <m:sSub>
                        <m:sSubPr>
                          <m:ctrlPr>
                            <a:rPr lang="en-US" sz="2400" i="1" kern="1200" smtClean="0">
                              <a:solidFill>
                                <a:srgbClr val="000000"/>
                              </a:solidFill>
                              <a:latin typeface="Cambria Math" panose="02040503050406030204" pitchFamily="18" charset="0"/>
                            </a:rPr>
                          </m:ctrlPr>
                        </m:sSubPr>
                        <m:e>
                          <m:r>
                            <a:rPr lang="fr-CH" sz="2400" i="1" kern="1200">
                              <a:solidFill>
                                <a:srgbClr val="000000"/>
                              </a:solidFill>
                              <a:latin typeface="Cambria Math" panose="02040503050406030204" pitchFamily="18" charset="0"/>
                            </a:rPr>
                            <m:t>𝐽</m:t>
                          </m:r>
                        </m:e>
                        <m:sub>
                          <m:r>
                            <a:rPr lang="fr-CH" sz="2400" i="1" kern="1200">
                              <a:solidFill>
                                <a:srgbClr val="000000"/>
                              </a:solidFill>
                              <a:latin typeface="Cambria Math" panose="02040503050406030204" pitchFamily="18" charset="0"/>
                            </a:rPr>
                            <m:t>𝑡</m:t>
                          </m:r>
                        </m:sub>
                      </m:sSub>
                      <m:d>
                        <m:dPr>
                          <m:ctrlPr>
                            <a:rPr lang="fr-CH" sz="2400" i="1" kern="1200">
                              <a:solidFill>
                                <a:srgbClr val="000000"/>
                              </a:solidFill>
                              <a:latin typeface="Cambria Math" panose="02040503050406030204" pitchFamily="18" charset="0"/>
                            </a:rPr>
                          </m:ctrlPr>
                        </m:dPr>
                        <m:e>
                          <m:r>
                            <a:rPr lang="fr-CH" sz="2400" i="1" kern="1200">
                              <a:solidFill>
                                <a:srgbClr val="000000"/>
                              </a:solidFill>
                              <a:latin typeface="Cambria Math" panose="02040503050406030204" pitchFamily="18" charset="0"/>
                              <a:ea typeface="Cambria Math" panose="02040503050406030204" pitchFamily="18" charset="0"/>
                            </a:rPr>
                            <m:t>𝜃</m:t>
                          </m:r>
                        </m:e>
                      </m:d>
                      <m:r>
                        <a:rPr lang="fr-CH" sz="2400" b="0" i="1" kern="1200" smtClean="0">
                          <a:solidFill>
                            <a:srgbClr val="000000"/>
                          </a:solidFill>
                          <a:latin typeface="Cambria Math" panose="02040503050406030204" pitchFamily="18" charset="0"/>
                          <a:ea typeface="Cambria Math" panose="02040503050406030204" pitchFamily="18" charset="0"/>
                        </a:rPr>
                        <m:t>=</m:t>
                      </m:r>
                      <m:r>
                        <a:rPr lang="fr-CH" sz="2400" i="1" kern="1200">
                          <a:solidFill>
                            <a:srgbClr val="000000"/>
                          </a:solidFill>
                          <a:latin typeface="Cambria Math" panose="02040503050406030204" pitchFamily="18" charset="0"/>
                          <a:ea typeface="Cambria Math" panose="02040503050406030204" pitchFamily="18" charset="0"/>
                        </a:rPr>
                        <m:t>−</m:t>
                      </m:r>
                      <m:func>
                        <m:funcPr>
                          <m:ctrlPr>
                            <a:rPr lang="fr-CH" sz="2400" i="1" kern="1200">
                              <a:solidFill>
                                <a:srgbClr val="000000"/>
                              </a:solidFill>
                              <a:latin typeface="Cambria Math" panose="02040503050406030204" pitchFamily="18" charset="0"/>
                              <a:ea typeface="Cambria Math" panose="02040503050406030204" pitchFamily="18" charset="0"/>
                            </a:rPr>
                          </m:ctrlPr>
                        </m:funcPr>
                        <m:fName>
                          <m:r>
                            <m:rPr>
                              <m:sty m:val="p"/>
                            </m:rPr>
                            <a:rPr lang="fr-CH" sz="2400" kern="1200">
                              <a:solidFill>
                                <a:srgbClr val="000000"/>
                              </a:solidFill>
                              <a:latin typeface="Cambria Math" panose="02040503050406030204" pitchFamily="18" charset="0"/>
                              <a:ea typeface="Cambria Math" panose="02040503050406030204" pitchFamily="18" charset="0"/>
                            </a:rPr>
                            <m:t>log</m:t>
                          </m:r>
                        </m:fName>
                        <m:e>
                          <m:d>
                            <m:dPr>
                              <m:ctrlPr>
                                <a:rPr lang="fr-CH" sz="2400" i="1" kern="1200">
                                  <a:solidFill>
                                    <a:srgbClr val="000000"/>
                                  </a:solidFill>
                                  <a:latin typeface="Cambria Math" panose="02040503050406030204" pitchFamily="18" charset="0"/>
                                  <a:ea typeface="Cambria Math" panose="02040503050406030204" pitchFamily="18" charset="0"/>
                                </a:rPr>
                              </m:ctrlPr>
                            </m:dPr>
                            <m:e>
                              <m:r>
                                <a:rPr lang="fr-CH" sz="2400" i="1" kern="1200">
                                  <a:solidFill>
                                    <a:srgbClr val="000000"/>
                                  </a:solidFill>
                                  <a:latin typeface="Cambria Math" panose="02040503050406030204" pitchFamily="18" charset="0"/>
                                  <a:ea typeface="Cambria Math" panose="02040503050406030204" pitchFamily="18" charset="0"/>
                                </a:rPr>
                                <m:t>𝜎</m:t>
                              </m:r>
                              <m:d>
                                <m:dPr>
                                  <m:ctrlPr>
                                    <a:rPr lang="fr-CH" sz="2400" i="1" kern="1200">
                                      <a:solidFill>
                                        <a:srgbClr val="000000"/>
                                      </a:solidFill>
                                      <a:latin typeface="Cambria Math" panose="02040503050406030204" pitchFamily="18" charset="0"/>
                                      <a:ea typeface="Cambria Math" panose="02040503050406030204" pitchFamily="18" charset="0"/>
                                    </a:rPr>
                                  </m:ctrlPr>
                                </m:dPr>
                                <m:e>
                                  <m:sSub>
                                    <m:sSubPr>
                                      <m:ctrlPr>
                                        <a:rPr lang="fr-CH" sz="2400" b="1" i="1" kern="1200">
                                          <a:solidFill>
                                            <a:srgbClr val="000000"/>
                                          </a:solidFill>
                                          <a:latin typeface="Cambria Math" panose="02040503050406030204" pitchFamily="18" charset="0"/>
                                          <a:ea typeface="Cambria Math" charset="0"/>
                                        </a:rPr>
                                      </m:ctrlPr>
                                    </m:sSubPr>
                                    <m:e>
                                      <m:r>
                                        <a:rPr lang="fr-CH" sz="2400" b="1" i="1" kern="1200" smtClean="0">
                                          <a:solidFill>
                                            <a:srgbClr val="000000"/>
                                          </a:solidFill>
                                          <a:latin typeface="Cambria Math" panose="02040503050406030204" pitchFamily="18" charset="0"/>
                                          <a:ea typeface="Cambria Math" charset="0"/>
                                        </a:rPr>
                                        <m:t>𝒄</m:t>
                                      </m:r>
                                    </m:e>
                                    <m:sub>
                                      <m:r>
                                        <a:rPr lang="fr-CH" sz="2400" i="1" kern="1200">
                                          <a:solidFill>
                                            <a:srgbClr val="000000"/>
                                          </a:solidFill>
                                          <a:latin typeface="Cambria Math" panose="02040503050406030204" pitchFamily="18" charset="0"/>
                                          <a:ea typeface="Cambria Math" charset="0"/>
                                        </a:rPr>
                                        <m:t>𝑡</m:t>
                                      </m:r>
                                    </m:sub>
                                  </m:sSub>
                                  <m:r>
                                    <a:rPr lang="fr-CH" sz="2400" i="1" kern="1200">
                                      <a:solidFill>
                                        <a:srgbClr val="000000"/>
                                      </a:solidFill>
                                      <a:latin typeface="Cambria Math" panose="02040503050406030204" pitchFamily="18" charset="0"/>
                                      <a:ea typeface="Cambria Math" panose="02040503050406030204" pitchFamily="18" charset="0"/>
                                      <a:cs typeface="Cambria Math" charset="0"/>
                                    </a:rPr>
                                    <m:t>∙</m:t>
                                  </m:r>
                                  <m:sSub>
                                    <m:sSubPr>
                                      <m:ctrlPr>
                                        <a:rPr lang="fr-CH" sz="2400" b="1" i="1" kern="1200">
                                          <a:solidFill>
                                            <a:srgbClr val="000000"/>
                                          </a:solidFill>
                                          <a:latin typeface="Cambria Math" panose="02040503050406030204" pitchFamily="18" charset="0"/>
                                          <a:ea typeface="Cambria Math" charset="0"/>
                                        </a:rPr>
                                      </m:ctrlPr>
                                    </m:sSubPr>
                                    <m:e>
                                      <m:r>
                                        <a:rPr lang="fr-CH" sz="2400" b="1" i="1" kern="1200">
                                          <a:solidFill>
                                            <a:srgbClr val="000000"/>
                                          </a:solidFill>
                                          <a:latin typeface="Cambria Math" panose="02040503050406030204" pitchFamily="18" charset="0"/>
                                          <a:ea typeface="Cambria Math" charset="0"/>
                                          <a:cs typeface="Cambria Math" charset="0"/>
                                        </a:rPr>
                                        <m:t>𝒘</m:t>
                                      </m:r>
                                    </m:e>
                                    <m:sub>
                                      <m:r>
                                        <a:rPr lang="fr-CH" sz="2400" i="1" kern="1200">
                                          <a:solidFill>
                                            <a:srgbClr val="000000"/>
                                          </a:solidFill>
                                          <a:latin typeface="Cambria Math" panose="02040503050406030204" pitchFamily="18" charset="0"/>
                                          <a:ea typeface="Cambria Math" charset="0"/>
                                        </a:rPr>
                                        <m:t>𝑡</m:t>
                                      </m:r>
                                    </m:sub>
                                  </m:sSub>
                                </m:e>
                              </m:d>
                            </m:e>
                          </m:d>
                        </m:e>
                      </m:func>
                      <m:r>
                        <a:rPr lang="fr-CH" sz="2400" i="1" kern="1200">
                          <a:solidFill>
                            <a:srgbClr val="000000"/>
                          </a:solidFill>
                          <a:latin typeface="Cambria Math" panose="02040503050406030204" pitchFamily="18" charset="0"/>
                          <a:ea typeface="Cambria Math" panose="02040503050406030204" pitchFamily="18" charset="0"/>
                        </a:rPr>
                        <m:t>−</m:t>
                      </m:r>
                      <m:nary>
                        <m:naryPr>
                          <m:chr m:val="∑"/>
                          <m:supHide m:val="on"/>
                          <m:ctrlPr>
                            <a:rPr lang="fr-CH" sz="2400" i="1" kern="1200">
                              <a:solidFill>
                                <a:srgbClr val="000000"/>
                              </a:solidFill>
                              <a:latin typeface="Cambria Math" panose="02040503050406030204" pitchFamily="18" charset="0"/>
                              <a:ea typeface="Cambria Math" panose="02040503050406030204" pitchFamily="18" charset="0"/>
                            </a:rPr>
                          </m:ctrlPr>
                        </m:naryPr>
                        <m:sub>
                          <m:d>
                            <m:dPr>
                              <m:ctrlPr>
                                <a:rPr lang="fr-CH" sz="2400" b="1" i="1">
                                  <a:solidFill>
                                    <a:srgbClr val="000000"/>
                                  </a:solidFill>
                                  <a:latin typeface="Cambria Math" panose="02040503050406030204" pitchFamily="18" charset="0"/>
                                  <a:ea typeface="Cambria Math" charset="0"/>
                                </a:rPr>
                              </m:ctrlPr>
                            </m:dPr>
                            <m:e>
                              <m:sSub>
                                <m:sSubPr>
                                  <m:ctrlPr>
                                    <a:rPr lang="fr-CH" sz="2400" i="1">
                                      <a:solidFill>
                                        <a:srgbClr val="000000"/>
                                      </a:solidFill>
                                      <a:latin typeface="Cambria Math" panose="02040503050406030204" pitchFamily="18" charset="0"/>
                                      <a:ea typeface="Cambria Math" charset="0"/>
                                    </a:rPr>
                                  </m:ctrlPr>
                                </m:sSubPr>
                                <m:e>
                                  <m:r>
                                    <a:rPr lang="fr-CH" sz="2400" b="0" i="1">
                                      <a:solidFill>
                                        <a:srgbClr val="000000"/>
                                      </a:solidFill>
                                      <a:latin typeface="Cambria Math" panose="02040503050406030204" pitchFamily="18" charset="0"/>
                                      <a:ea typeface="Cambria Math" charset="0"/>
                                      <a:cs typeface="Cambria Math" charset="0"/>
                                    </a:rPr>
                                    <m:t>𝑤</m:t>
                                  </m:r>
                                </m:e>
                                <m:sub>
                                  <m:r>
                                    <a:rPr lang="fr-CH" sz="2400" b="0" i="1" smtClean="0">
                                      <a:solidFill>
                                        <a:srgbClr val="000000"/>
                                      </a:solidFill>
                                      <a:latin typeface="Cambria Math" panose="02040503050406030204" pitchFamily="18" charset="0"/>
                                      <a:ea typeface="Cambria Math" charset="0"/>
                                      <a:cs typeface="Cambria Math" charset="0"/>
                                    </a:rPr>
                                    <m:t>𝑡</m:t>
                                  </m:r>
                                </m:sub>
                              </m:sSub>
                              <m:r>
                                <a:rPr lang="fr-CH" sz="2400" b="0">
                                  <a:solidFill>
                                    <a:srgbClr val="000000"/>
                                  </a:solidFill>
                                  <a:latin typeface="Cambria Math" panose="02040503050406030204" pitchFamily="18" charset="0"/>
                                  <a:ea typeface="Cambria Math" charset="0"/>
                                  <a:cs typeface="Cambria Math" charset="0"/>
                                </a:rPr>
                                <m:t>, </m:t>
                              </m:r>
                              <m:sSub>
                                <m:sSubPr>
                                  <m:ctrlPr>
                                    <a:rPr lang="fr-CH" sz="2400" i="1">
                                      <a:solidFill>
                                        <a:srgbClr val="000000"/>
                                      </a:solidFill>
                                      <a:latin typeface="Cambria Math" panose="02040503050406030204" pitchFamily="18" charset="0"/>
                                      <a:ea typeface="Cambria Math" panose="02040503050406030204" pitchFamily="18" charset="0"/>
                                    </a:rPr>
                                  </m:ctrlPr>
                                </m:sSubPr>
                                <m:e>
                                  <m:r>
                                    <a:rPr lang="fr-CH" sz="2400" b="0" i="1">
                                      <a:solidFill>
                                        <a:srgbClr val="000000"/>
                                      </a:solidFill>
                                      <a:latin typeface="Cambria Math" panose="02040503050406030204" pitchFamily="18" charset="0"/>
                                      <a:ea typeface="Cambria Math" charset="0"/>
                                      <a:cs typeface="Cambria Math" charset="0"/>
                                    </a:rPr>
                                    <m:t>𝑐</m:t>
                                  </m:r>
                                </m:e>
                                <m:sub>
                                  <m:r>
                                    <a:rPr lang="fr-CH" sz="2400" b="0" i="1">
                                      <a:solidFill>
                                        <a:srgbClr val="000000"/>
                                      </a:solidFill>
                                      <a:latin typeface="Cambria Math" panose="02040503050406030204" pitchFamily="18" charset="0"/>
                                      <a:ea typeface="Cambria Math" charset="0"/>
                                      <a:cs typeface="Cambria Math" charset="0"/>
                                    </a:rPr>
                                    <m:t>𝑘</m:t>
                                  </m:r>
                                </m:sub>
                              </m:sSub>
                            </m:e>
                          </m:d>
                          <m:r>
                            <a:rPr lang="fr-CH" sz="2400" b="1" i="1">
                              <a:solidFill>
                                <a:srgbClr val="000000"/>
                              </a:solidFill>
                              <a:latin typeface="Cambria Math" panose="02040503050406030204" pitchFamily="18" charset="0"/>
                              <a:ea typeface="Cambria Math" panose="02040503050406030204" pitchFamily="18" charset="0"/>
                            </a:rPr>
                            <m:t>∈</m:t>
                          </m:r>
                          <m:sSub>
                            <m:sSubPr>
                              <m:ctrlPr>
                                <a:rPr lang="en-US" sz="2400" i="1">
                                  <a:solidFill>
                                    <a:srgbClr val="000000"/>
                                  </a:solidFill>
                                  <a:latin typeface="Cambria Math" panose="02040503050406030204" pitchFamily="18" charset="0"/>
                                </a:rPr>
                              </m:ctrlPr>
                            </m:sSubPr>
                            <m:e>
                              <m:r>
                                <a:rPr lang="fr-CH" sz="2400" i="1">
                                  <a:solidFill>
                                    <a:srgbClr val="000000"/>
                                  </a:solidFill>
                                  <a:latin typeface="Cambria Math" panose="02040503050406030204" pitchFamily="18" charset="0"/>
                                </a:rPr>
                                <m:t>𝑃</m:t>
                              </m:r>
                            </m:e>
                            <m:sub>
                              <m:r>
                                <a:rPr lang="fr-CH" sz="2400" i="1">
                                  <a:solidFill>
                                    <a:srgbClr val="000000"/>
                                  </a:solidFill>
                                  <a:latin typeface="Cambria Math" panose="02040503050406030204" pitchFamily="18" charset="0"/>
                                </a:rPr>
                                <m:t>𝑛</m:t>
                              </m:r>
                            </m:sub>
                          </m:sSub>
                          <m:r>
                            <a:rPr lang="fr-CH" sz="2400" i="1">
                              <a:solidFill>
                                <a:srgbClr val="000000"/>
                              </a:solidFill>
                              <a:latin typeface="Cambria Math" panose="02040503050406030204" pitchFamily="18" charset="0"/>
                            </a:rPr>
                            <m:t>(</m:t>
                          </m:r>
                          <m:sSub>
                            <m:sSubPr>
                              <m:ctrlPr>
                                <a:rPr lang="fr-CH" sz="2400" i="1">
                                  <a:solidFill>
                                    <a:srgbClr val="000000"/>
                                  </a:solidFill>
                                  <a:latin typeface="Cambria Math" panose="02040503050406030204" pitchFamily="18" charset="0"/>
                                  <a:ea typeface="Cambria Math" panose="02040503050406030204" pitchFamily="18" charset="0"/>
                                </a:rPr>
                              </m:ctrlPr>
                            </m:sSubPr>
                            <m:e>
                              <m:r>
                                <a:rPr lang="fr-CH" sz="2400" i="1">
                                  <a:solidFill>
                                    <a:srgbClr val="000000"/>
                                  </a:solidFill>
                                  <a:latin typeface="Cambria Math" panose="02040503050406030204" pitchFamily="18" charset="0"/>
                                  <a:ea typeface="Cambria Math" panose="02040503050406030204" pitchFamily="18" charset="0"/>
                                </a:rPr>
                                <m:t>𝑤</m:t>
                              </m:r>
                            </m:e>
                            <m:sub>
                              <m:r>
                                <a:rPr lang="fr-CH" sz="2400" i="1">
                                  <a:solidFill>
                                    <a:srgbClr val="000000"/>
                                  </a:solidFill>
                                  <a:latin typeface="Cambria Math" panose="02040503050406030204" pitchFamily="18" charset="0"/>
                                  <a:ea typeface="Cambria Math" panose="02040503050406030204" pitchFamily="18" charset="0"/>
                                </a:rPr>
                                <m:t>𝑡</m:t>
                              </m:r>
                            </m:sub>
                          </m:sSub>
                          <m:r>
                            <a:rPr lang="fr-CH" sz="2400" i="1">
                              <a:solidFill>
                                <a:srgbClr val="000000"/>
                              </a:solidFill>
                              <a:latin typeface="Cambria Math" panose="02040503050406030204" pitchFamily="18" charset="0"/>
                            </a:rPr>
                            <m:t>)</m:t>
                          </m:r>
                        </m:sub>
                        <m:sup/>
                        <m:e>
                          <m:func>
                            <m:funcPr>
                              <m:ctrlPr>
                                <a:rPr lang="fr-CH" sz="2400" i="1" kern="1200">
                                  <a:solidFill>
                                    <a:srgbClr val="000000"/>
                                  </a:solidFill>
                                  <a:latin typeface="Cambria Math" panose="02040503050406030204" pitchFamily="18" charset="0"/>
                                  <a:ea typeface="Cambria Math" panose="02040503050406030204" pitchFamily="18" charset="0"/>
                                </a:rPr>
                              </m:ctrlPr>
                            </m:funcPr>
                            <m:fName>
                              <m:r>
                                <m:rPr>
                                  <m:sty m:val="p"/>
                                </m:rPr>
                                <a:rPr lang="fr-CH" sz="2400" kern="1200">
                                  <a:solidFill>
                                    <a:srgbClr val="000000"/>
                                  </a:solidFill>
                                  <a:latin typeface="Cambria Math" panose="02040503050406030204" pitchFamily="18" charset="0"/>
                                  <a:ea typeface="Cambria Math" panose="02040503050406030204" pitchFamily="18" charset="0"/>
                                </a:rPr>
                                <m:t>log</m:t>
                              </m:r>
                            </m:fName>
                            <m:e>
                              <m:r>
                                <a:rPr lang="fr-CH" sz="2400" i="1">
                                  <a:solidFill>
                                    <a:srgbClr val="000000"/>
                                  </a:solidFill>
                                  <a:latin typeface="Cambria Math" panose="02040503050406030204" pitchFamily="18" charset="0"/>
                                  <a:ea typeface="Cambria Math" panose="02040503050406030204" pitchFamily="18" charset="0"/>
                                </a:rPr>
                                <m:t>𝜎</m:t>
                              </m:r>
                              <m:d>
                                <m:dPr>
                                  <m:ctrlPr>
                                    <a:rPr lang="fr-CH" sz="2400" i="1">
                                      <a:solidFill>
                                        <a:srgbClr val="000000"/>
                                      </a:solidFill>
                                      <a:latin typeface="Cambria Math" panose="02040503050406030204" pitchFamily="18" charset="0"/>
                                      <a:ea typeface="Cambria Math" panose="02040503050406030204" pitchFamily="18" charset="0"/>
                                    </a:rPr>
                                  </m:ctrlPr>
                                </m:dPr>
                                <m:e>
                                  <m:r>
                                    <a:rPr lang="fr-CH" sz="2400" i="1">
                                      <a:solidFill>
                                        <a:srgbClr val="000000"/>
                                      </a:solidFill>
                                      <a:latin typeface="Cambria Math" panose="02040503050406030204" pitchFamily="18" charset="0"/>
                                      <a:ea typeface="Cambria Math" panose="02040503050406030204" pitchFamily="18" charset="0"/>
                                    </a:rPr>
                                    <m:t>−</m:t>
                                  </m:r>
                                  <m:sSub>
                                    <m:sSubPr>
                                      <m:ctrlPr>
                                        <a:rPr lang="fr-CH" sz="2400" b="1" i="1">
                                          <a:solidFill>
                                            <a:srgbClr val="000000"/>
                                          </a:solidFill>
                                          <a:latin typeface="Cambria Math" panose="02040503050406030204" pitchFamily="18" charset="0"/>
                                          <a:ea typeface="Cambria Math" charset="0"/>
                                        </a:rPr>
                                      </m:ctrlPr>
                                    </m:sSubPr>
                                    <m:e>
                                      <m:r>
                                        <a:rPr lang="fr-CH" sz="2400" b="1" i="1">
                                          <a:solidFill>
                                            <a:srgbClr val="000000"/>
                                          </a:solidFill>
                                          <a:latin typeface="Cambria Math" panose="02040503050406030204" pitchFamily="18" charset="0"/>
                                          <a:ea typeface="Cambria Math" charset="0"/>
                                        </a:rPr>
                                        <m:t>𝒄</m:t>
                                      </m:r>
                                    </m:e>
                                    <m:sub>
                                      <m:r>
                                        <a:rPr lang="fr-CH" sz="2400" b="1" i="1">
                                          <a:solidFill>
                                            <a:srgbClr val="000000"/>
                                          </a:solidFill>
                                          <a:latin typeface="Cambria Math" panose="02040503050406030204" pitchFamily="18" charset="0"/>
                                          <a:ea typeface="Cambria Math" charset="0"/>
                                          <a:cs typeface="Cambria Math" charset="0"/>
                                        </a:rPr>
                                        <m:t>𝒌</m:t>
                                      </m:r>
                                    </m:sub>
                                  </m:sSub>
                                  <m:r>
                                    <a:rPr lang="fr-CH" sz="2400" i="1">
                                      <a:solidFill>
                                        <a:srgbClr val="000000"/>
                                      </a:solidFill>
                                      <a:latin typeface="Cambria Math" panose="02040503050406030204" pitchFamily="18" charset="0"/>
                                      <a:ea typeface="Cambria Math" panose="02040503050406030204" pitchFamily="18" charset="0"/>
                                      <a:cs typeface="Cambria Math" charset="0"/>
                                    </a:rPr>
                                    <m:t>∙</m:t>
                                  </m:r>
                                  <m:sSub>
                                    <m:sSubPr>
                                      <m:ctrlPr>
                                        <a:rPr lang="fr-CH" sz="2400" b="1" i="1">
                                          <a:solidFill>
                                            <a:srgbClr val="000000"/>
                                          </a:solidFill>
                                          <a:latin typeface="Cambria Math" panose="02040503050406030204" pitchFamily="18" charset="0"/>
                                          <a:ea typeface="Cambria Math" charset="0"/>
                                        </a:rPr>
                                      </m:ctrlPr>
                                    </m:sSubPr>
                                    <m:e>
                                      <m:r>
                                        <a:rPr lang="fr-CH" sz="2400" b="1" i="1">
                                          <a:solidFill>
                                            <a:srgbClr val="000000"/>
                                          </a:solidFill>
                                          <a:latin typeface="Cambria Math" panose="02040503050406030204" pitchFamily="18" charset="0"/>
                                          <a:ea typeface="Cambria Math" charset="0"/>
                                          <a:cs typeface="Cambria Math" charset="0"/>
                                        </a:rPr>
                                        <m:t>𝒘</m:t>
                                      </m:r>
                                    </m:e>
                                    <m:sub>
                                      <m:r>
                                        <a:rPr lang="fr-CH" sz="2400" b="1" i="1" smtClean="0">
                                          <a:solidFill>
                                            <a:srgbClr val="000000"/>
                                          </a:solidFill>
                                          <a:latin typeface="Cambria Math" panose="02040503050406030204" pitchFamily="18" charset="0"/>
                                          <a:ea typeface="Cambria Math" charset="0"/>
                                          <a:cs typeface="Cambria Math" charset="0"/>
                                        </a:rPr>
                                        <m:t>𝒕</m:t>
                                      </m:r>
                                    </m:sub>
                                  </m:sSub>
                                </m:e>
                              </m:d>
                            </m:e>
                          </m:func>
                        </m:e>
                      </m:nary>
                    </m:oMath>
                  </m:oMathPara>
                </a14:m>
                <a:br>
                  <a:rPr lang="en-US" sz="2400" dirty="0"/>
                </a:br>
                <a:r>
                  <a:rPr lang="en-US" sz="2400" dirty="0"/>
                  <a:t>with </a:t>
                </a:r>
                <a14:m>
                  <m:oMath xmlns:m="http://schemas.openxmlformats.org/officeDocument/2006/math">
                    <m:r>
                      <a:rPr lang="fr-CH" sz="2400" i="1" kern="1200">
                        <a:solidFill>
                          <a:srgbClr val="000000"/>
                        </a:solidFill>
                        <a:latin typeface="Cambria Math" panose="02040503050406030204" pitchFamily="18" charset="0"/>
                        <a:ea typeface="Cambria Math" panose="02040503050406030204" pitchFamily="18" charset="0"/>
                      </a:rPr>
                      <m:t>𝜃</m:t>
                    </m:r>
                    <m:r>
                      <a:rPr lang="fr-CH" sz="2400" b="0" i="1" kern="1200" smtClean="0">
                        <a:solidFill>
                          <a:srgbClr val="000000"/>
                        </a:solidFill>
                        <a:latin typeface="Cambria Math" panose="02040503050406030204" pitchFamily="18" charset="0"/>
                        <a:ea typeface="Cambria Math" panose="02040503050406030204" pitchFamily="18" charset="0"/>
                      </a:rPr>
                      <m:t>=</m:t>
                    </m:r>
                    <m:sSub>
                      <m:sSubPr>
                        <m:ctrlPr>
                          <a:rPr lang="fr-CH" sz="2400" i="1" kern="1200" dirty="0">
                            <a:solidFill>
                              <a:srgbClr val="000000"/>
                            </a:solidFill>
                            <a:latin typeface="Cambria Math" panose="02040503050406030204" pitchFamily="18" charset="0"/>
                            <a:cs typeface="Calibri" charset="0"/>
                          </a:rPr>
                        </m:ctrlPr>
                      </m:sSubPr>
                      <m:e>
                        <m:r>
                          <a:rPr lang="fr-CH" sz="2400" b="1" i="1" kern="1200" dirty="0">
                            <a:solidFill>
                              <a:srgbClr val="000000"/>
                            </a:solidFill>
                            <a:latin typeface="Cambria Math" panose="02040503050406030204" pitchFamily="18" charset="0"/>
                            <a:cs typeface="Calibri" charset="0"/>
                          </a:rPr>
                          <m:t>𝒘</m:t>
                        </m:r>
                      </m:e>
                      <m:sub>
                        <m:r>
                          <a:rPr lang="fr-CH" sz="2400" b="0" i="1" kern="1200" dirty="0" smtClean="0">
                            <a:solidFill>
                              <a:srgbClr val="000000"/>
                            </a:solidFill>
                            <a:latin typeface="Cambria Math" panose="02040503050406030204" pitchFamily="18" charset="0"/>
                            <a:cs typeface="Calibri" charset="0"/>
                          </a:rPr>
                          <m:t>1</m:t>
                        </m:r>
                      </m:sub>
                    </m:sSub>
                    <m:r>
                      <a:rPr lang="fr-CH" sz="2400" b="0" i="1" kern="1200" dirty="0" smtClean="0">
                        <a:solidFill>
                          <a:srgbClr val="000000"/>
                        </a:solidFill>
                        <a:latin typeface="Cambria Math" panose="02040503050406030204" pitchFamily="18" charset="0"/>
                        <a:cs typeface="Calibri" charset="0"/>
                      </a:rPr>
                      <m:t>,…,</m:t>
                    </m:r>
                    <m:sSub>
                      <m:sSubPr>
                        <m:ctrlPr>
                          <a:rPr lang="fr-CH" sz="2400" i="1" kern="1200" dirty="0">
                            <a:solidFill>
                              <a:srgbClr val="000000"/>
                            </a:solidFill>
                            <a:latin typeface="Cambria Math" panose="02040503050406030204" pitchFamily="18" charset="0"/>
                            <a:cs typeface="Calibri" charset="0"/>
                          </a:rPr>
                        </m:ctrlPr>
                      </m:sSubPr>
                      <m:e>
                        <m:r>
                          <a:rPr lang="fr-CH" sz="2400" b="1" i="1" kern="1200" dirty="0">
                            <a:solidFill>
                              <a:srgbClr val="000000"/>
                            </a:solidFill>
                            <a:latin typeface="Cambria Math" panose="02040503050406030204" pitchFamily="18" charset="0"/>
                            <a:cs typeface="Calibri" charset="0"/>
                          </a:rPr>
                          <m:t>𝒘</m:t>
                        </m:r>
                      </m:e>
                      <m:sub>
                        <m:r>
                          <a:rPr lang="fr-CH" sz="2400" b="0" i="1" kern="1200" dirty="0" smtClean="0">
                            <a:solidFill>
                              <a:srgbClr val="000000"/>
                            </a:solidFill>
                            <a:latin typeface="Cambria Math" panose="02040503050406030204" pitchFamily="18" charset="0"/>
                            <a:cs typeface="Calibri" charset="0"/>
                          </a:rPr>
                          <m:t>𝑚</m:t>
                        </m:r>
                      </m:sub>
                    </m:sSub>
                    <m:r>
                      <a:rPr lang="fr-CH" sz="2400" b="0" i="1" kern="1200" dirty="0" smtClean="0">
                        <a:solidFill>
                          <a:srgbClr val="000000"/>
                        </a:solidFill>
                        <a:latin typeface="Cambria Math" panose="02040503050406030204" pitchFamily="18" charset="0"/>
                        <a:cs typeface="Calibri" charset="0"/>
                      </a:rPr>
                      <m:t>,</m:t>
                    </m:r>
                    <m:sSub>
                      <m:sSubPr>
                        <m:ctrlPr>
                          <a:rPr lang="fr-CH" sz="2400" i="1" kern="1200" dirty="0">
                            <a:solidFill>
                              <a:srgbClr val="000000"/>
                            </a:solidFill>
                            <a:latin typeface="Cambria Math" panose="02040503050406030204" pitchFamily="18" charset="0"/>
                            <a:cs typeface="Calibri" charset="0"/>
                          </a:rPr>
                        </m:ctrlPr>
                      </m:sSubPr>
                      <m:e>
                        <m:r>
                          <a:rPr lang="fr-CH" sz="2400" b="1" i="1" kern="1200" dirty="0" smtClean="0">
                            <a:solidFill>
                              <a:srgbClr val="000000"/>
                            </a:solidFill>
                            <a:latin typeface="Cambria Math" panose="02040503050406030204" pitchFamily="18" charset="0"/>
                            <a:cs typeface="Calibri" charset="0"/>
                          </a:rPr>
                          <m:t>𝒄</m:t>
                        </m:r>
                      </m:e>
                      <m:sub>
                        <m:r>
                          <a:rPr lang="fr-CH" sz="2400" b="0" i="1" kern="1200" dirty="0" smtClean="0">
                            <a:solidFill>
                              <a:srgbClr val="000000"/>
                            </a:solidFill>
                            <a:latin typeface="Cambria Math" panose="02040503050406030204" pitchFamily="18" charset="0"/>
                            <a:cs typeface="Calibri" charset="0"/>
                          </a:rPr>
                          <m:t>1</m:t>
                        </m:r>
                      </m:sub>
                    </m:sSub>
                    <m:r>
                      <a:rPr lang="fr-CH" sz="2400" b="0" i="1" kern="1200" dirty="0" smtClean="0">
                        <a:solidFill>
                          <a:srgbClr val="000000"/>
                        </a:solidFill>
                        <a:latin typeface="Cambria Math" panose="02040503050406030204" pitchFamily="18" charset="0"/>
                        <a:cs typeface="Calibri" charset="0"/>
                      </a:rPr>
                      <m:t>,…,</m:t>
                    </m:r>
                    <m:sSub>
                      <m:sSubPr>
                        <m:ctrlPr>
                          <a:rPr lang="fr-CH" sz="2400" i="1" kern="1200" dirty="0">
                            <a:solidFill>
                              <a:srgbClr val="000000"/>
                            </a:solidFill>
                            <a:latin typeface="Cambria Math" panose="02040503050406030204" pitchFamily="18" charset="0"/>
                            <a:cs typeface="Calibri" charset="0"/>
                          </a:rPr>
                        </m:ctrlPr>
                      </m:sSubPr>
                      <m:e>
                        <m:r>
                          <a:rPr lang="fr-CH" sz="2400" b="1" i="1" kern="1200" dirty="0" smtClean="0">
                            <a:solidFill>
                              <a:srgbClr val="000000"/>
                            </a:solidFill>
                            <a:latin typeface="Cambria Math" panose="02040503050406030204" pitchFamily="18" charset="0"/>
                            <a:cs typeface="Calibri" charset="0"/>
                          </a:rPr>
                          <m:t>𝒄</m:t>
                        </m:r>
                      </m:e>
                      <m:sub>
                        <m:r>
                          <a:rPr lang="fr-CH" sz="2400" b="0" i="1" kern="1200" dirty="0" smtClean="0">
                            <a:solidFill>
                              <a:srgbClr val="000000"/>
                            </a:solidFill>
                            <a:latin typeface="Cambria Math" panose="02040503050406030204" pitchFamily="18" charset="0"/>
                            <a:cs typeface="Calibri" charset="0"/>
                          </a:rPr>
                          <m:t>𝑚</m:t>
                        </m:r>
                      </m:sub>
                    </m:sSub>
                  </m:oMath>
                </a14:m>
                <a:endParaRPr lang="en-US" sz="2400" dirty="0"/>
              </a:p>
              <a:p>
                <a:r>
                  <a:rPr lang="en-US" sz="2400" dirty="0"/>
                  <a:t> </a:t>
                </a:r>
              </a:p>
              <a:p>
                <a:pPr/>
                <a14:m>
                  <m:oMathPara xmlns:m="http://schemas.openxmlformats.org/officeDocument/2006/math">
                    <m:oMathParaPr>
                      <m:jc m:val="centerGroup"/>
                    </m:oMathParaPr>
                    <m:oMath xmlns:m="http://schemas.openxmlformats.org/officeDocument/2006/math">
                      <m:sSub>
                        <m:sSubPr>
                          <m:ctrlPr>
                            <a:rPr lang="fr-CH" sz="2400" i="1" dirty="0">
                              <a:latin typeface="Cambria Math" panose="02040503050406030204" pitchFamily="18" charset="0"/>
                              <a:ea typeface="Cambria Math" panose="02040503050406030204" pitchFamily="18" charset="0"/>
                            </a:rPr>
                          </m:ctrlPr>
                        </m:sSubPr>
                        <m:e>
                          <m:r>
                            <m:rPr>
                              <m:sty m:val="p"/>
                            </m:rPr>
                            <a:rPr lang="fr-CH" sz="2400" i="1" dirty="0" err="1">
                              <a:latin typeface="Cambria Math" panose="02040503050406030204" pitchFamily="18" charset="0"/>
                              <a:ea typeface="Cambria Math" panose="02040503050406030204" pitchFamily="18" charset="0"/>
                            </a:rPr>
                            <m:t>∇</m:t>
                          </m:r>
                        </m:e>
                        <m:sub>
                          <m:r>
                            <a:rPr lang="en-US" sz="2400" i="1" dirty="0" err="1">
                              <a:latin typeface="Cambria Math" panose="02040503050406030204" pitchFamily="18" charset="0"/>
                              <a:ea typeface="Cambria Math" panose="02040503050406030204" pitchFamily="18" charset="0"/>
                            </a:rPr>
                            <m:t>𝜃</m:t>
                          </m:r>
                        </m:sub>
                      </m:sSub>
                      <m:sSub>
                        <m:sSubPr>
                          <m:ctrlPr>
                            <a:rPr lang="fr-CH" sz="2400" i="1" dirty="0" err="1">
                              <a:latin typeface="Cambria Math" panose="02040503050406030204" pitchFamily="18" charset="0"/>
                              <a:ea typeface="Cambria Math" panose="02040503050406030204" pitchFamily="18" charset="0"/>
                            </a:rPr>
                          </m:ctrlPr>
                        </m:sSubPr>
                        <m:e>
                          <m:r>
                            <a:rPr lang="fr-CH" sz="2400" i="1" dirty="0" err="1">
                              <a:latin typeface="Cambria Math" panose="02040503050406030204" pitchFamily="18" charset="0"/>
                              <a:ea typeface="Cambria Math" panose="02040503050406030204" pitchFamily="18" charset="0"/>
                            </a:rPr>
                            <m:t>𝐽</m:t>
                          </m:r>
                        </m:e>
                        <m:sub>
                          <m:r>
                            <a:rPr lang="fr-CH" sz="2400" i="1" dirty="0" err="1">
                              <a:latin typeface="Cambria Math" panose="02040503050406030204" pitchFamily="18" charset="0"/>
                              <a:ea typeface="Cambria Math" panose="02040503050406030204" pitchFamily="18" charset="0"/>
                            </a:rPr>
                            <m:t>𝑡</m:t>
                          </m:r>
                        </m:sub>
                      </m:sSub>
                      <m:d>
                        <m:dPr>
                          <m:ctrlPr>
                            <a:rPr lang="fr-CH" sz="2400" i="1" dirty="0" err="1">
                              <a:latin typeface="Cambria Math" panose="02040503050406030204" pitchFamily="18" charset="0"/>
                              <a:ea typeface="Cambria Math" panose="02040503050406030204" pitchFamily="18" charset="0"/>
                            </a:rPr>
                          </m:ctrlPr>
                        </m:dPr>
                        <m:e>
                          <m:r>
                            <a:rPr lang="fr-CH" sz="2400" i="1" kern="1200">
                              <a:solidFill>
                                <a:srgbClr val="000000"/>
                              </a:solidFill>
                              <a:latin typeface="Cambria Math" panose="02040503050406030204" pitchFamily="18" charset="0"/>
                              <a:ea typeface="Cambria Math" panose="02040503050406030204" pitchFamily="18" charset="0"/>
                            </a:rPr>
                            <m:t>𝜃</m:t>
                          </m:r>
                        </m:e>
                      </m:d>
                      <m:r>
                        <a:rPr lang="fr-CH" sz="2400" b="0" i="1" kern="1200" smtClean="0">
                          <a:solidFill>
                            <a:srgbClr val="000000"/>
                          </a:solidFill>
                          <a:latin typeface="Cambria Math" panose="02040503050406030204" pitchFamily="18" charset="0"/>
                          <a:ea typeface="Cambria Math" panose="02040503050406030204" pitchFamily="18" charset="0"/>
                        </a:rPr>
                        <m:t>=</m:t>
                      </m:r>
                      <m:d>
                        <m:dPr>
                          <m:ctrlPr>
                            <a:rPr lang="fr-CH" sz="2400" b="0" i="1" kern="1200" dirty="0" smtClean="0">
                              <a:solidFill>
                                <a:srgbClr val="000000"/>
                              </a:solidFill>
                              <a:latin typeface="Cambria Math" panose="02040503050406030204" pitchFamily="18" charset="0"/>
                              <a:ea typeface="Cambria Math" panose="02040503050406030204" pitchFamily="18" charset="0"/>
                            </a:rPr>
                          </m:ctrlPr>
                        </m:dPr>
                        <m:e>
                          <m:f>
                            <m:fPr>
                              <m:ctrlPr>
                                <a:rPr lang="fr-CH" sz="2400" i="1" dirty="0">
                                  <a:latin typeface="Cambria Math" panose="02040503050406030204" pitchFamily="18" charset="0"/>
                                  <a:ea typeface="Cambria Math" panose="02040503050406030204" pitchFamily="18" charset="0"/>
                                </a:rPr>
                              </m:ctrlPr>
                            </m:fPr>
                            <m:num>
                              <m:r>
                                <a:rPr lang="fr-CH" sz="2400" i="1" dirty="0">
                                  <a:latin typeface="Cambria Math" panose="02040503050406030204" pitchFamily="18" charset="0"/>
                                  <a:ea typeface="Cambria Math" panose="02040503050406030204" pitchFamily="18" charset="0"/>
                                </a:rPr>
                                <m:t>𝜕</m:t>
                              </m:r>
                            </m:num>
                            <m:den>
                              <m:r>
                                <a:rPr lang="fr-CH" sz="2400" i="1" dirty="0">
                                  <a:latin typeface="Cambria Math" panose="02040503050406030204" pitchFamily="18" charset="0"/>
                                  <a:ea typeface="Cambria Math" panose="02040503050406030204" pitchFamily="18" charset="0"/>
                                </a:rPr>
                                <m:t>𝜕</m:t>
                              </m:r>
                              <m:sSub>
                                <m:sSubPr>
                                  <m:ctrlPr>
                                    <a:rPr lang="fr-CH" sz="2400" i="1" dirty="0">
                                      <a:latin typeface="Cambria Math" panose="02040503050406030204" pitchFamily="18" charset="0"/>
                                      <a:ea typeface="Cambria Math" panose="02040503050406030204" pitchFamily="18" charset="0"/>
                                    </a:rPr>
                                  </m:ctrlPr>
                                </m:sSubPr>
                                <m:e>
                                  <m:r>
                                    <a:rPr lang="fr-CH" sz="2400" b="1" i="1" dirty="0">
                                      <a:latin typeface="Cambria Math" panose="02040503050406030204" pitchFamily="18" charset="0"/>
                                      <a:ea typeface="Cambria Math" panose="02040503050406030204" pitchFamily="18" charset="0"/>
                                    </a:rPr>
                                    <m:t>𝒘</m:t>
                                  </m:r>
                                </m:e>
                                <m:sub>
                                  <m:r>
                                    <a:rPr lang="fr-CH" sz="2400" b="0" i="1" dirty="0" smtClean="0">
                                      <a:latin typeface="Cambria Math" panose="02040503050406030204" pitchFamily="18" charset="0"/>
                                      <a:ea typeface="Cambria Math" panose="02040503050406030204" pitchFamily="18" charset="0"/>
                                    </a:rPr>
                                    <m:t>1</m:t>
                                  </m:r>
                                </m:sub>
                              </m:sSub>
                            </m:den>
                          </m:f>
                          <m:r>
                            <m:rPr>
                              <m:nor/>
                            </m:rPr>
                            <a:rPr lang="fr-CH" sz="2400" dirty="0" err="1">
                              <a:ea typeface="Cambria Math" panose="02040503050406030204" pitchFamily="18" charset="0"/>
                            </a:rPr>
                            <m:t> </m:t>
                          </m:r>
                          <m:sSub>
                            <m:sSubPr>
                              <m:ctrlPr>
                                <a:rPr lang="fr-CH" sz="2400" i="1" dirty="0" err="1">
                                  <a:latin typeface="Cambria Math" panose="02040503050406030204" pitchFamily="18" charset="0"/>
                                  <a:ea typeface="Cambria Math" panose="02040503050406030204" pitchFamily="18" charset="0"/>
                                </a:rPr>
                              </m:ctrlPr>
                            </m:sSubPr>
                            <m:e>
                              <m:r>
                                <a:rPr lang="fr-CH" sz="2400" i="1" dirty="0" err="1">
                                  <a:latin typeface="Cambria Math" panose="02040503050406030204" pitchFamily="18" charset="0"/>
                                  <a:ea typeface="Cambria Math" panose="02040503050406030204" pitchFamily="18" charset="0"/>
                                </a:rPr>
                                <m:t>𝐽</m:t>
                              </m:r>
                            </m:e>
                            <m:sub>
                              <m:r>
                                <a:rPr lang="fr-CH" sz="2400" i="1" dirty="0" err="1">
                                  <a:latin typeface="Cambria Math" panose="02040503050406030204" pitchFamily="18" charset="0"/>
                                  <a:ea typeface="Cambria Math" panose="02040503050406030204" pitchFamily="18" charset="0"/>
                                </a:rPr>
                                <m:t>𝑡</m:t>
                              </m:r>
                            </m:sub>
                          </m:sSub>
                          <m:r>
                            <a:rPr lang="fr-CH" sz="2400" b="0" i="1" dirty="0" smtClean="0">
                              <a:latin typeface="Cambria Math" panose="02040503050406030204" pitchFamily="18" charset="0"/>
                              <a:ea typeface="Cambria Math" panose="02040503050406030204" pitchFamily="18" charset="0"/>
                            </a:rPr>
                            <m:t>,…</m:t>
                          </m:r>
                          <m:f>
                            <m:fPr>
                              <m:ctrlPr>
                                <a:rPr lang="fr-CH" sz="2400" i="1" dirty="0">
                                  <a:latin typeface="Cambria Math" panose="02040503050406030204" pitchFamily="18" charset="0"/>
                                  <a:ea typeface="Cambria Math" panose="02040503050406030204" pitchFamily="18" charset="0"/>
                                </a:rPr>
                              </m:ctrlPr>
                            </m:fPr>
                            <m:num>
                              <m:r>
                                <a:rPr lang="fr-CH" sz="2400" i="1" dirty="0">
                                  <a:latin typeface="Cambria Math" panose="02040503050406030204" pitchFamily="18" charset="0"/>
                                  <a:ea typeface="Cambria Math" panose="02040503050406030204" pitchFamily="18" charset="0"/>
                                </a:rPr>
                                <m:t>𝜕</m:t>
                              </m:r>
                            </m:num>
                            <m:den>
                              <m:r>
                                <a:rPr lang="fr-CH" sz="2400" i="1" dirty="0">
                                  <a:latin typeface="Cambria Math" panose="02040503050406030204" pitchFamily="18" charset="0"/>
                                  <a:ea typeface="Cambria Math" panose="02040503050406030204" pitchFamily="18" charset="0"/>
                                </a:rPr>
                                <m:t>𝜕</m:t>
                              </m:r>
                              <m:sSub>
                                <m:sSubPr>
                                  <m:ctrlPr>
                                    <a:rPr lang="fr-CH" sz="2400" i="1" dirty="0">
                                      <a:latin typeface="Cambria Math" panose="02040503050406030204" pitchFamily="18" charset="0"/>
                                      <a:ea typeface="Cambria Math" panose="02040503050406030204" pitchFamily="18" charset="0"/>
                                    </a:rPr>
                                  </m:ctrlPr>
                                </m:sSubPr>
                                <m:e>
                                  <m:r>
                                    <a:rPr lang="fr-CH" sz="2400" b="1" i="1" dirty="0">
                                      <a:latin typeface="Cambria Math" panose="02040503050406030204" pitchFamily="18" charset="0"/>
                                      <a:ea typeface="Cambria Math" panose="02040503050406030204" pitchFamily="18" charset="0"/>
                                    </a:rPr>
                                    <m:t>𝒘</m:t>
                                  </m:r>
                                </m:e>
                                <m:sub>
                                  <m:r>
                                    <a:rPr lang="fr-CH" sz="2400" b="0" i="1" dirty="0" smtClean="0">
                                      <a:latin typeface="Cambria Math" panose="02040503050406030204" pitchFamily="18" charset="0"/>
                                      <a:ea typeface="Cambria Math" panose="02040503050406030204" pitchFamily="18" charset="0"/>
                                    </a:rPr>
                                    <m:t>𝑚</m:t>
                                  </m:r>
                                </m:sub>
                              </m:sSub>
                            </m:den>
                          </m:f>
                          <m:r>
                            <m:rPr>
                              <m:nor/>
                            </m:rPr>
                            <a:rPr lang="fr-CH" sz="2400" dirty="0" err="1">
                              <a:ea typeface="Cambria Math" panose="02040503050406030204" pitchFamily="18" charset="0"/>
                            </a:rPr>
                            <m:t> </m:t>
                          </m:r>
                          <m:sSub>
                            <m:sSubPr>
                              <m:ctrlPr>
                                <a:rPr lang="fr-CH" sz="2400" i="1" dirty="0" err="1">
                                  <a:latin typeface="Cambria Math" panose="02040503050406030204" pitchFamily="18" charset="0"/>
                                  <a:ea typeface="Cambria Math" panose="02040503050406030204" pitchFamily="18" charset="0"/>
                                </a:rPr>
                              </m:ctrlPr>
                            </m:sSubPr>
                            <m:e>
                              <m:r>
                                <a:rPr lang="fr-CH" sz="2400" i="1" dirty="0" err="1">
                                  <a:latin typeface="Cambria Math" panose="02040503050406030204" pitchFamily="18" charset="0"/>
                                  <a:ea typeface="Cambria Math" panose="02040503050406030204" pitchFamily="18" charset="0"/>
                                </a:rPr>
                                <m:t>𝐽</m:t>
                              </m:r>
                            </m:e>
                            <m:sub>
                              <m:r>
                                <a:rPr lang="fr-CH" sz="2400" i="1" dirty="0" err="1">
                                  <a:latin typeface="Cambria Math" panose="02040503050406030204" pitchFamily="18" charset="0"/>
                                  <a:ea typeface="Cambria Math" panose="02040503050406030204" pitchFamily="18" charset="0"/>
                                </a:rPr>
                                <m:t>𝑡</m:t>
                              </m:r>
                            </m:sub>
                          </m:sSub>
                          <m:r>
                            <a:rPr lang="fr-CH" sz="2400" b="0" i="1" dirty="0" smtClean="0">
                              <a:latin typeface="Cambria Math" panose="02040503050406030204" pitchFamily="18" charset="0"/>
                              <a:ea typeface="Cambria Math" panose="02040503050406030204" pitchFamily="18" charset="0"/>
                            </a:rPr>
                            <m:t>,</m:t>
                          </m:r>
                          <m:f>
                            <m:fPr>
                              <m:ctrlPr>
                                <a:rPr lang="fr-CH" sz="2400" i="1" dirty="0">
                                  <a:latin typeface="Cambria Math" panose="02040503050406030204" pitchFamily="18" charset="0"/>
                                  <a:ea typeface="Cambria Math" panose="02040503050406030204" pitchFamily="18" charset="0"/>
                                </a:rPr>
                              </m:ctrlPr>
                            </m:fPr>
                            <m:num>
                              <m:r>
                                <a:rPr lang="fr-CH" sz="2400" i="1" dirty="0">
                                  <a:latin typeface="Cambria Math" panose="02040503050406030204" pitchFamily="18" charset="0"/>
                                  <a:ea typeface="Cambria Math" panose="02040503050406030204" pitchFamily="18" charset="0"/>
                                </a:rPr>
                                <m:t>𝜕</m:t>
                              </m:r>
                            </m:num>
                            <m:den>
                              <m:r>
                                <a:rPr lang="fr-CH" sz="2400" i="1" dirty="0">
                                  <a:latin typeface="Cambria Math" panose="02040503050406030204" pitchFamily="18" charset="0"/>
                                  <a:ea typeface="Cambria Math" panose="02040503050406030204" pitchFamily="18" charset="0"/>
                                </a:rPr>
                                <m:t>𝜕</m:t>
                              </m:r>
                              <m:sSub>
                                <m:sSubPr>
                                  <m:ctrlPr>
                                    <a:rPr lang="fr-CH" sz="2400" i="1" dirty="0">
                                      <a:latin typeface="Cambria Math" panose="02040503050406030204" pitchFamily="18" charset="0"/>
                                      <a:ea typeface="Cambria Math" panose="02040503050406030204" pitchFamily="18" charset="0"/>
                                    </a:rPr>
                                  </m:ctrlPr>
                                </m:sSubPr>
                                <m:e>
                                  <m:r>
                                    <a:rPr lang="fr-CH" sz="2400" b="1" i="1" dirty="0" smtClean="0">
                                      <a:latin typeface="Cambria Math" panose="02040503050406030204" pitchFamily="18" charset="0"/>
                                      <a:ea typeface="Cambria Math" panose="02040503050406030204" pitchFamily="18" charset="0"/>
                                    </a:rPr>
                                    <m:t>𝒄</m:t>
                                  </m:r>
                                </m:e>
                                <m:sub>
                                  <m:r>
                                    <a:rPr lang="fr-CH" sz="2400" i="1" dirty="0">
                                      <a:latin typeface="Cambria Math" panose="02040503050406030204" pitchFamily="18" charset="0"/>
                                      <a:ea typeface="Cambria Math" panose="02040503050406030204" pitchFamily="18" charset="0"/>
                                    </a:rPr>
                                    <m:t>1</m:t>
                                  </m:r>
                                </m:sub>
                              </m:sSub>
                            </m:den>
                          </m:f>
                          <m:r>
                            <m:rPr>
                              <m:nor/>
                            </m:rPr>
                            <a:rPr lang="fr-CH" sz="2400" dirty="0" err="1">
                              <a:ea typeface="Cambria Math" panose="02040503050406030204" pitchFamily="18" charset="0"/>
                            </a:rPr>
                            <m:t> </m:t>
                          </m:r>
                          <m:sSub>
                            <m:sSubPr>
                              <m:ctrlPr>
                                <a:rPr lang="fr-CH" sz="2400" i="1" dirty="0" err="1">
                                  <a:latin typeface="Cambria Math" panose="02040503050406030204" pitchFamily="18" charset="0"/>
                                  <a:ea typeface="Cambria Math" panose="02040503050406030204" pitchFamily="18" charset="0"/>
                                </a:rPr>
                              </m:ctrlPr>
                            </m:sSubPr>
                            <m:e>
                              <m:r>
                                <a:rPr lang="fr-CH" sz="2400" i="1" dirty="0" err="1">
                                  <a:latin typeface="Cambria Math" panose="02040503050406030204" pitchFamily="18" charset="0"/>
                                  <a:ea typeface="Cambria Math" panose="02040503050406030204" pitchFamily="18" charset="0"/>
                                </a:rPr>
                                <m:t>𝐽</m:t>
                              </m:r>
                            </m:e>
                            <m:sub>
                              <m:r>
                                <a:rPr lang="fr-CH" sz="2400" i="1" dirty="0" err="1">
                                  <a:latin typeface="Cambria Math" panose="02040503050406030204" pitchFamily="18" charset="0"/>
                                  <a:ea typeface="Cambria Math" panose="02040503050406030204" pitchFamily="18" charset="0"/>
                                </a:rPr>
                                <m:t>𝑡</m:t>
                              </m:r>
                            </m:sub>
                          </m:sSub>
                          <m:r>
                            <a:rPr lang="fr-CH" sz="2400" i="1" dirty="0">
                              <a:latin typeface="Cambria Math" panose="02040503050406030204" pitchFamily="18" charset="0"/>
                              <a:ea typeface="Cambria Math" panose="02040503050406030204" pitchFamily="18" charset="0"/>
                            </a:rPr>
                            <m:t>,…</m:t>
                          </m:r>
                          <m:f>
                            <m:fPr>
                              <m:ctrlPr>
                                <a:rPr lang="fr-CH" sz="2400" i="1" dirty="0">
                                  <a:latin typeface="Cambria Math" panose="02040503050406030204" pitchFamily="18" charset="0"/>
                                  <a:ea typeface="Cambria Math" panose="02040503050406030204" pitchFamily="18" charset="0"/>
                                </a:rPr>
                              </m:ctrlPr>
                            </m:fPr>
                            <m:num>
                              <m:r>
                                <a:rPr lang="fr-CH" sz="2400" i="1" dirty="0">
                                  <a:latin typeface="Cambria Math" panose="02040503050406030204" pitchFamily="18" charset="0"/>
                                  <a:ea typeface="Cambria Math" panose="02040503050406030204" pitchFamily="18" charset="0"/>
                                </a:rPr>
                                <m:t>𝜕</m:t>
                              </m:r>
                            </m:num>
                            <m:den>
                              <m:r>
                                <a:rPr lang="fr-CH" sz="2400" i="1" dirty="0">
                                  <a:latin typeface="Cambria Math" panose="02040503050406030204" pitchFamily="18" charset="0"/>
                                  <a:ea typeface="Cambria Math" panose="02040503050406030204" pitchFamily="18" charset="0"/>
                                </a:rPr>
                                <m:t>𝜕</m:t>
                              </m:r>
                              <m:sSub>
                                <m:sSubPr>
                                  <m:ctrlPr>
                                    <a:rPr lang="fr-CH" sz="2400" i="1" dirty="0">
                                      <a:latin typeface="Cambria Math" panose="02040503050406030204" pitchFamily="18" charset="0"/>
                                      <a:ea typeface="Cambria Math" panose="02040503050406030204" pitchFamily="18" charset="0"/>
                                    </a:rPr>
                                  </m:ctrlPr>
                                </m:sSubPr>
                                <m:e>
                                  <m:r>
                                    <a:rPr lang="fr-CH" sz="2400" b="1" i="1" dirty="0" smtClean="0">
                                      <a:latin typeface="Cambria Math" panose="02040503050406030204" pitchFamily="18" charset="0"/>
                                      <a:ea typeface="Cambria Math" panose="02040503050406030204" pitchFamily="18" charset="0"/>
                                    </a:rPr>
                                    <m:t>𝒄</m:t>
                                  </m:r>
                                </m:e>
                                <m:sub>
                                  <m:r>
                                    <a:rPr lang="fr-CH" sz="2400" i="1" dirty="0">
                                      <a:latin typeface="Cambria Math" panose="02040503050406030204" pitchFamily="18" charset="0"/>
                                      <a:ea typeface="Cambria Math" panose="02040503050406030204" pitchFamily="18" charset="0"/>
                                    </a:rPr>
                                    <m:t>𝑚</m:t>
                                  </m:r>
                                </m:sub>
                              </m:sSub>
                            </m:den>
                          </m:f>
                          <m:r>
                            <m:rPr>
                              <m:nor/>
                            </m:rPr>
                            <a:rPr lang="fr-CH" sz="2400" dirty="0" err="1">
                              <a:ea typeface="Cambria Math" panose="02040503050406030204" pitchFamily="18" charset="0"/>
                            </a:rPr>
                            <m:t> </m:t>
                          </m:r>
                          <m:sSub>
                            <m:sSubPr>
                              <m:ctrlPr>
                                <a:rPr lang="fr-CH" sz="2400" i="1" dirty="0" err="1">
                                  <a:latin typeface="Cambria Math" panose="02040503050406030204" pitchFamily="18" charset="0"/>
                                  <a:ea typeface="Cambria Math" panose="02040503050406030204" pitchFamily="18" charset="0"/>
                                </a:rPr>
                              </m:ctrlPr>
                            </m:sSubPr>
                            <m:e>
                              <m:r>
                                <a:rPr lang="fr-CH" sz="2400" i="1" dirty="0" err="1">
                                  <a:latin typeface="Cambria Math" panose="02040503050406030204" pitchFamily="18" charset="0"/>
                                  <a:ea typeface="Cambria Math" panose="02040503050406030204" pitchFamily="18" charset="0"/>
                                </a:rPr>
                                <m:t>𝐽</m:t>
                              </m:r>
                            </m:e>
                            <m:sub>
                              <m:r>
                                <a:rPr lang="fr-CH" sz="2400" i="1" dirty="0" err="1">
                                  <a:latin typeface="Cambria Math" panose="02040503050406030204" pitchFamily="18" charset="0"/>
                                  <a:ea typeface="Cambria Math" panose="02040503050406030204" pitchFamily="18" charset="0"/>
                                </a:rPr>
                                <m:t>𝑡</m:t>
                              </m:r>
                            </m:sub>
                          </m:sSub>
                        </m:e>
                      </m:d>
                    </m:oMath>
                  </m:oMathPara>
                </a14:m>
                <a:endParaRPr lang="fr-CH" sz="2400" b="0" dirty="0">
                  <a:ea typeface="Cambria Math" panose="02040503050406030204" pitchFamily="18" charset="0"/>
                </a:endParaRPr>
              </a:p>
              <a:p>
                <a:endParaRPr lang="fr-CH" sz="2400" dirty="0">
                  <a:ea typeface="Cambria Math" panose="02040503050406030204" pitchFamily="18" charset="0"/>
                </a:endParaRPr>
              </a:p>
              <a:p>
                <a:r>
                  <a:rPr lang="fr-CH" sz="2400" dirty="0" err="1">
                    <a:ea typeface="Cambria Math" panose="02040503050406030204" pitchFamily="18" charset="0"/>
                  </a:rPr>
                  <a:t>then</a:t>
                </a:r>
                <a:r>
                  <a:rPr lang="fr-CH" sz="2400" dirty="0">
                    <a:ea typeface="Cambria Math" panose="02040503050406030204" pitchFamily="18" charset="0"/>
                  </a:rPr>
                  <a:t> </a:t>
                </a:r>
                <a14:m>
                  <m:oMath xmlns:m="http://schemas.openxmlformats.org/officeDocument/2006/math">
                    <m:f>
                      <m:fPr>
                        <m:ctrlPr>
                          <a:rPr lang="fr-CH" sz="2400" i="1" dirty="0">
                            <a:latin typeface="Cambria Math" panose="02040503050406030204" pitchFamily="18" charset="0"/>
                            <a:ea typeface="Cambria Math" panose="02040503050406030204" pitchFamily="18" charset="0"/>
                          </a:rPr>
                        </m:ctrlPr>
                      </m:fPr>
                      <m:num>
                        <m:r>
                          <a:rPr lang="fr-CH" sz="2400" i="1" dirty="0">
                            <a:latin typeface="Cambria Math" panose="02040503050406030204" pitchFamily="18" charset="0"/>
                            <a:ea typeface="Cambria Math" panose="02040503050406030204" pitchFamily="18" charset="0"/>
                          </a:rPr>
                          <m:t>𝜕</m:t>
                        </m:r>
                      </m:num>
                      <m:den>
                        <m:r>
                          <a:rPr lang="fr-CH" sz="2400" i="1" dirty="0">
                            <a:latin typeface="Cambria Math" panose="02040503050406030204" pitchFamily="18" charset="0"/>
                            <a:ea typeface="Cambria Math" panose="02040503050406030204" pitchFamily="18" charset="0"/>
                          </a:rPr>
                          <m:t>𝜕</m:t>
                        </m:r>
                        <m:sSub>
                          <m:sSubPr>
                            <m:ctrlPr>
                              <a:rPr lang="fr-CH" sz="2400" i="1" dirty="0">
                                <a:latin typeface="Cambria Math" panose="02040503050406030204" pitchFamily="18" charset="0"/>
                                <a:ea typeface="Cambria Math" panose="02040503050406030204" pitchFamily="18" charset="0"/>
                              </a:rPr>
                            </m:ctrlPr>
                          </m:sSubPr>
                          <m:e>
                            <m:r>
                              <a:rPr lang="fr-CH" sz="2400" b="1" i="1" dirty="0">
                                <a:latin typeface="Cambria Math" panose="02040503050406030204" pitchFamily="18" charset="0"/>
                                <a:ea typeface="Cambria Math" panose="02040503050406030204" pitchFamily="18" charset="0"/>
                              </a:rPr>
                              <m:t>𝒘</m:t>
                            </m:r>
                          </m:e>
                          <m:sub>
                            <m:r>
                              <a:rPr lang="fr-CH" sz="2400" b="0" i="1" dirty="0" smtClean="0">
                                <a:latin typeface="Cambria Math" panose="02040503050406030204" pitchFamily="18" charset="0"/>
                                <a:ea typeface="Cambria Math" panose="02040503050406030204" pitchFamily="18" charset="0"/>
                              </a:rPr>
                              <m:t>𝑖</m:t>
                            </m:r>
                          </m:sub>
                        </m:sSub>
                      </m:den>
                    </m:f>
                    <m:r>
                      <m:rPr>
                        <m:nor/>
                      </m:rPr>
                      <a:rPr lang="fr-CH" sz="2400" dirty="0" err="1">
                        <a:ea typeface="Cambria Math" panose="02040503050406030204" pitchFamily="18" charset="0"/>
                      </a:rPr>
                      <m:t> </m:t>
                    </m:r>
                    <m:sSub>
                      <m:sSubPr>
                        <m:ctrlPr>
                          <a:rPr lang="fr-CH" sz="2400" i="1" dirty="0" err="1">
                            <a:latin typeface="Cambria Math" panose="02040503050406030204" pitchFamily="18" charset="0"/>
                            <a:ea typeface="Cambria Math" panose="02040503050406030204" pitchFamily="18" charset="0"/>
                          </a:rPr>
                        </m:ctrlPr>
                      </m:sSubPr>
                      <m:e>
                        <m:r>
                          <a:rPr lang="fr-CH" sz="2400" i="1" dirty="0" err="1">
                            <a:latin typeface="Cambria Math" panose="02040503050406030204" pitchFamily="18" charset="0"/>
                            <a:ea typeface="Cambria Math" panose="02040503050406030204" pitchFamily="18" charset="0"/>
                          </a:rPr>
                          <m:t>𝐽</m:t>
                        </m:r>
                      </m:e>
                      <m:sub>
                        <m:r>
                          <a:rPr lang="fr-CH" sz="2400" i="1" dirty="0" err="1">
                            <a:latin typeface="Cambria Math" panose="02040503050406030204" pitchFamily="18" charset="0"/>
                            <a:ea typeface="Cambria Math" panose="02040503050406030204" pitchFamily="18" charset="0"/>
                          </a:rPr>
                          <m:t>𝑡</m:t>
                        </m:r>
                      </m:sub>
                    </m:sSub>
                    <m:r>
                      <a:rPr lang="fr-CH" sz="2400" b="0" i="1" dirty="0" smtClean="0">
                        <a:latin typeface="Cambria Math" panose="02040503050406030204" pitchFamily="18" charset="0"/>
                        <a:ea typeface="Cambria Math" panose="02040503050406030204" pitchFamily="18" charset="0"/>
                      </a:rPr>
                      <m:t>=0</m:t>
                    </m:r>
                  </m:oMath>
                </a14:m>
                <a:r>
                  <a:rPr lang="fr-CH" sz="2400" b="0" dirty="0">
                    <a:ea typeface="Cambria Math" panose="02040503050406030204" pitchFamily="18" charset="0"/>
                  </a:rPr>
                  <a:t> and </a:t>
                </a:r>
                <a14:m>
                  <m:oMath xmlns:m="http://schemas.openxmlformats.org/officeDocument/2006/math">
                    <m:f>
                      <m:fPr>
                        <m:ctrlPr>
                          <a:rPr lang="fr-CH" sz="2400" i="1" dirty="0">
                            <a:latin typeface="Cambria Math" panose="02040503050406030204" pitchFamily="18" charset="0"/>
                            <a:ea typeface="Cambria Math" panose="02040503050406030204" pitchFamily="18" charset="0"/>
                          </a:rPr>
                        </m:ctrlPr>
                      </m:fPr>
                      <m:num>
                        <m:r>
                          <a:rPr lang="fr-CH" sz="2400" i="1" dirty="0">
                            <a:latin typeface="Cambria Math" panose="02040503050406030204" pitchFamily="18" charset="0"/>
                            <a:ea typeface="Cambria Math" panose="02040503050406030204" pitchFamily="18" charset="0"/>
                          </a:rPr>
                          <m:t>𝜕</m:t>
                        </m:r>
                      </m:num>
                      <m:den>
                        <m:r>
                          <a:rPr lang="fr-CH" sz="2400" i="1" dirty="0">
                            <a:latin typeface="Cambria Math" panose="02040503050406030204" pitchFamily="18" charset="0"/>
                            <a:ea typeface="Cambria Math" panose="02040503050406030204" pitchFamily="18" charset="0"/>
                          </a:rPr>
                          <m:t>𝜕</m:t>
                        </m:r>
                        <m:sSub>
                          <m:sSubPr>
                            <m:ctrlPr>
                              <a:rPr lang="fr-CH" sz="2400" i="1" dirty="0">
                                <a:latin typeface="Cambria Math" panose="02040503050406030204" pitchFamily="18" charset="0"/>
                                <a:ea typeface="Cambria Math" panose="02040503050406030204" pitchFamily="18" charset="0"/>
                              </a:rPr>
                            </m:ctrlPr>
                          </m:sSubPr>
                          <m:e>
                            <m:r>
                              <a:rPr lang="fr-CH" sz="2400" b="1" i="1" dirty="0">
                                <a:latin typeface="Cambria Math" panose="02040503050406030204" pitchFamily="18" charset="0"/>
                                <a:ea typeface="Cambria Math" panose="02040503050406030204" pitchFamily="18" charset="0"/>
                              </a:rPr>
                              <m:t>𝒄</m:t>
                            </m:r>
                          </m:e>
                          <m:sub>
                            <m:r>
                              <a:rPr lang="fr-CH" sz="2400" i="1" dirty="0">
                                <a:latin typeface="Cambria Math" panose="02040503050406030204" pitchFamily="18" charset="0"/>
                                <a:ea typeface="Cambria Math" panose="02040503050406030204" pitchFamily="18" charset="0"/>
                              </a:rPr>
                              <m:t>𝑖</m:t>
                            </m:r>
                          </m:sub>
                        </m:sSub>
                      </m:den>
                    </m:f>
                    <m:r>
                      <m:rPr>
                        <m:nor/>
                      </m:rPr>
                      <a:rPr lang="fr-CH" sz="2400" dirty="0" err="1">
                        <a:ea typeface="Cambria Math" panose="02040503050406030204" pitchFamily="18" charset="0"/>
                      </a:rPr>
                      <m:t> </m:t>
                    </m:r>
                    <m:sSub>
                      <m:sSubPr>
                        <m:ctrlPr>
                          <a:rPr lang="fr-CH" sz="2400" i="1" dirty="0" err="1">
                            <a:latin typeface="Cambria Math" panose="02040503050406030204" pitchFamily="18" charset="0"/>
                            <a:ea typeface="Cambria Math" panose="02040503050406030204" pitchFamily="18" charset="0"/>
                          </a:rPr>
                        </m:ctrlPr>
                      </m:sSubPr>
                      <m:e>
                        <m:r>
                          <a:rPr lang="fr-CH" sz="2400" i="1" dirty="0" err="1">
                            <a:latin typeface="Cambria Math" panose="02040503050406030204" pitchFamily="18" charset="0"/>
                            <a:ea typeface="Cambria Math" panose="02040503050406030204" pitchFamily="18" charset="0"/>
                          </a:rPr>
                          <m:t>𝐽</m:t>
                        </m:r>
                      </m:e>
                      <m:sub>
                        <m:r>
                          <a:rPr lang="fr-CH" sz="2400" i="1" dirty="0" err="1">
                            <a:latin typeface="Cambria Math" panose="02040503050406030204" pitchFamily="18" charset="0"/>
                            <a:ea typeface="Cambria Math" panose="02040503050406030204" pitchFamily="18" charset="0"/>
                          </a:rPr>
                          <m:t>𝑡</m:t>
                        </m:r>
                      </m:sub>
                    </m:sSub>
                    <m:r>
                      <a:rPr lang="fr-CH" sz="2400" b="0" i="1" dirty="0" smtClean="0">
                        <a:latin typeface="Cambria Math" panose="02040503050406030204" pitchFamily="18" charset="0"/>
                        <a:ea typeface="Cambria Math" panose="02040503050406030204" pitchFamily="18" charset="0"/>
                      </a:rPr>
                      <m:t>=0</m:t>
                    </m:r>
                  </m:oMath>
                </a14:m>
                <a:r>
                  <a:rPr lang="fr-CH" sz="2400" b="0" dirty="0">
                    <a:ea typeface="Cambria Math" panose="02040503050406030204" pitchFamily="18" charset="0"/>
                  </a:rPr>
                  <a:t>, if </a:t>
                </a:r>
                <a14:m>
                  <m:oMath xmlns:m="http://schemas.openxmlformats.org/officeDocument/2006/math">
                    <m:sSub>
                      <m:sSubPr>
                        <m:ctrlPr>
                          <a:rPr lang="fr-CH" sz="2400" i="1" dirty="0">
                            <a:latin typeface="Cambria Math" panose="02040503050406030204" pitchFamily="18" charset="0"/>
                            <a:ea typeface="Cambria Math" panose="02040503050406030204" pitchFamily="18" charset="0"/>
                          </a:rPr>
                        </m:ctrlPr>
                      </m:sSubPr>
                      <m:e>
                        <m:r>
                          <a:rPr lang="fr-CH" sz="2400" b="1" i="1" dirty="0">
                            <a:latin typeface="Cambria Math" panose="02040503050406030204" pitchFamily="18" charset="0"/>
                            <a:ea typeface="Cambria Math" panose="02040503050406030204" pitchFamily="18" charset="0"/>
                          </a:rPr>
                          <m:t>𝒘</m:t>
                        </m:r>
                      </m:e>
                      <m:sub>
                        <m:r>
                          <a:rPr lang="fr-CH" sz="2400" i="1" dirty="0">
                            <a:latin typeface="Cambria Math" panose="02040503050406030204" pitchFamily="18" charset="0"/>
                            <a:ea typeface="Cambria Math" panose="02040503050406030204" pitchFamily="18" charset="0"/>
                          </a:rPr>
                          <m:t>𝑖</m:t>
                        </m:r>
                      </m:sub>
                    </m:sSub>
                    <m:r>
                      <a:rPr lang="fr-CH" sz="2400" b="0" i="1" smtClean="0">
                        <a:latin typeface="Cambria Math" panose="02040503050406030204" pitchFamily="18" charset="0"/>
                        <a:ea typeface="Cambria Math" panose="02040503050406030204" pitchFamily="18" charset="0"/>
                      </a:rPr>
                      <m:t>≠</m:t>
                    </m:r>
                    <m:sSub>
                      <m:sSubPr>
                        <m:ctrlPr>
                          <a:rPr lang="fr-CH" sz="2400" i="1" dirty="0">
                            <a:latin typeface="Cambria Math" panose="02040503050406030204" pitchFamily="18" charset="0"/>
                            <a:ea typeface="Cambria Math" panose="02040503050406030204" pitchFamily="18" charset="0"/>
                          </a:rPr>
                        </m:ctrlPr>
                      </m:sSubPr>
                      <m:e>
                        <m:r>
                          <a:rPr lang="fr-CH" sz="2400" b="1" i="1" dirty="0">
                            <a:latin typeface="Cambria Math" panose="02040503050406030204" pitchFamily="18" charset="0"/>
                            <a:ea typeface="Cambria Math" panose="02040503050406030204" pitchFamily="18" charset="0"/>
                          </a:rPr>
                          <m:t>𝒘</m:t>
                        </m:r>
                      </m:e>
                      <m:sub>
                        <m:r>
                          <a:rPr lang="fr-CH" sz="2400" b="0" i="1" dirty="0" smtClean="0">
                            <a:latin typeface="Cambria Math" panose="02040503050406030204" pitchFamily="18" charset="0"/>
                            <a:ea typeface="Cambria Math" panose="02040503050406030204" pitchFamily="18" charset="0"/>
                          </a:rPr>
                          <m:t>𝑡</m:t>
                        </m:r>
                      </m:sub>
                    </m:sSub>
                  </m:oMath>
                </a14:m>
                <a:r>
                  <a:rPr lang="fr-CH" sz="2400" b="0" dirty="0">
                    <a:ea typeface="Cambria Math" panose="02040503050406030204" pitchFamily="18" charset="0"/>
                  </a:rPr>
                  <a:t> and </a:t>
                </a:r>
                <a14:m>
                  <m:oMath xmlns:m="http://schemas.openxmlformats.org/officeDocument/2006/math">
                    <m:sSub>
                      <m:sSubPr>
                        <m:ctrlPr>
                          <a:rPr lang="fr-CH" sz="2400" i="1" dirty="0">
                            <a:latin typeface="Cambria Math" panose="02040503050406030204" pitchFamily="18" charset="0"/>
                            <a:ea typeface="Cambria Math" panose="02040503050406030204" pitchFamily="18" charset="0"/>
                          </a:rPr>
                        </m:ctrlPr>
                      </m:sSubPr>
                      <m:e>
                        <m:r>
                          <a:rPr lang="fr-CH" sz="2400" b="1" i="1" dirty="0" smtClean="0">
                            <a:latin typeface="Cambria Math" panose="02040503050406030204" pitchFamily="18" charset="0"/>
                            <a:ea typeface="Cambria Math" panose="02040503050406030204" pitchFamily="18" charset="0"/>
                          </a:rPr>
                          <m:t>𝒄</m:t>
                        </m:r>
                      </m:e>
                      <m:sub>
                        <m:r>
                          <a:rPr lang="fr-CH" sz="2400" i="1" dirty="0">
                            <a:latin typeface="Cambria Math" panose="02040503050406030204" pitchFamily="18" charset="0"/>
                            <a:ea typeface="Cambria Math" panose="02040503050406030204" pitchFamily="18" charset="0"/>
                          </a:rPr>
                          <m:t>𝑖</m:t>
                        </m:r>
                      </m:sub>
                    </m:sSub>
                    <m:r>
                      <a:rPr lang="fr-CH" sz="2400" i="1">
                        <a:latin typeface="Cambria Math" panose="02040503050406030204" pitchFamily="18" charset="0"/>
                        <a:ea typeface="Cambria Math" panose="02040503050406030204" pitchFamily="18" charset="0"/>
                      </a:rPr>
                      <m:t>≠</m:t>
                    </m:r>
                    <m:sSub>
                      <m:sSubPr>
                        <m:ctrlPr>
                          <a:rPr lang="fr-CH" sz="2400" i="1" dirty="0">
                            <a:latin typeface="Cambria Math" panose="02040503050406030204" pitchFamily="18" charset="0"/>
                            <a:ea typeface="Cambria Math" panose="02040503050406030204" pitchFamily="18" charset="0"/>
                          </a:rPr>
                        </m:ctrlPr>
                      </m:sSubPr>
                      <m:e>
                        <m:r>
                          <a:rPr lang="fr-CH" sz="2400" b="1" i="1" dirty="0" smtClean="0">
                            <a:latin typeface="Cambria Math" panose="02040503050406030204" pitchFamily="18" charset="0"/>
                            <a:ea typeface="Cambria Math" panose="02040503050406030204" pitchFamily="18" charset="0"/>
                          </a:rPr>
                          <m:t>𝒄</m:t>
                        </m:r>
                      </m:e>
                      <m:sub>
                        <m:r>
                          <a:rPr lang="fr-CH" sz="2400" i="1" dirty="0">
                            <a:latin typeface="Cambria Math" panose="02040503050406030204" pitchFamily="18" charset="0"/>
                            <a:ea typeface="Cambria Math" panose="02040503050406030204" pitchFamily="18" charset="0"/>
                          </a:rPr>
                          <m:t>𝑡</m:t>
                        </m:r>
                      </m:sub>
                    </m:sSub>
                  </m:oMath>
                </a14:m>
                <a:r>
                  <a:rPr lang="fr-CH" sz="2400" b="0" dirty="0">
                    <a:ea typeface="Cambria Math" panose="02040503050406030204" pitchFamily="18" charset="0"/>
                  </a:rPr>
                  <a:t>,</a:t>
                </a:r>
                <a:r>
                  <a:rPr lang="fr-CH" sz="2400" b="1" dirty="0">
                    <a:solidFill>
                      <a:srgbClr val="000000"/>
                    </a:solidFill>
                    <a:ea typeface="Cambria Math" charset="0"/>
                  </a:rPr>
                  <a:t> </a:t>
                </a:r>
                <a14:m>
                  <m:oMath xmlns:m="http://schemas.openxmlformats.org/officeDocument/2006/math">
                    <m:sSub>
                      <m:sSubPr>
                        <m:ctrlPr>
                          <a:rPr lang="fr-CH" sz="2400" b="1" i="1">
                            <a:solidFill>
                              <a:srgbClr val="000000"/>
                            </a:solidFill>
                            <a:latin typeface="Cambria Math" panose="02040503050406030204" pitchFamily="18" charset="0"/>
                            <a:ea typeface="Cambria Math" charset="0"/>
                          </a:rPr>
                        </m:ctrlPr>
                      </m:sSubPr>
                      <m:e>
                        <m:r>
                          <a:rPr lang="fr-CH" sz="2400" b="1" i="1">
                            <a:solidFill>
                              <a:srgbClr val="000000"/>
                            </a:solidFill>
                            <a:latin typeface="Cambria Math" panose="02040503050406030204" pitchFamily="18" charset="0"/>
                            <a:ea typeface="Cambria Math" charset="0"/>
                          </a:rPr>
                          <m:t>𝒄</m:t>
                        </m:r>
                      </m:e>
                      <m:sub>
                        <m:r>
                          <a:rPr lang="fr-CH" sz="2400" b="1" i="1">
                            <a:solidFill>
                              <a:srgbClr val="000000"/>
                            </a:solidFill>
                            <a:latin typeface="Cambria Math" panose="02040503050406030204" pitchFamily="18" charset="0"/>
                            <a:ea typeface="Cambria Math" charset="0"/>
                            <a:cs typeface="Cambria Math" charset="0"/>
                          </a:rPr>
                          <m:t>𝒌</m:t>
                        </m:r>
                      </m:sub>
                    </m:sSub>
                  </m:oMath>
                </a14:m>
                <a:br>
                  <a:rPr lang="fr-CH" sz="2400" b="0" dirty="0">
                    <a:ea typeface="Cambria Math" panose="02040503050406030204" pitchFamily="18" charset="0"/>
                  </a:rPr>
                </a:br>
                <a:endParaRPr lang="fr-CH" sz="2400" b="0" dirty="0">
                  <a:ea typeface="Cambria Math" panose="02040503050406030204" pitchFamily="18" charset="0"/>
                </a:endParaRPr>
              </a:p>
            </p:txBody>
          </p:sp>
        </mc:Choice>
        <mc:Fallback xmlns="">
          <p:sp>
            <p:nvSpPr>
              <p:cNvPr id="3" name="Content Placeholder 2">
                <a:extLst>
                  <a:ext uri="{FF2B5EF4-FFF2-40B4-BE49-F238E27FC236}">
                    <a16:creationId xmlns:a16="http://schemas.microsoft.com/office/drawing/2014/main" id="{F0EDCE70-2FE5-E447-96AB-C172DB45E2F0}"/>
                  </a:ext>
                </a:extLst>
              </p:cNvPr>
              <p:cNvSpPr>
                <a:spLocks noGrp="1" noRot="1" noChangeAspect="1" noMove="1" noResize="1" noEditPoints="1" noAdjustHandles="1" noChangeArrowheads="1" noChangeShapeType="1" noTextEdit="1"/>
              </p:cNvSpPr>
              <p:nvPr>
                <p:ph idx="1"/>
              </p:nvPr>
            </p:nvSpPr>
            <p:spPr>
              <a:blipFill>
                <a:blip r:embed="rId3"/>
                <a:stretch>
                  <a:fillRect l="-1067" t="-25945"/>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2DA6E0AB-E4E5-8743-914D-572CF1A24FCC}"/>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22250344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5BA4C-5EBC-8847-A774-6F78599FD6BD}"/>
              </a:ext>
            </a:extLst>
          </p:cNvPr>
          <p:cNvSpPr>
            <a:spLocks noGrp="1"/>
          </p:cNvSpPr>
          <p:nvPr>
            <p:ph type="title"/>
          </p:nvPr>
        </p:nvSpPr>
        <p:spPr/>
        <p:txBody>
          <a:bodyPr/>
          <a:lstStyle/>
          <a:p>
            <a:r>
              <a:rPr lang="en-US" dirty="0"/>
              <a:t>Updating the Model Parameters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8614411-600A-EE43-BFCD-990EEA38F17E}"/>
                  </a:ext>
                </a:extLst>
              </p:cNvPr>
              <p:cNvSpPr>
                <a:spLocks noGrp="1"/>
              </p:cNvSpPr>
              <p:nvPr>
                <p:ph idx="1"/>
              </p:nvPr>
            </p:nvSpPr>
            <p:spPr/>
            <p:txBody>
              <a:bodyPr/>
              <a:lstStyle/>
              <a:p>
                <a:r>
                  <a:rPr lang="en-US" sz="2800" dirty="0"/>
                  <a:t>For </a:t>
                </a:r>
                <a14:m>
                  <m:oMath xmlns:m="http://schemas.openxmlformats.org/officeDocument/2006/math">
                    <m:sSub>
                      <m:sSubPr>
                        <m:ctrlPr>
                          <a:rPr lang="fr-CH" sz="2800" i="1" dirty="0" err="1">
                            <a:latin typeface="Cambria Math" panose="02040503050406030204" pitchFamily="18" charset="0"/>
                            <a:ea typeface="Cambria Math" panose="02040503050406030204" pitchFamily="18" charset="0"/>
                          </a:rPr>
                        </m:ctrlPr>
                      </m:sSubPr>
                      <m:e>
                        <m:r>
                          <a:rPr lang="fr-CH" sz="2800" i="1" dirty="0" err="1">
                            <a:latin typeface="Cambria Math" panose="02040503050406030204" pitchFamily="18" charset="0"/>
                            <a:ea typeface="Cambria Math" panose="02040503050406030204" pitchFamily="18" charset="0"/>
                          </a:rPr>
                          <m:t>𝐽</m:t>
                        </m:r>
                      </m:e>
                      <m:sub>
                        <m:r>
                          <a:rPr lang="fr-CH" sz="2800" i="1" dirty="0" err="1">
                            <a:latin typeface="Cambria Math" panose="02040503050406030204" pitchFamily="18" charset="0"/>
                            <a:ea typeface="Cambria Math" panose="02040503050406030204" pitchFamily="18" charset="0"/>
                          </a:rPr>
                          <m:t>𝑡</m:t>
                        </m:r>
                      </m:sub>
                    </m:sSub>
                  </m:oMath>
                </a14:m>
                <a:r>
                  <a:rPr lang="en-US" sz="2800" dirty="0"/>
                  <a:t> updates only affect columns in </a:t>
                </a:r>
                <a14:m>
                  <m:oMath xmlns:m="http://schemas.openxmlformats.org/officeDocument/2006/math">
                    <m:sSup>
                      <m:sSupPr>
                        <m:ctrlPr>
                          <a:rPr lang="fr-CH" sz="2800" i="1" dirty="0">
                            <a:latin typeface="Cambria Math" panose="02040503050406030204" pitchFamily="18" charset="0"/>
                            <a:cs typeface="Calibri" charset="0"/>
                          </a:rPr>
                        </m:ctrlPr>
                      </m:sSupPr>
                      <m:e>
                        <m:r>
                          <a:rPr lang="fr-CH" sz="2800" i="1" dirty="0">
                            <a:latin typeface="Cambria Math" panose="02040503050406030204" pitchFamily="18" charset="0"/>
                            <a:cs typeface="Calibri" charset="0"/>
                          </a:rPr>
                          <m:t>𝑊</m:t>
                        </m:r>
                      </m:e>
                      <m:sup>
                        <m:r>
                          <a:rPr lang="fr-CH" sz="2800" i="1" dirty="0">
                            <a:latin typeface="Cambria Math" panose="02040503050406030204" pitchFamily="18" charset="0"/>
                            <a:cs typeface="Calibri" charset="0"/>
                          </a:rPr>
                          <m:t>(</m:t>
                        </m:r>
                        <m:r>
                          <a:rPr lang="fr-CH" sz="2800" i="1" dirty="0">
                            <a:latin typeface="Cambria Math" panose="02040503050406030204" pitchFamily="18" charset="0"/>
                            <a:cs typeface="Calibri" charset="0"/>
                          </a:rPr>
                          <m:t>𝑤</m:t>
                        </m:r>
                        <m:r>
                          <a:rPr lang="fr-CH" sz="2800" i="1" dirty="0">
                            <a:latin typeface="Cambria Math" panose="02040503050406030204" pitchFamily="18" charset="0"/>
                            <a:cs typeface="Calibri" charset="0"/>
                          </a:rPr>
                          <m:t>)</m:t>
                        </m:r>
                      </m:sup>
                    </m:sSup>
                  </m:oMath>
                </a14:m>
                <a:r>
                  <a:rPr lang="en-US" sz="2800" dirty="0"/>
                  <a:t> and </a:t>
                </a:r>
                <a14:m>
                  <m:oMath xmlns:m="http://schemas.openxmlformats.org/officeDocument/2006/math">
                    <m:sSup>
                      <m:sSupPr>
                        <m:ctrlPr>
                          <a:rPr lang="fr-CH" sz="2800" i="1" dirty="0">
                            <a:latin typeface="Cambria Math" panose="02040503050406030204" pitchFamily="18" charset="0"/>
                            <a:cs typeface="Calibri" charset="0"/>
                          </a:rPr>
                        </m:ctrlPr>
                      </m:sSupPr>
                      <m:e>
                        <m:r>
                          <a:rPr lang="fr-CH" sz="2800" i="1" dirty="0">
                            <a:latin typeface="Cambria Math" panose="02040503050406030204" pitchFamily="18" charset="0"/>
                            <a:cs typeface="Calibri" charset="0"/>
                          </a:rPr>
                          <m:t>𝑊</m:t>
                        </m:r>
                      </m:e>
                      <m:sup>
                        <m:r>
                          <a:rPr lang="fr-CH" sz="2800" i="1" dirty="0">
                            <a:latin typeface="Cambria Math" panose="02040503050406030204" pitchFamily="18" charset="0"/>
                            <a:cs typeface="Calibri" charset="0"/>
                          </a:rPr>
                          <m:t>(</m:t>
                        </m:r>
                        <m:r>
                          <a:rPr lang="fr-CH" sz="2800" i="1" dirty="0">
                            <a:latin typeface="Cambria Math" panose="02040503050406030204" pitchFamily="18" charset="0"/>
                            <a:cs typeface="Calibri" charset="0"/>
                          </a:rPr>
                          <m:t>𝑐</m:t>
                        </m:r>
                        <m:r>
                          <a:rPr lang="fr-CH" sz="2800" i="1" dirty="0">
                            <a:latin typeface="Cambria Math" panose="02040503050406030204" pitchFamily="18" charset="0"/>
                            <a:cs typeface="Calibri" charset="0"/>
                          </a:rPr>
                          <m:t>)</m:t>
                        </m:r>
                      </m:sup>
                    </m:sSup>
                  </m:oMath>
                </a14:m>
                <a:r>
                  <a:rPr lang="en-US" sz="2800" dirty="0"/>
                  <a:t> that correspond to </a:t>
                </a:r>
                <a14:m>
                  <m:oMath xmlns:m="http://schemas.openxmlformats.org/officeDocument/2006/math">
                    <m:sSub>
                      <m:sSubPr>
                        <m:ctrlPr>
                          <a:rPr lang="fr-CH" sz="2800" b="1" i="1">
                            <a:latin typeface="Cambria Math" panose="02040503050406030204" pitchFamily="18" charset="0"/>
                            <a:ea typeface="Cambria Math" charset="0"/>
                          </a:rPr>
                        </m:ctrlPr>
                      </m:sSubPr>
                      <m:e>
                        <m:r>
                          <a:rPr lang="fr-CH" sz="2800" b="1" i="1">
                            <a:latin typeface="Cambria Math" panose="02040503050406030204" pitchFamily="18" charset="0"/>
                            <a:ea typeface="Cambria Math" charset="0"/>
                            <a:cs typeface="Cambria Math" charset="0"/>
                          </a:rPr>
                          <m:t>𝒘</m:t>
                        </m:r>
                      </m:e>
                      <m:sub>
                        <m:r>
                          <a:rPr lang="fr-CH" sz="2800" i="1">
                            <a:latin typeface="Cambria Math" panose="02040503050406030204" pitchFamily="18" charset="0"/>
                            <a:ea typeface="Cambria Math" charset="0"/>
                          </a:rPr>
                          <m:t>𝑡</m:t>
                        </m:r>
                      </m:sub>
                    </m:sSub>
                  </m:oMath>
                </a14:m>
                <a:r>
                  <a:rPr lang="en-US" sz="2800" dirty="0"/>
                  <a:t>,</a:t>
                </a:r>
                <a14:m>
                  <m:oMath xmlns:m="http://schemas.openxmlformats.org/officeDocument/2006/math">
                    <m:sSub>
                      <m:sSubPr>
                        <m:ctrlPr>
                          <a:rPr lang="fr-CH" sz="2800" b="1" i="1">
                            <a:latin typeface="Cambria Math" panose="02040503050406030204" pitchFamily="18" charset="0"/>
                            <a:ea typeface="Cambria Math" charset="0"/>
                          </a:rPr>
                        </m:ctrlPr>
                      </m:sSubPr>
                      <m:e>
                        <m:r>
                          <a:rPr lang="fr-CH" sz="2800" b="1" i="1" smtClean="0">
                            <a:latin typeface="Cambria Math" panose="02040503050406030204" pitchFamily="18" charset="0"/>
                            <a:ea typeface="Cambria Math" charset="0"/>
                          </a:rPr>
                          <m:t> </m:t>
                        </m:r>
                        <m:r>
                          <a:rPr lang="fr-CH" sz="2800" b="1" i="1" smtClean="0">
                            <a:latin typeface="Cambria Math" panose="02040503050406030204" pitchFamily="18" charset="0"/>
                            <a:ea typeface="Cambria Math" charset="0"/>
                          </a:rPr>
                          <m:t>𝒄</m:t>
                        </m:r>
                      </m:e>
                      <m:sub>
                        <m:r>
                          <a:rPr lang="fr-CH" sz="2800" i="1">
                            <a:latin typeface="Cambria Math" panose="02040503050406030204" pitchFamily="18" charset="0"/>
                            <a:ea typeface="Cambria Math" charset="0"/>
                          </a:rPr>
                          <m:t>𝑡</m:t>
                        </m:r>
                      </m:sub>
                    </m:sSub>
                  </m:oMath>
                </a14:m>
                <a:r>
                  <a:rPr lang="en-US" sz="2800" dirty="0"/>
                  <a:t> and </a:t>
                </a:r>
                <a14:m>
                  <m:oMath xmlns:m="http://schemas.openxmlformats.org/officeDocument/2006/math">
                    <m:sSub>
                      <m:sSubPr>
                        <m:ctrlPr>
                          <a:rPr lang="fr-CH" sz="2800" b="1" i="1">
                            <a:latin typeface="Cambria Math" panose="02040503050406030204" pitchFamily="18" charset="0"/>
                            <a:ea typeface="Cambria Math" charset="0"/>
                          </a:rPr>
                        </m:ctrlPr>
                      </m:sSubPr>
                      <m:e>
                        <m:r>
                          <a:rPr lang="fr-CH" sz="2800" b="1" i="1">
                            <a:latin typeface="Cambria Math" panose="02040503050406030204" pitchFamily="18" charset="0"/>
                            <a:ea typeface="Cambria Math" charset="0"/>
                          </a:rPr>
                          <m:t>𝒄</m:t>
                        </m:r>
                      </m:e>
                      <m:sub>
                        <m:r>
                          <a:rPr lang="fr-CH" sz="2800" i="1">
                            <a:latin typeface="Cambria Math" panose="02040503050406030204" pitchFamily="18" charset="0"/>
                            <a:ea typeface="Cambria Math" charset="0"/>
                            <a:cs typeface="Cambria Math" charset="0"/>
                          </a:rPr>
                          <m:t>𝑘</m:t>
                        </m:r>
                      </m:sub>
                    </m:sSub>
                  </m:oMath>
                </a14:m>
                <a:r>
                  <a:rPr lang="en-US" sz="2800" dirty="0"/>
                  <a:t>, </a:t>
                </a:r>
              </a:p>
              <a:p>
                <a:endParaRPr lang="en-US" sz="2800" dirty="0"/>
              </a:p>
              <a:p>
                <a:r>
                  <a:rPr lang="en-US" sz="2800" dirty="0"/>
                  <a:t>And the updates are according to the corresponding partial derivative</a:t>
                </a:r>
              </a:p>
              <a:p>
                <a:endParaRPr lang="en-US" sz="2800" dirty="0"/>
              </a:p>
              <a:p>
                <a:r>
                  <a:rPr lang="en-US" sz="2800" dirty="0"/>
                  <a:t>e.g.,</a:t>
                </a:r>
              </a:p>
              <a:p>
                <a:pPr algn="ctr"/>
                <a14:m>
                  <m:oMath xmlns:m="http://schemas.openxmlformats.org/officeDocument/2006/math">
                    <m:sSubSup>
                      <m:sSubSupPr>
                        <m:ctrlPr>
                          <a:rPr lang="en-US" sz="2400" i="1" dirty="0">
                            <a:latin typeface="Cambria Math" panose="02040503050406030204" pitchFamily="18" charset="0"/>
                          </a:rPr>
                        </m:ctrlPr>
                      </m:sSubSupPr>
                      <m:e>
                        <m:r>
                          <a:rPr lang="fr-CH" sz="2400" b="1" i="1" dirty="0">
                            <a:latin typeface="Cambria Math" panose="02040503050406030204" pitchFamily="18" charset="0"/>
                          </a:rPr>
                          <m:t>𝒘</m:t>
                        </m:r>
                      </m:e>
                      <m:sub>
                        <m:r>
                          <a:rPr lang="fr-CH" sz="2400" i="1" dirty="0">
                            <a:latin typeface="Cambria Math" panose="02040503050406030204" pitchFamily="18" charset="0"/>
                          </a:rPr>
                          <m:t>𝑡</m:t>
                        </m:r>
                      </m:sub>
                      <m:sup>
                        <m:r>
                          <a:rPr lang="fr-CH" sz="2400" i="1" dirty="0">
                            <a:latin typeface="Cambria Math" panose="02040503050406030204" pitchFamily="18" charset="0"/>
                          </a:rPr>
                          <m:t>𝑛𝑒𝑤</m:t>
                        </m:r>
                      </m:sup>
                    </m:sSubSup>
                    <m:r>
                      <a:rPr lang="fr-CH" sz="2400" i="1" dirty="0">
                        <a:latin typeface="Cambria Math" panose="02040503050406030204" pitchFamily="18" charset="0"/>
                      </a:rPr>
                      <m:t>=</m:t>
                    </m:r>
                  </m:oMath>
                </a14:m>
                <a:r>
                  <a:rPr lang="en-US" sz="2400" dirty="0"/>
                  <a:t> </a:t>
                </a:r>
                <a14:m>
                  <m:oMath xmlns:m="http://schemas.openxmlformats.org/officeDocument/2006/math">
                    <m:sSubSup>
                      <m:sSubSupPr>
                        <m:ctrlPr>
                          <a:rPr lang="en-US" sz="2400" i="1" dirty="0">
                            <a:latin typeface="Cambria Math" panose="02040503050406030204" pitchFamily="18" charset="0"/>
                          </a:rPr>
                        </m:ctrlPr>
                      </m:sSubSupPr>
                      <m:e>
                        <m:r>
                          <a:rPr lang="fr-CH" sz="2400" b="1" i="1" dirty="0">
                            <a:latin typeface="Cambria Math" panose="02040503050406030204" pitchFamily="18" charset="0"/>
                          </a:rPr>
                          <m:t>𝒘</m:t>
                        </m:r>
                      </m:e>
                      <m:sub>
                        <m:r>
                          <a:rPr lang="fr-CH" sz="2400" i="1" dirty="0">
                            <a:latin typeface="Cambria Math" panose="02040503050406030204" pitchFamily="18" charset="0"/>
                          </a:rPr>
                          <m:t>𝑡</m:t>
                        </m:r>
                      </m:sub>
                      <m:sup>
                        <m:r>
                          <a:rPr lang="fr-CH" sz="2400" i="1" dirty="0">
                            <a:latin typeface="Cambria Math" panose="02040503050406030204" pitchFamily="18" charset="0"/>
                          </a:rPr>
                          <m:t>𝑜𝑙𝑑</m:t>
                        </m:r>
                      </m:sup>
                    </m:sSubSup>
                    <m:r>
                      <a:rPr lang="fr-CH" sz="2400" i="1" dirty="0">
                        <a:latin typeface="Cambria Math" panose="02040503050406030204" pitchFamily="18" charset="0"/>
                      </a:rPr>
                      <m:t>−</m:t>
                    </m:r>
                    <m:r>
                      <a:rPr lang="fr-CH" sz="2400" i="1" dirty="0">
                        <a:latin typeface="Cambria Math" panose="02040503050406030204" pitchFamily="18" charset="0"/>
                        <a:ea typeface="Cambria Math" panose="02040503050406030204" pitchFamily="18" charset="0"/>
                      </a:rPr>
                      <m:t>𝛼</m:t>
                    </m:r>
                    <m:f>
                      <m:fPr>
                        <m:ctrlPr>
                          <a:rPr lang="fr-CH" sz="2400" i="1" dirty="0">
                            <a:latin typeface="Cambria Math" panose="02040503050406030204" pitchFamily="18" charset="0"/>
                            <a:ea typeface="Cambria Math" panose="02040503050406030204" pitchFamily="18" charset="0"/>
                          </a:rPr>
                        </m:ctrlPr>
                      </m:fPr>
                      <m:num>
                        <m:r>
                          <a:rPr lang="fr-CH" sz="2400" i="1" dirty="0">
                            <a:latin typeface="Cambria Math" panose="02040503050406030204" pitchFamily="18" charset="0"/>
                            <a:ea typeface="Cambria Math" panose="02040503050406030204" pitchFamily="18" charset="0"/>
                          </a:rPr>
                          <m:t>𝜕</m:t>
                        </m:r>
                      </m:num>
                      <m:den>
                        <m:r>
                          <a:rPr lang="fr-CH" sz="2400" i="1" dirty="0">
                            <a:latin typeface="Cambria Math" panose="02040503050406030204" pitchFamily="18" charset="0"/>
                            <a:ea typeface="Cambria Math" panose="02040503050406030204" pitchFamily="18" charset="0"/>
                          </a:rPr>
                          <m:t>𝜕</m:t>
                        </m:r>
                        <m:sSub>
                          <m:sSubPr>
                            <m:ctrlPr>
                              <a:rPr lang="fr-CH" sz="2400" i="1" dirty="0">
                                <a:latin typeface="Cambria Math" panose="02040503050406030204" pitchFamily="18" charset="0"/>
                                <a:ea typeface="Cambria Math" panose="02040503050406030204" pitchFamily="18" charset="0"/>
                              </a:rPr>
                            </m:ctrlPr>
                          </m:sSubPr>
                          <m:e>
                            <m:r>
                              <a:rPr lang="fr-CH" sz="2400" b="1" i="1" dirty="0">
                                <a:latin typeface="Cambria Math" panose="02040503050406030204" pitchFamily="18" charset="0"/>
                                <a:ea typeface="Cambria Math" panose="02040503050406030204" pitchFamily="18" charset="0"/>
                              </a:rPr>
                              <m:t>𝒘</m:t>
                            </m:r>
                          </m:e>
                          <m:sub>
                            <m:r>
                              <a:rPr lang="fr-CH" sz="2400" i="1" dirty="0">
                                <a:latin typeface="Cambria Math" panose="02040503050406030204" pitchFamily="18" charset="0"/>
                                <a:ea typeface="Cambria Math" panose="02040503050406030204" pitchFamily="18" charset="0"/>
                              </a:rPr>
                              <m:t>𝑡</m:t>
                            </m:r>
                          </m:sub>
                        </m:sSub>
                      </m:den>
                    </m:f>
                  </m:oMath>
                </a14:m>
                <a:r>
                  <a:rPr lang="fr-CH" sz="2400" dirty="0" err="1">
                    <a:ea typeface="Cambria Math" panose="02040503050406030204" pitchFamily="18" charset="0"/>
                  </a:rPr>
                  <a:t> </a:t>
                </a:r>
                <a14:m>
                  <m:oMath xmlns:m="http://schemas.openxmlformats.org/officeDocument/2006/math">
                    <m:sSub>
                      <m:sSubPr>
                        <m:ctrlPr>
                          <a:rPr lang="fr-CH" sz="2400" i="1" dirty="0" err="1">
                            <a:latin typeface="Cambria Math" panose="02040503050406030204" pitchFamily="18" charset="0"/>
                            <a:ea typeface="Cambria Math" panose="02040503050406030204" pitchFamily="18" charset="0"/>
                          </a:rPr>
                        </m:ctrlPr>
                      </m:sSubPr>
                      <m:e>
                        <m:r>
                          <a:rPr lang="fr-CH" sz="2400" i="1" dirty="0" err="1">
                            <a:latin typeface="Cambria Math" panose="02040503050406030204" pitchFamily="18" charset="0"/>
                            <a:ea typeface="Cambria Math" panose="02040503050406030204" pitchFamily="18" charset="0"/>
                          </a:rPr>
                          <m:t>𝐽</m:t>
                        </m:r>
                      </m:e>
                      <m:sub>
                        <m:r>
                          <a:rPr lang="fr-CH" sz="2400" i="1" dirty="0" err="1">
                            <a:latin typeface="Cambria Math" panose="02040503050406030204" pitchFamily="18" charset="0"/>
                            <a:ea typeface="Cambria Math" panose="02040503050406030204" pitchFamily="18" charset="0"/>
                          </a:rPr>
                          <m:t>𝑡</m:t>
                        </m:r>
                      </m:sub>
                    </m:sSub>
                    <m:r>
                      <a:rPr lang="fr-CH" sz="2400" i="1" dirty="0" err="1">
                        <a:latin typeface="Cambria Math" panose="02040503050406030204" pitchFamily="18" charset="0"/>
                        <a:ea typeface="Cambria Math" panose="02040503050406030204" pitchFamily="18" charset="0"/>
                      </a:rPr>
                      <m:t>(</m:t>
                    </m:r>
                    <m:sSubSup>
                      <m:sSubSupPr>
                        <m:ctrlPr>
                          <a:rPr lang="en-US" sz="2400" i="1" dirty="0" smtClean="0">
                            <a:latin typeface="Cambria Math" panose="02040503050406030204" pitchFamily="18" charset="0"/>
                          </a:rPr>
                        </m:ctrlPr>
                      </m:sSubSupPr>
                      <m:e>
                        <m:r>
                          <a:rPr lang="fr-CH" sz="2400" b="1" i="1" dirty="0">
                            <a:latin typeface="Cambria Math" panose="02040503050406030204" pitchFamily="18" charset="0"/>
                          </a:rPr>
                          <m:t>𝒘</m:t>
                        </m:r>
                      </m:e>
                      <m:sub>
                        <m:r>
                          <a:rPr lang="fr-CH" sz="2400" i="1" dirty="0">
                            <a:latin typeface="Cambria Math" panose="02040503050406030204" pitchFamily="18" charset="0"/>
                          </a:rPr>
                          <m:t>𝑡</m:t>
                        </m:r>
                      </m:sub>
                      <m:sup>
                        <m:r>
                          <a:rPr lang="fr-CH" sz="2400" i="1" dirty="0">
                            <a:latin typeface="Cambria Math" panose="02040503050406030204" pitchFamily="18" charset="0"/>
                          </a:rPr>
                          <m:t>𝑜𝑙𝑑</m:t>
                        </m:r>
                      </m:sup>
                    </m:sSubSup>
                    <m:r>
                      <a:rPr lang="fr-CH" sz="2400" i="1" dirty="0" err="1">
                        <a:latin typeface="Cambria Math" panose="02040503050406030204" pitchFamily="18" charset="0"/>
                        <a:ea typeface="Cambria Math" panose="02040503050406030204" pitchFamily="18" charset="0"/>
                      </a:rPr>
                      <m:t>,</m:t>
                    </m:r>
                    <m:sSubSup>
                      <m:sSubSupPr>
                        <m:ctrlPr>
                          <a:rPr lang="en-US" sz="2400" i="1" dirty="0">
                            <a:latin typeface="Cambria Math" panose="02040503050406030204" pitchFamily="18" charset="0"/>
                          </a:rPr>
                        </m:ctrlPr>
                      </m:sSubSupPr>
                      <m:e>
                        <m:r>
                          <a:rPr lang="fr-CH" sz="2400" b="1" i="1" dirty="0" smtClean="0">
                            <a:latin typeface="Cambria Math" panose="02040503050406030204" pitchFamily="18" charset="0"/>
                          </a:rPr>
                          <m:t>𝒄</m:t>
                        </m:r>
                      </m:e>
                      <m:sub>
                        <m:r>
                          <a:rPr lang="fr-CH" sz="2400" i="1" dirty="0">
                            <a:latin typeface="Cambria Math" panose="02040503050406030204" pitchFamily="18" charset="0"/>
                          </a:rPr>
                          <m:t>𝑡</m:t>
                        </m:r>
                      </m:sub>
                      <m:sup>
                        <m:r>
                          <a:rPr lang="fr-CH" sz="2400" i="1" dirty="0">
                            <a:latin typeface="Cambria Math" panose="02040503050406030204" pitchFamily="18" charset="0"/>
                          </a:rPr>
                          <m:t>𝑜𝑙𝑑</m:t>
                        </m:r>
                      </m:sup>
                    </m:sSubSup>
                    <m:r>
                      <a:rPr lang="fr-CH" sz="2400" i="1" dirty="0" err="1">
                        <a:latin typeface="Cambria Math" panose="02040503050406030204" pitchFamily="18" charset="0"/>
                        <a:ea typeface="Cambria Math" panose="02040503050406030204" pitchFamily="18" charset="0"/>
                      </a:rPr>
                      <m:t>,</m:t>
                    </m:r>
                    <m:sSubSup>
                      <m:sSubSupPr>
                        <m:ctrlPr>
                          <a:rPr lang="en-US" sz="2400" i="1" dirty="0">
                            <a:latin typeface="Cambria Math" panose="02040503050406030204" pitchFamily="18" charset="0"/>
                          </a:rPr>
                        </m:ctrlPr>
                      </m:sSubSupPr>
                      <m:e>
                        <m:r>
                          <a:rPr lang="fr-CH" sz="2400" b="1" i="1" dirty="0">
                            <a:latin typeface="Cambria Math" panose="02040503050406030204" pitchFamily="18" charset="0"/>
                          </a:rPr>
                          <m:t>𝒄</m:t>
                        </m:r>
                      </m:e>
                      <m:sub>
                        <m:r>
                          <a:rPr lang="fr-CH" sz="2400" i="1" dirty="0">
                            <a:latin typeface="Cambria Math" panose="02040503050406030204" pitchFamily="18" charset="0"/>
                          </a:rPr>
                          <m:t>1</m:t>
                        </m:r>
                      </m:sub>
                      <m:sup>
                        <m:r>
                          <a:rPr lang="fr-CH" sz="2400" i="1" dirty="0">
                            <a:latin typeface="Cambria Math" panose="02040503050406030204" pitchFamily="18" charset="0"/>
                          </a:rPr>
                          <m:t>𝑜𝑙𝑑</m:t>
                        </m:r>
                      </m:sup>
                    </m:sSubSup>
                    <m:r>
                      <a:rPr lang="fr-CH" sz="2400" i="1" dirty="0" err="1">
                        <a:latin typeface="Cambria Math" panose="02040503050406030204" pitchFamily="18" charset="0"/>
                        <a:ea typeface="Cambria Math" panose="02040503050406030204" pitchFamily="18" charset="0"/>
                      </a:rPr>
                      <m:t>,…,</m:t>
                    </m:r>
                    <m:sSubSup>
                      <m:sSubSupPr>
                        <m:ctrlPr>
                          <a:rPr lang="en-US" sz="2400" i="1" dirty="0">
                            <a:latin typeface="Cambria Math" panose="02040503050406030204" pitchFamily="18" charset="0"/>
                          </a:rPr>
                        </m:ctrlPr>
                      </m:sSubSupPr>
                      <m:e>
                        <m:r>
                          <a:rPr lang="fr-CH" sz="2400" b="1" i="1" dirty="0">
                            <a:latin typeface="Cambria Math" panose="02040503050406030204" pitchFamily="18" charset="0"/>
                          </a:rPr>
                          <m:t>𝒄</m:t>
                        </m:r>
                      </m:e>
                      <m:sub>
                        <m:r>
                          <a:rPr lang="fr-CH" sz="2400" i="1" dirty="0">
                            <a:latin typeface="Cambria Math" panose="02040503050406030204" pitchFamily="18" charset="0"/>
                          </a:rPr>
                          <m:t>𝐾</m:t>
                        </m:r>
                      </m:sub>
                      <m:sup>
                        <m:r>
                          <a:rPr lang="fr-CH" sz="2400" i="1" dirty="0">
                            <a:latin typeface="Cambria Math" panose="02040503050406030204" pitchFamily="18" charset="0"/>
                          </a:rPr>
                          <m:t>𝑜𝑙𝑑</m:t>
                        </m:r>
                      </m:sup>
                    </m:sSubSup>
                    <m:r>
                      <a:rPr lang="fr-CH" sz="2400" i="1" dirty="0" err="1">
                        <a:latin typeface="Cambria Math" panose="02040503050406030204" pitchFamily="18" charset="0"/>
                        <a:ea typeface="Cambria Math" panose="02040503050406030204" pitchFamily="18" charset="0"/>
                      </a:rPr>
                      <m:t>)</m:t>
                    </m:r>
                  </m:oMath>
                </a14:m>
                <a:endParaRPr lang="en-US" sz="2400" dirty="0"/>
              </a:p>
              <a:p>
                <a:endParaRPr lang="en-US" sz="2800" dirty="0"/>
              </a:p>
            </p:txBody>
          </p:sp>
        </mc:Choice>
        <mc:Fallback xmlns="">
          <p:sp>
            <p:nvSpPr>
              <p:cNvPr id="3" name="Content Placeholder 2">
                <a:extLst>
                  <a:ext uri="{FF2B5EF4-FFF2-40B4-BE49-F238E27FC236}">
                    <a16:creationId xmlns:a16="http://schemas.microsoft.com/office/drawing/2014/main" id="{08614411-600A-EE43-BFCD-990EEA38F17E}"/>
                  </a:ext>
                </a:extLst>
              </p:cNvPr>
              <p:cNvSpPr>
                <a:spLocks noGrp="1" noRot="1" noChangeAspect="1" noMove="1" noResize="1" noEditPoints="1" noAdjustHandles="1" noChangeArrowheads="1" noChangeShapeType="1" noTextEdit="1"/>
              </p:cNvSpPr>
              <p:nvPr>
                <p:ph idx="1"/>
              </p:nvPr>
            </p:nvSpPr>
            <p:spPr>
              <a:blipFill>
                <a:blip r:embed="rId3"/>
                <a:stretch>
                  <a:fillRect l="-1372" t="-756"/>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37BD11A8-6FBE-4249-8F2C-2815A13AA24A}"/>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4764184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05BD3-F515-3C46-BD37-59815A426CE8}"/>
              </a:ext>
            </a:extLst>
          </p:cNvPr>
          <p:cNvSpPr>
            <a:spLocks noGrp="1"/>
          </p:cNvSpPr>
          <p:nvPr>
            <p:ph type="title"/>
          </p:nvPr>
        </p:nvSpPr>
        <p:spPr>
          <a:xfrm>
            <a:off x="152400" y="304800"/>
            <a:ext cx="8812088" cy="914400"/>
          </a:xfrm>
        </p:spPr>
        <p:txBody>
          <a:bodyPr/>
          <a:lstStyle/>
          <a:p>
            <a:r>
              <a:rPr lang="en-US" dirty="0"/>
              <a:t>Computing the Derivative (Backpropagation)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5A70B8F-CF60-2A47-8AD2-169F7C2F42F0}"/>
                  </a:ext>
                </a:extLst>
              </p:cNvPr>
              <p:cNvSpPr>
                <a:spLocks noGrp="1"/>
              </p:cNvSpPr>
              <p:nvPr>
                <p:ph idx="1"/>
              </p:nvPr>
            </p:nvSpPr>
            <p:spPr/>
            <p:txBody>
              <a:bodyPr/>
              <a:lstStyle/>
              <a:p>
                <a:r>
                  <a:rPr lang="fr-CH" dirty="0"/>
                  <a:t>Some notation</a:t>
                </a:r>
              </a:p>
              <a:p>
                <a:pPr algn="ctr"/>
                <a14:m>
                  <m:oMath xmlns:m="http://schemas.openxmlformats.org/officeDocument/2006/math">
                    <m:r>
                      <a:rPr lang="fr-CH" sz="2400" b="0" i="1">
                        <a:latin typeface="Cambria Math" panose="02040503050406030204" pitchFamily="18" charset="0"/>
                      </a:rPr>
                      <m:t>𝑥</m:t>
                    </m:r>
                    <m:r>
                      <a:rPr lang="fr-CH" sz="2400" b="0" i="1">
                        <a:latin typeface="Cambria Math" panose="02040503050406030204" pitchFamily="18" charset="0"/>
                      </a:rPr>
                      <m:t>=</m:t>
                    </m:r>
                    <m:r>
                      <a:rPr lang="fr-CH" sz="2400" b="1">
                        <a:latin typeface="Cambria Math" panose="02040503050406030204" pitchFamily="18" charset="0"/>
                      </a:rPr>
                      <m:t>𝐜</m:t>
                    </m:r>
                    <m:r>
                      <a:rPr lang="en-US" sz="2400" i="1">
                        <a:latin typeface="Cambria Math" panose="02040503050406030204" pitchFamily="18" charset="0"/>
                        <a:ea typeface="Cambria Math" panose="02040503050406030204" pitchFamily="18" charset="0"/>
                      </a:rPr>
                      <m:t>∙</m:t>
                    </m:r>
                  </m:oMath>
                </a14:m>
                <a:r>
                  <a:rPr lang="fr-CH" sz="2400" b="1" dirty="0"/>
                  <a:t> </a:t>
                </a:r>
                <a14:m>
                  <m:oMath xmlns:m="http://schemas.openxmlformats.org/officeDocument/2006/math">
                    <m:r>
                      <a:rPr lang="fr-CH" sz="2400" b="1" i="1">
                        <a:latin typeface="Cambria Math" panose="02040503050406030204" pitchFamily="18" charset="0"/>
                      </a:rPr>
                      <m:t>𝒘</m:t>
                    </m:r>
                    <m:r>
                      <a:rPr lang="fr-CH" sz="2400" b="0" i="0">
                        <a:latin typeface="Cambria Math" panose="02040503050406030204" pitchFamily="18" charset="0"/>
                      </a:rPr>
                      <m:t>, </m:t>
                    </m:r>
                    <m:r>
                      <m:rPr>
                        <m:sty m:val="p"/>
                      </m:rPr>
                      <a:rPr lang="fr-CH" sz="2400" b="0" i="0">
                        <a:latin typeface="Cambria Math" panose="02040503050406030204" pitchFamily="18" charset="0"/>
                      </a:rPr>
                      <m:t>p</m:t>
                    </m:r>
                    <m:r>
                      <a:rPr lang="fr-CH" sz="2400" b="0" i="0">
                        <a:latin typeface="Cambria Math" panose="02040503050406030204" pitchFamily="18" charset="0"/>
                      </a:rPr>
                      <m:t>=</m:t>
                    </m:r>
                    <m:r>
                      <m:rPr>
                        <m:sty m:val="p"/>
                      </m:rPr>
                      <a:rPr lang="el-GR" sz="2400" b="0" i="1">
                        <a:latin typeface="Cambria Math" panose="02040503050406030204" pitchFamily="18" charset="0"/>
                        <a:ea typeface="Cambria Math" panose="02040503050406030204" pitchFamily="18" charset="0"/>
                      </a:rPr>
                      <m:t>σ</m:t>
                    </m:r>
                    <m:d>
                      <m:dPr>
                        <m:ctrlPr>
                          <a:rPr lang="fr-CH" sz="2400" b="0" i="1">
                            <a:latin typeface="Cambria Math" panose="02040503050406030204" pitchFamily="18" charset="0"/>
                            <a:ea typeface="Cambria Math" panose="02040503050406030204" pitchFamily="18" charset="0"/>
                          </a:rPr>
                        </m:ctrlPr>
                      </m:dPr>
                      <m:e>
                        <m:r>
                          <a:rPr lang="fr-CH" sz="2400" b="0" i="1">
                            <a:latin typeface="Cambria Math" panose="02040503050406030204" pitchFamily="18" charset="0"/>
                            <a:ea typeface="Cambria Math" panose="02040503050406030204" pitchFamily="18" charset="0"/>
                          </a:rPr>
                          <m:t>𝑥</m:t>
                        </m:r>
                      </m:e>
                    </m:d>
                    <m:r>
                      <a:rPr lang="fr-CH" sz="2400" b="0" i="1">
                        <a:latin typeface="Cambria Math" panose="02040503050406030204" pitchFamily="18" charset="0"/>
                        <a:ea typeface="Cambria Math" panose="02040503050406030204" pitchFamily="18" charset="0"/>
                      </a:rPr>
                      <m:t>,</m:t>
                    </m:r>
                    <m:sSub>
                      <m:sSubPr>
                        <m:ctrlPr>
                          <a:rPr lang="en-US" sz="2400" i="1">
                            <a:latin typeface="Cambria Math" panose="02040503050406030204" pitchFamily="18" charset="0"/>
                          </a:rPr>
                        </m:ctrlPr>
                      </m:sSubPr>
                      <m:e>
                        <m:r>
                          <a:rPr lang="fr-CH" sz="2400" i="1">
                            <a:latin typeface="Cambria Math" panose="02040503050406030204" pitchFamily="18" charset="0"/>
                          </a:rPr>
                          <m:t>𝑧</m:t>
                        </m:r>
                      </m:e>
                      <m:sub>
                        <m:r>
                          <a:rPr lang="fr-CH" sz="2400" i="1">
                            <a:latin typeface="Cambria Math" panose="02040503050406030204" pitchFamily="18" charset="0"/>
                          </a:rPr>
                          <m:t>𝑘</m:t>
                        </m:r>
                      </m:sub>
                    </m:sSub>
                  </m:oMath>
                </a14:m>
                <a:r>
                  <a:rPr lang="en-US" sz="2400" dirty="0"/>
                  <a:t>=-</a:t>
                </a:r>
                <a:r>
                  <a:rPr lang="fr-CH" sz="2400" dirty="0"/>
                  <a:t> </a:t>
                </a:r>
                <a14:m>
                  <m:oMath xmlns:m="http://schemas.openxmlformats.org/officeDocument/2006/math">
                    <m:sSub>
                      <m:sSubPr>
                        <m:ctrlPr>
                          <a:rPr lang="fr-CH" sz="2400" i="1">
                            <a:latin typeface="Cambria Math" panose="02040503050406030204" pitchFamily="18" charset="0"/>
                          </a:rPr>
                        </m:ctrlPr>
                      </m:sSubPr>
                      <m:e>
                        <m:r>
                          <a:rPr lang="fr-CH" sz="2400" b="1">
                            <a:latin typeface="Cambria Math" panose="02040503050406030204" pitchFamily="18" charset="0"/>
                          </a:rPr>
                          <m:t>𝐜</m:t>
                        </m:r>
                      </m:e>
                      <m:sub>
                        <m:r>
                          <a:rPr lang="fr-CH" sz="2400" i="1">
                            <a:latin typeface="Cambria Math" panose="02040503050406030204" pitchFamily="18" charset="0"/>
                          </a:rPr>
                          <m:t>𝑘</m:t>
                        </m:r>
                      </m:sub>
                    </m:sSub>
                  </m:oMath>
                </a14:m>
                <a:r>
                  <a:rPr lang="en-US" sz="2400" dirty="0">
                    <a:ea typeface="Cambria Math" panose="02040503050406030204" pitchFamily="18" charset="0"/>
                  </a:rPr>
                  <a:t> </a:t>
                </a:r>
                <a14:m>
                  <m:oMath xmlns:m="http://schemas.openxmlformats.org/officeDocument/2006/math">
                    <m:r>
                      <a:rPr lang="en-US" sz="2400" i="1">
                        <a:latin typeface="Cambria Math" panose="02040503050406030204" pitchFamily="18" charset="0"/>
                        <a:ea typeface="Cambria Math" panose="02040503050406030204" pitchFamily="18" charset="0"/>
                      </a:rPr>
                      <m:t>∙</m:t>
                    </m:r>
                  </m:oMath>
                </a14:m>
                <a:r>
                  <a:rPr lang="fr-CH" sz="2400" b="1" dirty="0"/>
                  <a:t> </a:t>
                </a:r>
                <a14:m>
                  <m:oMath xmlns:m="http://schemas.openxmlformats.org/officeDocument/2006/math">
                    <m:r>
                      <a:rPr lang="fr-CH" sz="2400" b="1" i="1">
                        <a:latin typeface="Cambria Math" panose="02040503050406030204" pitchFamily="18" charset="0"/>
                      </a:rPr>
                      <m:t>𝒘</m:t>
                    </m:r>
                  </m:oMath>
                </a14:m>
                <a:r>
                  <a:rPr lang="en-US" sz="2400" dirty="0"/>
                  <a:t>, </a:t>
                </a:r>
                <a14:m>
                  <m:oMath xmlns:m="http://schemas.openxmlformats.org/officeDocument/2006/math">
                    <m:sSub>
                      <m:sSubPr>
                        <m:ctrlPr>
                          <a:rPr lang="en-US" sz="2400" i="1">
                            <a:latin typeface="Cambria Math" panose="02040503050406030204" pitchFamily="18" charset="0"/>
                          </a:rPr>
                        </m:ctrlPr>
                      </m:sSubPr>
                      <m:e>
                        <m:r>
                          <a:rPr lang="fr-CH" sz="2400" i="1">
                            <a:latin typeface="Cambria Math" panose="02040503050406030204" pitchFamily="18" charset="0"/>
                          </a:rPr>
                          <m:t>𝑞</m:t>
                        </m:r>
                      </m:e>
                      <m:sub>
                        <m:r>
                          <a:rPr lang="fr-CH" sz="2400" i="1">
                            <a:latin typeface="Cambria Math" panose="02040503050406030204" pitchFamily="18" charset="0"/>
                          </a:rPr>
                          <m:t>𝑘</m:t>
                        </m:r>
                      </m:sub>
                    </m:sSub>
                  </m:oMath>
                </a14:m>
                <a:r>
                  <a:rPr lang="en-US" sz="2400" dirty="0"/>
                  <a:t>=</a:t>
                </a:r>
                <a:r>
                  <a:rPr lang="el-GR" sz="2400" dirty="0">
                    <a:ea typeface="Cambria Math" panose="02040503050406030204" pitchFamily="18" charset="0"/>
                  </a:rPr>
                  <a:t> </a:t>
                </a:r>
                <a14:m>
                  <m:oMath xmlns:m="http://schemas.openxmlformats.org/officeDocument/2006/math">
                    <m:r>
                      <m:rPr>
                        <m:sty m:val="p"/>
                      </m:rPr>
                      <a:rPr lang="el-GR" sz="2400" i="1">
                        <a:latin typeface="Cambria Math" panose="02040503050406030204" pitchFamily="18" charset="0"/>
                        <a:ea typeface="Cambria Math" panose="02040503050406030204" pitchFamily="18" charset="0"/>
                      </a:rPr>
                      <m:t>σ</m:t>
                    </m:r>
                    <m:d>
                      <m:dPr>
                        <m:ctrlPr>
                          <a:rPr lang="fr-CH" sz="2400" i="1">
                            <a:latin typeface="Cambria Math" panose="02040503050406030204" pitchFamily="18" charset="0"/>
                            <a:ea typeface="Cambria Math" panose="02040503050406030204" pitchFamily="18" charset="0"/>
                          </a:rPr>
                        </m:ctrlPr>
                      </m:dPr>
                      <m:e>
                        <m:sSub>
                          <m:sSubPr>
                            <m:ctrlPr>
                              <a:rPr lang="en-US" sz="2400" i="1">
                                <a:latin typeface="Cambria Math" panose="02040503050406030204" pitchFamily="18" charset="0"/>
                              </a:rPr>
                            </m:ctrlPr>
                          </m:sSubPr>
                          <m:e>
                            <m:r>
                              <a:rPr lang="fr-CH" sz="2400" i="1">
                                <a:latin typeface="Cambria Math" panose="02040503050406030204" pitchFamily="18" charset="0"/>
                              </a:rPr>
                              <m:t>𝑧</m:t>
                            </m:r>
                          </m:e>
                          <m:sub>
                            <m:r>
                              <a:rPr lang="fr-CH" sz="2400" i="1">
                                <a:latin typeface="Cambria Math" panose="02040503050406030204" pitchFamily="18" charset="0"/>
                              </a:rPr>
                              <m:t>𝑘</m:t>
                            </m:r>
                          </m:sub>
                        </m:sSub>
                      </m:e>
                    </m:d>
                  </m:oMath>
                </a14:m>
                <a:r>
                  <a:rPr lang="en-US" sz="2400" dirty="0"/>
                  <a:t>, </a:t>
                </a:r>
                <a14:m>
                  <m:oMath xmlns:m="http://schemas.openxmlformats.org/officeDocument/2006/math">
                    <m:sSub>
                      <m:sSubPr>
                        <m:ctrlPr>
                          <a:rPr lang="en-US" sz="2400" i="1">
                            <a:solidFill>
                              <a:srgbClr val="000000"/>
                            </a:solidFill>
                            <a:latin typeface="Cambria Math" panose="02040503050406030204" pitchFamily="18" charset="0"/>
                          </a:rPr>
                        </m:ctrlPr>
                      </m:sSubPr>
                      <m:e>
                        <m:r>
                          <a:rPr lang="fr-CH" sz="2400" b="0" i="1" smtClean="0">
                            <a:solidFill>
                              <a:srgbClr val="000000"/>
                            </a:solidFill>
                            <a:latin typeface="Cambria Math" panose="02040503050406030204" pitchFamily="18" charset="0"/>
                          </a:rPr>
                          <m:t>|</m:t>
                        </m:r>
                        <m:r>
                          <a:rPr lang="fr-CH" sz="2400" i="1">
                            <a:solidFill>
                              <a:srgbClr val="000000"/>
                            </a:solidFill>
                            <a:latin typeface="Cambria Math" panose="02040503050406030204" pitchFamily="18" charset="0"/>
                          </a:rPr>
                          <m:t>𝑃</m:t>
                        </m:r>
                      </m:e>
                      <m:sub>
                        <m:r>
                          <a:rPr lang="fr-CH" sz="2400" i="1">
                            <a:solidFill>
                              <a:srgbClr val="000000"/>
                            </a:solidFill>
                            <a:latin typeface="Cambria Math" panose="02040503050406030204" pitchFamily="18" charset="0"/>
                          </a:rPr>
                          <m:t>𝑛</m:t>
                        </m:r>
                      </m:sub>
                    </m:sSub>
                    <m:d>
                      <m:dPr>
                        <m:ctrlPr>
                          <a:rPr lang="fr-CH" sz="2400" i="1">
                            <a:solidFill>
                              <a:srgbClr val="000000"/>
                            </a:solidFill>
                            <a:latin typeface="Cambria Math" panose="02040503050406030204" pitchFamily="18" charset="0"/>
                          </a:rPr>
                        </m:ctrlPr>
                      </m:dPr>
                      <m:e>
                        <m:r>
                          <a:rPr lang="fr-CH" sz="2400" b="0" i="1" smtClean="0">
                            <a:solidFill>
                              <a:srgbClr val="000000"/>
                            </a:solidFill>
                            <a:latin typeface="Cambria Math" panose="02040503050406030204" pitchFamily="18" charset="0"/>
                            <a:ea typeface="Cambria Math" panose="02040503050406030204" pitchFamily="18" charset="0"/>
                          </a:rPr>
                          <m:t>𝑤</m:t>
                        </m:r>
                      </m:e>
                    </m:d>
                    <m:r>
                      <a:rPr lang="fr-CH" sz="2400" b="0" i="1" smtClean="0">
                        <a:solidFill>
                          <a:srgbClr val="000000"/>
                        </a:solidFill>
                        <a:latin typeface="Cambria Math" panose="02040503050406030204" pitchFamily="18" charset="0"/>
                      </a:rPr>
                      <m:t>|=</m:t>
                    </m:r>
                    <m:r>
                      <a:rPr lang="fr-CH" sz="2400" b="0" i="1" smtClean="0">
                        <a:solidFill>
                          <a:srgbClr val="000000"/>
                        </a:solidFill>
                        <a:latin typeface="Cambria Math" panose="02040503050406030204" pitchFamily="18" charset="0"/>
                      </a:rPr>
                      <m:t>𝐾</m:t>
                    </m:r>
                  </m:oMath>
                </a14:m>
                <a:endParaRPr lang="en-US" sz="2400" dirty="0"/>
              </a:p>
              <a:p>
                <a:r>
                  <a:rPr lang="en-US" sz="2800" dirty="0"/>
                  <a:t>Then</a:t>
                </a:r>
                <a:r>
                  <a:rPr lang="en-US" dirty="0"/>
                  <a:t>		</a:t>
                </a:r>
                <a14:m>
                  <m:oMath xmlns:m="http://schemas.openxmlformats.org/officeDocument/2006/math">
                    <m:sSub>
                      <m:sSubPr>
                        <m:ctrlPr>
                          <a:rPr lang="en-US" sz="2400" i="1">
                            <a:latin typeface="Cambria Math" panose="02040503050406030204" pitchFamily="18" charset="0"/>
                          </a:rPr>
                        </m:ctrlPr>
                      </m:sSubPr>
                      <m:e>
                        <m:r>
                          <a:rPr lang="fr-CH" sz="2400" i="1">
                            <a:latin typeface="Cambria Math" panose="02040503050406030204" pitchFamily="18" charset="0"/>
                          </a:rPr>
                          <m:t>𝐽</m:t>
                        </m:r>
                      </m:e>
                      <m:sub>
                        <m:r>
                          <a:rPr lang="fr-CH" sz="2400" i="1">
                            <a:latin typeface="Cambria Math" panose="02040503050406030204" pitchFamily="18" charset="0"/>
                          </a:rPr>
                          <m:t>𝑡</m:t>
                        </m:r>
                      </m:sub>
                    </m:sSub>
                    <m:r>
                      <a:rPr lang="fr-CH" sz="2400" b="1" i="0">
                        <a:latin typeface="Cambria Math" panose="02040503050406030204" pitchFamily="18" charset="0"/>
                      </a:rPr>
                      <m:t>(</m:t>
                    </m:r>
                    <m:r>
                      <a:rPr lang="fr-CH" sz="2400" b="1" i="1">
                        <a:latin typeface="Cambria Math" panose="02040503050406030204" pitchFamily="18" charset="0"/>
                      </a:rPr>
                      <m:t>𝒘</m:t>
                    </m:r>
                  </m:oMath>
                </a14:m>
                <a:r>
                  <a:rPr lang="en-US" sz="2400" dirty="0"/>
                  <a:t>,</a:t>
                </a:r>
                <a:r>
                  <a:rPr lang="fr-CH" sz="2400" b="1" dirty="0"/>
                  <a:t> </a:t>
                </a:r>
                <a14:m>
                  <m:oMath xmlns:m="http://schemas.openxmlformats.org/officeDocument/2006/math">
                    <m:r>
                      <a:rPr lang="fr-CH" sz="2400" b="1">
                        <a:latin typeface="Cambria Math" panose="02040503050406030204" pitchFamily="18" charset="0"/>
                      </a:rPr>
                      <m:t>𝐜</m:t>
                    </m:r>
                  </m:oMath>
                </a14:m>
                <a:r>
                  <a:rPr lang="en-US" sz="2400" dirty="0"/>
                  <a:t>,</a:t>
                </a:r>
                <a:r>
                  <a:rPr lang="fr-CH" sz="2400" dirty="0"/>
                  <a:t> </a:t>
                </a:r>
                <a14:m>
                  <m:oMath xmlns:m="http://schemas.openxmlformats.org/officeDocument/2006/math">
                    <m:sSub>
                      <m:sSubPr>
                        <m:ctrlPr>
                          <a:rPr lang="fr-CH" sz="2400" i="1">
                            <a:latin typeface="Cambria Math" panose="02040503050406030204" pitchFamily="18" charset="0"/>
                          </a:rPr>
                        </m:ctrlPr>
                      </m:sSubPr>
                      <m:e>
                        <m:r>
                          <a:rPr lang="fr-CH" sz="2400" b="1">
                            <a:latin typeface="Cambria Math" panose="02040503050406030204" pitchFamily="18" charset="0"/>
                          </a:rPr>
                          <m:t>𝐜</m:t>
                        </m:r>
                      </m:e>
                      <m:sub>
                        <m:r>
                          <a:rPr lang="fr-CH" sz="2400" b="0" i="1">
                            <a:latin typeface="Cambria Math" panose="02040503050406030204" pitchFamily="18" charset="0"/>
                          </a:rPr>
                          <m:t>1</m:t>
                        </m:r>
                      </m:sub>
                    </m:sSub>
                  </m:oMath>
                </a14:m>
                <a:r>
                  <a:rPr lang="en-US" sz="2400" dirty="0">
                    <a:ea typeface="Cambria Math" panose="02040503050406030204" pitchFamily="18" charset="0"/>
                  </a:rPr>
                  <a:t>,…,</a:t>
                </a:r>
                <a14:m>
                  <m:oMath xmlns:m="http://schemas.openxmlformats.org/officeDocument/2006/math">
                    <m:sSub>
                      <m:sSubPr>
                        <m:ctrlPr>
                          <a:rPr lang="fr-CH" sz="2400" i="1">
                            <a:latin typeface="Cambria Math" panose="02040503050406030204" pitchFamily="18" charset="0"/>
                          </a:rPr>
                        </m:ctrlPr>
                      </m:sSubPr>
                      <m:e>
                        <m:r>
                          <a:rPr lang="fr-CH" sz="2400" b="1">
                            <a:latin typeface="Cambria Math" panose="02040503050406030204" pitchFamily="18" charset="0"/>
                          </a:rPr>
                          <m:t>𝐜</m:t>
                        </m:r>
                      </m:e>
                      <m:sub>
                        <m:r>
                          <a:rPr lang="fr-CH" sz="2400" i="1">
                            <a:latin typeface="Cambria Math" panose="02040503050406030204" pitchFamily="18" charset="0"/>
                          </a:rPr>
                          <m:t>𝑘</m:t>
                        </m:r>
                      </m:sub>
                    </m:sSub>
                    <m:r>
                      <a:rPr lang="fr-CH" sz="2400" b="0" i="0">
                        <a:latin typeface="Cambria Math" panose="02040503050406030204" pitchFamily="18" charset="0"/>
                      </a:rPr>
                      <m:t>)=−</m:t>
                    </m:r>
                    <m:func>
                      <m:funcPr>
                        <m:ctrlPr>
                          <a:rPr lang="fr-CH" sz="2400" b="0" i="1">
                            <a:latin typeface="Cambria Math" panose="02040503050406030204" pitchFamily="18" charset="0"/>
                          </a:rPr>
                        </m:ctrlPr>
                      </m:funcPr>
                      <m:fName>
                        <m:r>
                          <m:rPr>
                            <m:sty m:val="p"/>
                          </m:rPr>
                          <a:rPr lang="fr-CH" sz="2400" b="0" i="0">
                            <a:latin typeface="Cambria Math" panose="02040503050406030204" pitchFamily="18" charset="0"/>
                          </a:rPr>
                          <m:t>log</m:t>
                        </m:r>
                      </m:fName>
                      <m:e>
                        <m:d>
                          <m:dPr>
                            <m:ctrlPr>
                              <a:rPr lang="fr-CH" sz="2400" b="0" i="1">
                                <a:latin typeface="Cambria Math" panose="02040503050406030204" pitchFamily="18" charset="0"/>
                              </a:rPr>
                            </m:ctrlPr>
                          </m:dPr>
                          <m:e>
                            <m:r>
                              <a:rPr lang="fr-CH" sz="2400" b="0" i="1">
                                <a:latin typeface="Cambria Math" panose="02040503050406030204" pitchFamily="18" charset="0"/>
                              </a:rPr>
                              <m:t>𝑝</m:t>
                            </m:r>
                          </m:e>
                        </m:d>
                        <m:r>
                          <a:rPr lang="fr-CH" sz="2400" b="0" i="1">
                            <a:latin typeface="Cambria Math" panose="02040503050406030204" pitchFamily="18" charset="0"/>
                          </a:rPr>
                          <m:t>−</m:t>
                        </m:r>
                      </m:e>
                    </m:func>
                  </m:oMath>
                </a14:m>
                <a:r>
                  <a:rPr lang="fr-CH" sz="2400" dirty="0"/>
                  <a:t> </a:t>
                </a:r>
                <a14:m>
                  <m:oMath xmlns:m="http://schemas.openxmlformats.org/officeDocument/2006/math">
                    <m:nary>
                      <m:naryPr>
                        <m:chr m:val="∑"/>
                        <m:ctrlPr>
                          <a:rPr lang="fr-CH" sz="2400" i="1">
                            <a:latin typeface="Cambria Math" panose="02040503050406030204" pitchFamily="18" charset="0"/>
                          </a:rPr>
                        </m:ctrlPr>
                      </m:naryPr>
                      <m:sub>
                        <m:r>
                          <m:rPr>
                            <m:brk m:alnAt="23"/>
                          </m:rPr>
                          <a:rPr lang="fr-CH" sz="2400" i="1">
                            <a:latin typeface="Cambria Math" panose="02040503050406030204" pitchFamily="18" charset="0"/>
                          </a:rPr>
                          <m:t>𝑘</m:t>
                        </m:r>
                        <m:r>
                          <a:rPr lang="fr-CH" sz="2400" i="1">
                            <a:latin typeface="Cambria Math" panose="02040503050406030204" pitchFamily="18" charset="0"/>
                          </a:rPr>
                          <m:t>=1</m:t>
                        </m:r>
                      </m:sub>
                      <m:sup>
                        <m:r>
                          <a:rPr lang="fr-CH" sz="2400" i="1">
                            <a:latin typeface="Cambria Math" panose="02040503050406030204" pitchFamily="18" charset="0"/>
                          </a:rPr>
                          <m:t>𝐾</m:t>
                        </m:r>
                      </m:sup>
                      <m:e>
                        <m:func>
                          <m:funcPr>
                            <m:ctrlPr>
                              <a:rPr lang="fr-CH" sz="2400" i="1">
                                <a:latin typeface="Cambria Math" panose="02040503050406030204" pitchFamily="18" charset="0"/>
                              </a:rPr>
                            </m:ctrlPr>
                          </m:funcPr>
                          <m:fName>
                            <m:r>
                              <m:rPr>
                                <m:sty m:val="p"/>
                              </m:rPr>
                              <a:rPr lang="fr-CH" sz="2400" i="0">
                                <a:latin typeface="Cambria Math" panose="02040503050406030204" pitchFamily="18" charset="0"/>
                              </a:rPr>
                              <m:t>log</m:t>
                            </m:r>
                          </m:fName>
                          <m:e>
                            <m:sSub>
                              <m:sSubPr>
                                <m:ctrlPr>
                                  <a:rPr lang="en-US" sz="2400" i="1">
                                    <a:latin typeface="Cambria Math" panose="02040503050406030204" pitchFamily="18" charset="0"/>
                                  </a:rPr>
                                </m:ctrlPr>
                              </m:sSubPr>
                              <m:e>
                                <m:r>
                                  <a:rPr lang="fr-CH" sz="2400" i="1">
                                    <a:latin typeface="Cambria Math" panose="02040503050406030204" pitchFamily="18" charset="0"/>
                                  </a:rPr>
                                  <m:t>𝑞</m:t>
                                </m:r>
                              </m:e>
                              <m:sub>
                                <m:r>
                                  <a:rPr lang="fr-CH" sz="2400" i="1">
                                    <a:latin typeface="Cambria Math" panose="02040503050406030204" pitchFamily="18" charset="0"/>
                                  </a:rPr>
                                  <m:t>𝑘</m:t>
                                </m:r>
                              </m:sub>
                            </m:sSub>
                          </m:e>
                        </m:func>
                      </m:e>
                    </m:nary>
                  </m:oMath>
                </a14:m>
                <a:endParaRPr lang="en-US" sz="2800" dirty="0"/>
              </a:p>
              <a:p>
                <a:pPr algn="ctr">
                  <a:lnSpc>
                    <a:spcPct val="150000"/>
                  </a:lnSpc>
                </a:pPr>
                <a14:m>
                  <m:oMath xmlns:m="http://schemas.openxmlformats.org/officeDocument/2006/math">
                    <m:f>
                      <m:fPr>
                        <m:ctrlPr>
                          <a:rPr lang="en-US" sz="2800" i="1">
                            <a:latin typeface="Cambria Math" panose="02040503050406030204" pitchFamily="18" charset="0"/>
                          </a:rPr>
                        </m:ctrlPr>
                      </m:fPr>
                      <m:num>
                        <m:r>
                          <a:rPr lang="en-US" sz="2800" i="1">
                            <a:latin typeface="Cambria Math" panose="02040503050406030204" pitchFamily="18" charset="0"/>
                          </a:rPr>
                          <m:t>𝜕</m:t>
                        </m:r>
                        <m:sSub>
                          <m:sSubPr>
                            <m:ctrlPr>
                              <a:rPr lang="en-US" sz="2800" i="1">
                                <a:latin typeface="Cambria Math" panose="02040503050406030204" pitchFamily="18" charset="0"/>
                              </a:rPr>
                            </m:ctrlPr>
                          </m:sSubPr>
                          <m:e>
                            <m:r>
                              <a:rPr lang="fr-CH" sz="2800" b="0" i="1">
                                <a:latin typeface="Cambria Math" panose="02040503050406030204" pitchFamily="18" charset="0"/>
                              </a:rPr>
                              <m:t>𝐽</m:t>
                            </m:r>
                          </m:e>
                          <m:sub>
                            <m:r>
                              <a:rPr lang="fr-CH" sz="2800" b="0" i="1">
                                <a:latin typeface="Cambria Math" panose="02040503050406030204" pitchFamily="18" charset="0"/>
                              </a:rPr>
                              <m:t>𝑡</m:t>
                            </m:r>
                          </m:sub>
                        </m:sSub>
                      </m:num>
                      <m:den>
                        <m:r>
                          <a:rPr lang="en-US" sz="2800" i="1">
                            <a:latin typeface="Cambria Math" panose="02040503050406030204" pitchFamily="18" charset="0"/>
                          </a:rPr>
                          <m:t>𝜕</m:t>
                        </m:r>
                        <m:r>
                          <a:rPr lang="fr-CH" sz="2800" b="1" i="1">
                            <a:latin typeface="Cambria Math" panose="02040503050406030204" pitchFamily="18" charset="0"/>
                          </a:rPr>
                          <m:t>𝒘</m:t>
                        </m:r>
                      </m:den>
                    </m:f>
                    <m:r>
                      <a:rPr lang="fr-CH" sz="2800" b="0" i="0">
                        <a:latin typeface="Cambria Math" panose="02040503050406030204" pitchFamily="18" charset="0"/>
                      </a:rPr>
                      <m:t>=</m:t>
                    </m:r>
                  </m:oMath>
                </a14:m>
                <a:r>
                  <a:rPr lang="en-US" sz="2800" dirty="0"/>
                  <a:t> </a:t>
                </a:r>
                <a14:m>
                  <m:oMath xmlns:m="http://schemas.openxmlformats.org/officeDocument/2006/math">
                    <m:f>
                      <m:fPr>
                        <m:ctrlPr>
                          <a:rPr lang="en-US" sz="2800" i="1">
                            <a:latin typeface="Cambria Math" panose="02040503050406030204" pitchFamily="18" charset="0"/>
                          </a:rPr>
                        </m:ctrlPr>
                      </m:fPr>
                      <m:num>
                        <m:r>
                          <a:rPr lang="en-US" sz="2800" i="1">
                            <a:latin typeface="Cambria Math" panose="02040503050406030204" pitchFamily="18" charset="0"/>
                          </a:rPr>
                          <m:t>𝜕</m:t>
                        </m:r>
                        <m:sSub>
                          <m:sSubPr>
                            <m:ctrlPr>
                              <a:rPr lang="en-US" sz="2800" i="1">
                                <a:latin typeface="Cambria Math" panose="02040503050406030204" pitchFamily="18" charset="0"/>
                              </a:rPr>
                            </m:ctrlPr>
                          </m:sSubPr>
                          <m:e>
                            <m:r>
                              <a:rPr lang="fr-CH" sz="2800" i="1">
                                <a:latin typeface="Cambria Math" panose="02040503050406030204" pitchFamily="18" charset="0"/>
                              </a:rPr>
                              <m:t>𝐽</m:t>
                            </m:r>
                          </m:e>
                          <m:sub>
                            <m:r>
                              <a:rPr lang="fr-CH" sz="2800" i="1">
                                <a:latin typeface="Cambria Math" panose="02040503050406030204" pitchFamily="18" charset="0"/>
                              </a:rPr>
                              <m:t>𝑡</m:t>
                            </m:r>
                          </m:sub>
                        </m:sSub>
                      </m:num>
                      <m:den>
                        <m:r>
                          <a:rPr lang="en-US" sz="2800" i="1">
                            <a:latin typeface="Cambria Math" panose="02040503050406030204" pitchFamily="18" charset="0"/>
                          </a:rPr>
                          <m:t>𝜕</m:t>
                        </m:r>
                        <m:r>
                          <a:rPr lang="fr-CH" sz="2800" b="0" i="1">
                            <a:latin typeface="Cambria Math" panose="02040503050406030204" pitchFamily="18" charset="0"/>
                          </a:rPr>
                          <m:t>𝑝</m:t>
                        </m:r>
                      </m:den>
                    </m:f>
                  </m:oMath>
                </a14:m>
                <a:r>
                  <a:rPr lang="en-US" sz="2800" dirty="0"/>
                  <a:t> </a:t>
                </a:r>
                <a14:m>
                  <m:oMath xmlns:m="http://schemas.openxmlformats.org/officeDocument/2006/math">
                    <m:f>
                      <m:fPr>
                        <m:ctrlPr>
                          <a:rPr lang="en-US" sz="2800" i="1">
                            <a:latin typeface="Cambria Math" panose="02040503050406030204" pitchFamily="18" charset="0"/>
                          </a:rPr>
                        </m:ctrlPr>
                      </m:fPr>
                      <m:num>
                        <m:r>
                          <a:rPr lang="en-US" sz="2800" i="1">
                            <a:latin typeface="Cambria Math" panose="02040503050406030204" pitchFamily="18" charset="0"/>
                          </a:rPr>
                          <m:t>𝜕</m:t>
                        </m:r>
                        <m:r>
                          <a:rPr lang="fr-CH" sz="2800" b="0" i="1">
                            <a:latin typeface="Cambria Math" panose="02040503050406030204" pitchFamily="18" charset="0"/>
                          </a:rPr>
                          <m:t>𝑝</m:t>
                        </m:r>
                      </m:num>
                      <m:den>
                        <m:r>
                          <a:rPr lang="en-US" sz="2800" i="1">
                            <a:latin typeface="Cambria Math" panose="02040503050406030204" pitchFamily="18" charset="0"/>
                          </a:rPr>
                          <m:t>𝜕</m:t>
                        </m:r>
                        <m:r>
                          <a:rPr lang="fr-CH" sz="2800" b="0" i="1">
                            <a:latin typeface="Cambria Math" panose="02040503050406030204" pitchFamily="18" charset="0"/>
                          </a:rPr>
                          <m:t>𝑥</m:t>
                        </m:r>
                      </m:den>
                    </m:f>
                  </m:oMath>
                </a14:m>
                <a:r>
                  <a:rPr lang="en-US" sz="2800" dirty="0"/>
                  <a:t> </a:t>
                </a:r>
                <a14:m>
                  <m:oMath xmlns:m="http://schemas.openxmlformats.org/officeDocument/2006/math">
                    <m:f>
                      <m:fPr>
                        <m:ctrlPr>
                          <a:rPr lang="en-US" sz="2800" i="1">
                            <a:latin typeface="Cambria Math" panose="02040503050406030204" pitchFamily="18" charset="0"/>
                          </a:rPr>
                        </m:ctrlPr>
                      </m:fPr>
                      <m:num>
                        <m:r>
                          <a:rPr lang="en-US" sz="2800" i="1">
                            <a:latin typeface="Cambria Math" panose="02040503050406030204" pitchFamily="18" charset="0"/>
                          </a:rPr>
                          <m:t>𝜕</m:t>
                        </m:r>
                        <m:r>
                          <a:rPr lang="fr-CH" sz="2800" b="0" i="1">
                            <a:latin typeface="Cambria Math" panose="02040503050406030204" pitchFamily="18" charset="0"/>
                          </a:rPr>
                          <m:t>𝑥</m:t>
                        </m:r>
                      </m:num>
                      <m:den>
                        <m:r>
                          <a:rPr lang="en-US" sz="2800" i="1">
                            <a:latin typeface="Cambria Math" panose="02040503050406030204" pitchFamily="18" charset="0"/>
                          </a:rPr>
                          <m:t>𝜕</m:t>
                        </m:r>
                        <m:r>
                          <a:rPr lang="fr-CH" sz="2800" b="1" i="1">
                            <a:latin typeface="Cambria Math" panose="02040503050406030204" pitchFamily="18" charset="0"/>
                          </a:rPr>
                          <m:t>𝒘</m:t>
                        </m:r>
                      </m:den>
                    </m:f>
                    <m:r>
                      <a:rPr lang="fr-CH" sz="2800" b="0" i="1">
                        <a:latin typeface="Cambria Math" panose="02040503050406030204" pitchFamily="18" charset="0"/>
                      </a:rPr>
                      <m:t>+</m:t>
                    </m:r>
                    <m:nary>
                      <m:naryPr>
                        <m:chr m:val="∑"/>
                        <m:ctrlPr>
                          <a:rPr lang="fr-CH" sz="2800" b="0" i="1">
                            <a:latin typeface="Cambria Math" panose="02040503050406030204" pitchFamily="18" charset="0"/>
                          </a:rPr>
                        </m:ctrlPr>
                      </m:naryPr>
                      <m:sub>
                        <m:r>
                          <m:rPr>
                            <m:brk m:alnAt="23"/>
                          </m:rPr>
                          <a:rPr lang="fr-CH" sz="2800" b="0" i="1">
                            <a:latin typeface="Cambria Math" panose="02040503050406030204" pitchFamily="18" charset="0"/>
                          </a:rPr>
                          <m:t>𝑘</m:t>
                        </m:r>
                        <m:r>
                          <a:rPr lang="fr-CH" sz="2800" b="0" i="1">
                            <a:latin typeface="Cambria Math" panose="02040503050406030204" pitchFamily="18" charset="0"/>
                          </a:rPr>
                          <m:t>=1</m:t>
                        </m:r>
                      </m:sub>
                      <m:sup>
                        <m:r>
                          <a:rPr lang="fr-CH" sz="2800" b="0" i="1">
                            <a:latin typeface="Cambria Math" panose="02040503050406030204" pitchFamily="18" charset="0"/>
                          </a:rPr>
                          <m:t>𝐾</m:t>
                        </m:r>
                      </m:sup>
                      <m:e>
                        <m:f>
                          <m:fPr>
                            <m:ctrlPr>
                              <a:rPr lang="en-US" sz="2800" i="1">
                                <a:latin typeface="Cambria Math" panose="02040503050406030204" pitchFamily="18" charset="0"/>
                              </a:rPr>
                            </m:ctrlPr>
                          </m:fPr>
                          <m:num>
                            <m:r>
                              <a:rPr lang="en-US" sz="2800" i="1">
                                <a:latin typeface="Cambria Math" panose="02040503050406030204" pitchFamily="18" charset="0"/>
                              </a:rPr>
                              <m:t>𝜕</m:t>
                            </m:r>
                            <m:sSub>
                              <m:sSubPr>
                                <m:ctrlPr>
                                  <a:rPr lang="en-US" sz="2800" i="1">
                                    <a:latin typeface="Cambria Math" panose="02040503050406030204" pitchFamily="18" charset="0"/>
                                  </a:rPr>
                                </m:ctrlPr>
                              </m:sSubPr>
                              <m:e>
                                <m:r>
                                  <a:rPr lang="fr-CH" sz="2800" i="1">
                                    <a:latin typeface="Cambria Math" panose="02040503050406030204" pitchFamily="18" charset="0"/>
                                  </a:rPr>
                                  <m:t>𝐽</m:t>
                                </m:r>
                              </m:e>
                              <m:sub>
                                <m:r>
                                  <a:rPr lang="fr-CH" sz="2800" i="1">
                                    <a:latin typeface="Cambria Math" panose="02040503050406030204" pitchFamily="18" charset="0"/>
                                  </a:rPr>
                                  <m:t>𝑡</m:t>
                                </m:r>
                              </m:sub>
                            </m:sSub>
                          </m:num>
                          <m:den>
                            <m:r>
                              <a:rPr lang="en-US" sz="2800" i="1">
                                <a:latin typeface="Cambria Math" panose="02040503050406030204" pitchFamily="18" charset="0"/>
                              </a:rPr>
                              <m:t>𝜕</m:t>
                            </m:r>
                            <m:sSub>
                              <m:sSubPr>
                                <m:ctrlPr>
                                  <a:rPr lang="en-US" sz="2800" i="1">
                                    <a:latin typeface="Cambria Math" panose="02040503050406030204" pitchFamily="18" charset="0"/>
                                  </a:rPr>
                                </m:ctrlPr>
                              </m:sSubPr>
                              <m:e>
                                <m:r>
                                  <a:rPr lang="fr-CH" sz="2800" b="0" i="1">
                                    <a:latin typeface="Cambria Math" panose="02040503050406030204" pitchFamily="18" charset="0"/>
                                  </a:rPr>
                                  <m:t>𝑞</m:t>
                                </m:r>
                              </m:e>
                              <m:sub>
                                <m:r>
                                  <a:rPr lang="fr-CH" sz="2800" b="0" i="1">
                                    <a:latin typeface="Cambria Math" panose="02040503050406030204" pitchFamily="18" charset="0"/>
                                  </a:rPr>
                                  <m:t>𝑘</m:t>
                                </m:r>
                              </m:sub>
                            </m:sSub>
                          </m:den>
                        </m:f>
                        <m:r>
                          <m:rPr>
                            <m:nor/>
                          </m:rPr>
                          <a:rPr lang="en-US" sz="2800"/>
                          <m:t> </m:t>
                        </m:r>
                        <m:f>
                          <m:fPr>
                            <m:ctrlPr>
                              <a:rPr lang="en-US" sz="2800" i="1">
                                <a:latin typeface="Cambria Math" panose="02040503050406030204" pitchFamily="18" charset="0"/>
                              </a:rPr>
                            </m:ctrlPr>
                          </m:fPr>
                          <m:num>
                            <m:r>
                              <a:rPr lang="en-US" sz="2800" i="1">
                                <a:latin typeface="Cambria Math" panose="02040503050406030204" pitchFamily="18" charset="0"/>
                              </a:rPr>
                              <m:t>𝜕</m:t>
                            </m:r>
                            <m:sSub>
                              <m:sSubPr>
                                <m:ctrlPr>
                                  <a:rPr lang="en-US" sz="2800" i="1">
                                    <a:latin typeface="Cambria Math" panose="02040503050406030204" pitchFamily="18" charset="0"/>
                                  </a:rPr>
                                </m:ctrlPr>
                              </m:sSubPr>
                              <m:e>
                                <m:r>
                                  <a:rPr lang="fr-CH" sz="2800" i="1">
                                    <a:latin typeface="Cambria Math" panose="02040503050406030204" pitchFamily="18" charset="0"/>
                                  </a:rPr>
                                  <m:t>𝑞</m:t>
                                </m:r>
                              </m:e>
                              <m:sub>
                                <m:r>
                                  <a:rPr lang="fr-CH" sz="2800" i="1">
                                    <a:latin typeface="Cambria Math" panose="02040503050406030204" pitchFamily="18" charset="0"/>
                                  </a:rPr>
                                  <m:t>𝑘</m:t>
                                </m:r>
                              </m:sub>
                            </m:sSub>
                          </m:num>
                          <m:den>
                            <m:r>
                              <a:rPr lang="en-US" sz="2800" i="1">
                                <a:latin typeface="Cambria Math" panose="02040503050406030204" pitchFamily="18" charset="0"/>
                              </a:rPr>
                              <m:t>𝜕</m:t>
                            </m:r>
                            <m:sSub>
                              <m:sSubPr>
                                <m:ctrlPr>
                                  <a:rPr lang="en-US" sz="2800" i="1">
                                    <a:latin typeface="Cambria Math" panose="02040503050406030204" pitchFamily="18" charset="0"/>
                                  </a:rPr>
                                </m:ctrlPr>
                              </m:sSubPr>
                              <m:e>
                                <m:r>
                                  <a:rPr lang="fr-CH" sz="2800" b="0" i="1">
                                    <a:latin typeface="Cambria Math" panose="02040503050406030204" pitchFamily="18" charset="0"/>
                                  </a:rPr>
                                  <m:t>𝑧</m:t>
                                </m:r>
                              </m:e>
                              <m:sub>
                                <m:r>
                                  <a:rPr lang="fr-CH" sz="2800" i="1">
                                    <a:latin typeface="Cambria Math" panose="02040503050406030204" pitchFamily="18" charset="0"/>
                                  </a:rPr>
                                  <m:t>𝑘</m:t>
                                </m:r>
                              </m:sub>
                            </m:sSub>
                          </m:den>
                        </m:f>
                        <m:r>
                          <m:rPr>
                            <m:nor/>
                          </m:rPr>
                          <a:rPr lang="en-US" sz="2800"/>
                          <m:t> </m:t>
                        </m:r>
                        <m:f>
                          <m:fPr>
                            <m:ctrlPr>
                              <a:rPr lang="en-US" sz="2800" i="1">
                                <a:latin typeface="Cambria Math" panose="02040503050406030204" pitchFamily="18" charset="0"/>
                              </a:rPr>
                            </m:ctrlPr>
                          </m:fPr>
                          <m:num>
                            <m:r>
                              <a:rPr lang="en-US" sz="2800" i="1">
                                <a:latin typeface="Cambria Math" panose="02040503050406030204" pitchFamily="18" charset="0"/>
                              </a:rPr>
                              <m:t>𝜕</m:t>
                            </m:r>
                            <m:sSub>
                              <m:sSubPr>
                                <m:ctrlPr>
                                  <a:rPr lang="en-US" sz="2800" i="1">
                                    <a:latin typeface="Cambria Math" panose="02040503050406030204" pitchFamily="18" charset="0"/>
                                  </a:rPr>
                                </m:ctrlPr>
                              </m:sSubPr>
                              <m:e>
                                <m:r>
                                  <a:rPr lang="fr-CH" sz="2800" i="1">
                                    <a:latin typeface="Cambria Math" panose="02040503050406030204" pitchFamily="18" charset="0"/>
                                  </a:rPr>
                                  <m:t>𝑧</m:t>
                                </m:r>
                              </m:e>
                              <m:sub>
                                <m:r>
                                  <a:rPr lang="fr-CH" sz="2800" i="1">
                                    <a:latin typeface="Cambria Math" panose="02040503050406030204" pitchFamily="18" charset="0"/>
                                  </a:rPr>
                                  <m:t>𝑘</m:t>
                                </m:r>
                              </m:sub>
                            </m:sSub>
                          </m:num>
                          <m:den>
                            <m:r>
                              <a:rPr lang="en-US" sz="2800" i="1">
                                <a:latin typeface="Cambria Math" panose="02040503050406030204" pitchFamily="18" charset="0"/>
                              </a:rPr>
                              <m:t>𝜕</m:t>
                            </m:r>
                            <m:r>
                              <a:rPr lang="fr-CH" sz="2800" b="1" i="1">
                                <a:latin typeface="Cambria Math" panose="02040503050406030204" pitchFamily="18" charset="0"/>
                              </a:rPr>
                              <m:t>𝒘</m:t>
                            </m:r>
                          </m:den>
                        </m:f>
                      </m:e>
                    </m:nary>
                  </m:oMath>
                </a14:m>
                <a:endParaRPr lang="en-US" sz="2800" dirty="0"/>
              </a:p>
              <a:p>
                <a:pPr>
                  <a:lnSpc>
                    <a:spcPct val="150000"/>
                  </a:lnSpc>
                </a:pPr>
                <a14:m>
                  <m:oMathPara xmlns:m="http://schemas.openxmlformats.org/officeDocument/2006/math">
                    <m:oMathParaPr>
                      <m:jc m:val="center"/>
                    </m:oMathParaPr>
                    <m:oMath xmlns:m="http://schemas.openxmlformats.org/officeDocument/2006/math">
                      <m:f>
                        <m:fPr>
                          <m:ctrlPr>
                            <a:rPr lang="en-US" sz="2000" i="1">
                              <a:latin typeface="Cambria Math" panose="02040503050406030204" pitchFamily="18" charset="0"/>
                            </a:rPr>
                          </m:ctrlPr>
                        </m:fPr>
                        <m:num>
                          <m:r>
                            <a:rPr lang="en-US" sz="2000" i="1">
                              <a:latin typeface="Cambria Math" panose="02040503050406030204" pitchFamily="18" charset="0"/>
                            </a:rPr>
                            <m:t>𝜕</m:t>
                          </m:r>
                          <m:sSub>
                            <m:sSubPr>
                              <m:ctrlPr>
                                <a:rPr lang="en-US" sz="2000" i="1">
                                  <a:latin typeface="Cambria Math" panose="02040503050406030204" pitchFamily="18" charset="0"/>
                                </a:rPr>
                              </m:ctrlPr>
                            </m:sSubPr>
                            <m:e>
                              <m:r>
                                <a:rPr lang="fr-CH" sz="2000" i="1">
                                  <a:latin typeface="Cambria Math" panose="02040503050406030204" pitchFamily="18" charset="0"/>
                                </a:rPr>
                                <m:t>𝐽</m:t>
                              </m:r>
                            </m:e>
                            <m:sub>
                              <m:r>
                                <a:rPr lang="fr-CH" sz="2000" i="1">
                                  <a:latin typeface="Cambria Math" panose="02040503050406030204" pitchFamily="18" charset="0"/>
                                </a:rPr>
                                <m:t>𝑡</m:t>
                              </m:r>
                            </m:sub>
                          </m:sSub>
                        </m:num>
                        <m:den>
                          <m:r>
                            <a:rPr lang="en-US" sz="2000" i="1">
                              <a:latin typeface="Cambria Math" panose="02040503050406030204" pitchFamily="18" charset="0"/>
                            </a:rPr>
                            <m:t>𝜕</m:t>
                          </m:r>
                          <m:r>
                            <a:rPr lang="fr-CH" sz="2000" i="1">
                              <a:latin typeface="Cambria Math" panose="02040503050406030204" pitchFamily="18" charset="0"/>
                            </a:rPr>
                            <m:t>𝑝</m:t>
                          </m:r>
                        </m:den>
                      </m:f>
                      <m:r>
                        <a:rPr lang="fr-CH" sz="2000" b="0" i="0">
                          <a:latin typeface="Cambria Math" panose="02040503050406030204" pitchFamily="18" charset="0"/>
                        </a:rPr>
                        <m:t>=−</m:t>
                      </m:r>
                      <m:f>
                        <m:fPr>
                          <m:ctrlPr>
                            <a:rPr lang="fr-CH" sz="2000" b="0" i="1">
                              <a:latin typeface="Cambria Math" panose="02040503050406030204" pitchFamily="18" charset="0"/>
                            </a:rPr>
                          </m:ctrlPr>
                        </m:fPr>
                        <m:num>
                          <m:r>
                            <a:rPr lang="fr-CH" sz="2000" b="0" i="1">
                              <a:latin typeface="Cambria Math" panose="02040503050406030204" pitchFamily="18" charset="0"/>
                            </a:rPr>
                            <m:t>1</m:t>
                          </m:r>
                        </m:num>
                        <m:den>
                          <m:r>
                            <a:rPr lang="fr-CH" sz="2000" b="0" i="1">
                              <a:latin typeface="Cambria Math" panose="02040503050406030204" pitchFamily="18" charset="0"/>
                            </a:rPr>
                            <m:t>𝑝</m:t>
                          </m:r>
                        </m:den>
                      </m:f>
                      <m:r>
                        <a:rPr lang="fr-CH" sz="2000" b="0" i="0">
                          <a:latin typeface="Cambria Math" panose="02040503050406030204" pitchFamily="18" charset="0"/>
                        </a:rPr>
                        <m:t>  ,</m:t>
                      </m:r>
                      <m:f>
                        <m:fPr>
                          <m:ctrlPr>
                            <a:rPr lang="en-US" sz="2000" i="1">
                              <a:latin typeface="Cambria Math" panose="02040503050406030204" pitchFamily="18" charset="0"/>
                            </a:rPr>
                          </m:ctrlPr>
                        </m:fPr>
                        <m:num>
                          <m:r>
                            <a:rPr lang="en-US" sz="2000" i="1">
                              <a:latin typeface="Cambria Math" panose="02040503050406030204" pitchFamily="18" charset="0"/>
                            </a:rPr>
                            <m:t>𝜕</m:t>
                          </m:r>
                          <m:r>
                            <a:rPr lang="fr-CH" sz="2000" i="1">
                              <a:latin typeface="Cambria Math" panose="02040503050406030204" pitchFamily="18" charset="0"/>
                            </a:rPr>
                            <m:t>𝑝</m:t>
                          </m:r>
                        </m:num>
                        <m:den>
                          <m:r>
                            <a:rPr lang="en-US" sz="2000" i="1">
                              <a:latin typeface="Cambria Math" panose="02040503050406030204" pitchFamily="18" charset="0"/>
                            </a:rPr>
                            <m:t>𝜕</m:t>
                          </m:r>
                          <m:r>
                            <a:rPr lang="fr-CH" sz="2000" i="1">
                              <a:latin typeface="Cambria Math" panose="02040503050406030204" pitchFamily="18" charset="0"/>
                            </a:rPr>
                            <m:t>𝑥</m:t>
                          </m:r>
                        </m:den>
                      </m:f>
                      <m:r>
                        <a:rPr lang="fr-CH" sz="2000" b="0" i="0">
                          <a:latin typeface="Cambria Math" panose="02040503050406030204" pitchFamily="18" charset="0"/>
                        </a:rPr>
                        <m:t>=</m:t>
                      </m:r>
                      <m:r>
                        <m:rPr>
                          <m:sty m:val="p"/>
                        </m:rPr>
                        <a:rPr lang="fr-CH" sz="2000" b="0" i="0">
                          <a:latin typeface="Cambria Math" panose="02040503050406030204" pitchFamily="18" charset="0"/>
                        </a:rPr>
                        <m:t>p</m:t>
                      </m:r>
                      <m:d>
                        <m:dPr>
                          <m:ctrlPr>
                            <a:rPr lang="fr-CH" sz="2000" b="0" i="1">
                              <a:latin typeface="Cambria Math" panose="02040503050406030204" pitchFamily="18" charset="0"/>
                            </a:rPr>
                          </m:ctrlPr>
                        </m:dPr>
                        <m:e>
                          <m:r>
                            <a:rPr lang="fr-CH" sz="2000" b="0" i="0">
                              <a:latin typeface="Cambria Math" panose="02040503050406030204" pitchFamily="18" charset="0"/>
                            </a:rPr>
                            <m:t>1−</m:t>
                          </m:r>
                          <m:r>
                            <m:rPr>
                              <m:sty m:val="p"/>
                            </m:rPr>
                            <a:rPr lang="fr-CH" sz="2000" b="0" i="0">
                              <a:latin typeface="Cambria Math" panose="02040503050406030204" pitchFamily="18" charset="0"/>
                            </a:rPr>
                            <m:t>p</m:t>
                          </m:r>
                        </m:e>
                      </m:d>
                      <m:r>
                        <a:rPr lang="fr-CH" sz="2000" b="0" i="0">
                          <a:latin typeface="Cambria Math" panose="02040503050406030204" pitchFamily="18" charset="0"/>
                        </a:rPr>
                        <m:t> , </m:t>
                      </m:r>
                      <m:f>
                        <m:fPr>
                          <m:ctrlPr>
                            <a:rPr lang="en-US" sz="2000" i="1">
                              <a:latin typeface="Cambria Math" panose="02040503050406030204" pitchFamily="18" charset="0"/>
                            </a:rPr>
                          </m:ctrlPr>
                        </m:fPr>
                        <m:num>
                          <m:r>
                            <a:rPr lang="en-US" sz="2000" i="1">
                              <a:latin typeface="Cambria Math" panose="02040503050406030204" pitchFamily="18" charset="0"/>
                            </a:rPr>
                            <m:t>𝜕</m:t>
                          </m:r>
                          <m:r>
                            <a:rPr lang="fr-CH" sz="2000" i="1">
                              <a:latin typeface="Cambria Math" panose="02040503050406030204" pitchFamily="18" charset="0"/>
                            </a:rPr>
                            <m:t>𝑥</m:t>
                          </m:r>
                        </m:num>
                        <m:den>
                          <m:r>
                            <a:rPr lang="en-US" sz="2000" i="1">
                              <a:latin typeface="Cambria Math" panose="02040503050406030204" pitchFamily="18" charset="0"/>
                            </a:rPr>
                            <m:t>𝜕</m:t>
                          </m:r>
                          <m:r>
                            <a:rPr lang="fr-CH" sz="2000" b="1" i="1">
                              <a:latin typeface="Cambria Math" panose="02040503050406030204" pitchFamily="18" charset="0"/>
                            </a:rPr>
                            <m:t>𝒘</m:t>
                          </m:r>
                        </m:den>
                      </m:f>
                      <m:r>
                        <a:rPr lang="fr-CH" sz="2000" b="0" i="0">
                          <a:latin typeface="Cambria Math" panose="02040503050406030204" pitchFamily="18" charset="0"/>
                        </a:rPr>
                        <m:t>=</m:t>
                      </m:r>
                      <m:r>
                        <a:rPr lang="fr-CH" sz="2000" b="1" i="0">
                          <a:latin typeface="Cambria Math" panose="02040503050406030204" pitchFamily="18" charset="0"/>
                        </a:rPr>
                        <m:t>𝐜</m:t>
                      </m:r>
                    </m:oMath>
                  </m:oMathPara>
                </a14:m>
                <a:endParaRPr lang="en-US" sz="2000" b="1" dirty="0"/>
              </a:p>
              <a:p>
                <a:r>
                  <a:rPr lang="en-US" sz="2800" dirty="0"/>
                  <a:t>Finally</a:t>
                </a:r>
                <a:r>
                  <a:rPr lang="en-US" sz="2000" dirty="0"/>
                  <a:t>	</a:t>
                </a:r>
                <a14:m>
                  <m:oMath xmlns:m="http://schemas.openxmlformats.org/officeDocument/2006/math">
                    <m:f>
                      <m:fPr>
                        <m:ctrlPr>
                          <a:rPr lang="en-US" sz="2800" i="1">
                            <a:latin typeface="Cambria Math" panose="02040503050406030204" pitchFamily="18" charset="0"/>
                          </a:rPr>
                        </m:ctrlPr>
                      </m:fPr>
                      <m:num>
                        <m:r>
                          <a:rPr lang="en-US" sz="2800" i="1">
                            <a:latin typeface="Cambria Math" panose="02040503050406030204" pitchFamily="18" charset="0"/>
                          </a:rPr>
                          <m:t>𝜕</m:t>
                        </m:r>
                        <m:sSub>
                          <m:sSubPr>
                            <m:ctrlPr>
                              <a:rPr lang="en-US" sz="2800" i="1">
                                <a:latin typeface="Cambria Math" panose="02040503050406030204" pitchFamily="18" charset="0"/>
                              </a:rPr>
                            </m:ctrlPr>
                          </m:sSubPr>
                          <m:e>
                            <m:r>
                              <a:rPr lang="fr-CH" sz="2800" i="1">
                                <a:latin typeface="Cambria Math" panose="02040503050406030204" pitchFamily="18" charset="0"/>
                              </a:rPr>
                              <m:t>𝐽</m:t>
                            </m:r>
                          </m:e>
                          <m:sub>
                            <m:r>
                              <a:rPr lang="fr-CH" sz="2800" i="1">
                                <a:latin typeface="Cambria Math" panose="02040503050406030204" pitchFamily="18" charset="0"/>
                              </a:rPr>
                              <m:t>𝑡</m:t>
                            </m:r>
                          </m:sub>
                        </m:sSub>
                      </m:num>
                      <m:den>
                        <m:r>
                          <a:rPr lang="en-US" sz="2800" i="1">
                            <a:latin typeface="Cambria Math" panose="02040503050406030204" pitchFamily="18" charset="0"/>
                          </a:rPr>
                          <m:t>𝜕</m:t>
                        </m:r>
                        <m:r>
                          <a:rPr lang="fr-CH" sz="2800" b="1" i="1">
                            <a:latin typeface="Cambria Math" panose="02040503050406030204" pitchFamily="18" charset="0"/>
                          </a:rPr>
                          <m:t>𝒘</m:t>
                        </m:r>
                      </m:den>
                    </m:f>
                    <m:r>
                      <a:rPr lang="fr-CH" sz="2800">
                        <a:latin typeface="Cambria Math" panose="02040503050406030204" pitchFamily="18" charset="0"/>
                      </a:rPr>
                      <m:t>=</m:t>
                    </m:r>
                    <m:r>
                      <a:rPr lang="fr-CH" sz="2800" b="0" i="0">
                        <a:latin typeface="Cambria Math" panose="02040503050406030204" pitchFamily="18" charset="0"/>
                      </a:rPr>
                      <m:t>−</m:t>
                    </m:r>
                    <m:d>
                      <m:dPr>
                        <m:ctrlPr>
                          <a:rPr lang="fr-CH" sz="2800" b="0" i="1">
                            <a:latin typeface="Cambria Math" panose="02040503050406030204" pitchFamily="18" charset="0"/>
                          </a:rPr>
                        </m:ctrlPr>
                      </m:dPr>
                      <m:e>
                        <m:r>
                          <a:rPr lang="fr-CH" sz="2800" b="0" i="0">
                            <a:latin typeface="Cambria Math" panose="02040503050406030204" pitchFamily="18" charset="0"/>
                          </a:rPr>
                          <m:t>1−</m:t>
                        </m:r>
                        <m:r>
                          <m:rPr>
                            <m:sty m:val="p"/>
                          </m:rPr>
                          <a:rPr lang="fr-CH" sz="2800" b="0" i="0">
                            <a:latin typeface="Cambria Math" panose="02040503050406030204" pitchFamily="18" charset="0"/>
                          </a:rPr>
                          <m:t>p</m:t>
                        </m:r>
                      </m:e>
                    </m:d>
                    <m:r>
                      <a:rPr lang="fr-CH" sz="2800" b="1">
                        <a:latin typeface="Cambria Math" panose="02040503050406030204" pitchFamily="18" charset="0"/>
                      </a:rPr>
                      <m:t>𝐜</m:t>
                    </m:r>
                    <m:r>
                      <a:rPr lang="fr-CH" sz="2800" b="0" i="0">
                        <a:latin typeface="Cambria Math" panose="02040503050406030204" pitchFamily="18" charset="0"/>
                      </a:rPr>
                      <m:t>+</m:t>
                    </m:r>
                    <m:nary>
                      <m:naryPr>
                        <m:chr m:val="∑"/>
                        <m:ctrlPr>
                          <a:rPr lang="fr-CH" sz="2800" b="0" i="1">
                            <a:latin typeface="Cambria Math" panose="02040503050406030204" pitchFamily="18" charset="0"/>
                          </a:rPr>
                        </m:ctrlPr>
                      </m:naryPr>
                      <m:sub>
                        <m:r>
                          <m:rPr>
                            <m:brk m:alnAt="23"/>
                          </m:rPr>
                          <a:rPr lang="fr-CH" sz="2800" b="0" i="1">
                            <a:latin typeface="Cambria Math" panose="02040503050406030204" pitchFamily="18" charset="0"/>
                          </a:rPr>
                          <m:t>𝑘</m:t>
                        </m:r>
                        <m:r>
                          <a:rPr lang="fr-CH" sz="2800" b="0" i="1">
                            <a:latin typeface="Cambria Math" panose="02040503050406030204" pitchFamily="18" charset="0"/>
                          </a:rPr>
                          <m:t>=1</m:t>
                        </m:r>
                      </m:sub>
                      <m:sup>
                        <m:r>
                          <a:rPr lang="fr-CH" sz="2800" b="0" i="1">
                            <a:latin typeface="Cambria Math" panose="02040503050406030204" pitchFamily="18" charset="0"/>
                          </a:rPr>
                          <m:t>𝐾</m:t>
                        </m:r>
                      </m:sup>
                      <m:e>
                        <m:r>
                          <a:rPr lang="fr-CH" sz="2800" b="0" i="1">
                            <a:latin typeface="Cambria Math" panose="02040503050406030204" pitchFamily="18" charset="0"/>
                          </a:rPr>
                          <m:t>(1−</m:t>
                        </m:r>
                        <m:sSub>
                          <m:sSubPr>
                            <m:ctrlPr>
                              <a:rPr lang="en-US" sz="2800" i="1">
                                <a:latin typeface="Cambria Math" panose="02040503050406030204" pitchFamily="18" charset="0"/>
                              </a:rPr>
                            </m:ctrlPr>
                          </m:sSubPr>
                          <m:e>
                            <m:r>
                              <a:rPr lang="fr-CH" sz="2800" i="1">
                                <a:latin typeface="Cambria Math" panose="02040503050406030204" pitchFamily="18" charset="0"/>
                              </a:rPr>
                              <m:t>𝑞</m:t>
                            </m:r>
                          </m:e>
                          <m:sub>
                            <m:r>
                              <a:rPr lang="fr-CH" sz="2800" i="1">
                                <a:latin typeface="Cambria Math" panose="02040503050406030204" pitchFamily="18" charset="0"/>
                              </a:rPr>
                              <m:t>𝑘</m:t>
                            </m:r>
                          </m:sub>
                        </m:sSub>
                        <m:r>
                          <a:rPr lang="fr-CH" sz="2800" b="0" i="1">
                            <a:latin typeface="Cambria Math" panose="02040503050406030204" pitchFamily="18" charset="0"/>
                          </a:rPr>
                          <m:t>)</m:t>
                        </m:r>
                      </m:e>
                    </m:nary>
                    <m:sSub>
                      <m:sSubPr>
                        <m:ctrlPr>
                          <a:rPr lang="fr-CH" sz="2800" b="0" i="1">
                            <a:latin typeface="Cambria Math" panose="02040503050406030204" pitchFamily="18" charset="0"/>
                          </a:rPr>
                        </m:ctrlPr>
                      </m:sSubPr>
                      <m:e>
                        <m:r>
                          <a:rPr lang="fr-CH" sz="2800" b="1">
                            <a:latin typeface="Cambria Math" panose="02040503050406030204" pitchFamily="18" charset="0"/>
                          </a:rPr>
                          <m:t>𝐜</m:t>
                        </m:r>
                      </m:e>
                      <m:sub>
                        <m:r>
                          <a:rPr lang="fr-CH" sz="2800" b="0" i="1">
                            <a:latin typeface="Cambria Math" panose="02040503050406030204" pitchFamily="18" charset="0"/>
                          </a:rPr>
                          <m:t>𝑘</m:t>
                        </m:r>
                      </m:sub>
                    </m:sSub>
                  </m:oMath>
                </a14:m>
                <a:endParaRPr lang="en-US" sz="2000" b="1" dirty="0"/>
              </a:p>
              <a:p>
                <a:endParaRPr lang="en-US" dirty="0"/>
              </a:p>
              <a:p>
                <a:endParaRPr lang="en-US" dirty="0"/>
              </a:p>
            </p:txBody>
          </p:sp>
        </mc:Choice>
        <mc:Fallback xmlns="">
          <p:sp>
            <p:nvSpPr>
              <p:cNvPr id="3" name="Content Placeholder 2">
                <a:extLst>
                  <a:ext uri="{FF2B5EF4-FFF2-40B4-BE49-F238E27FC236}">
                    <a16:creationId xmlns:a16="http://schemas.microsoft.com/office/drawing/2014/main" id="{95A70B8F-CF60-2A47-8AD2-169F7C2F42F0}"/>
                  </a:ext>
                </a:extLst>
              </p:cNvPr>
              <p:cNvSpPr>
                <a:spLocks noGrp="1" noRot="1" noChangeAspect="1" noMove="1" noResize="1" noEditPoints="1" noAdjustHandles="1" noChangeArrowheads="1" noChangeShapeType="1" noTextEdit="1"/>
              </p:cNvSpPr>
              <p:nvPr>
                <p:ph idx="1"/>
              </p:nvPr>
            </p:nvSpPr>
            <p:spPr>
              <a:blipFill>
                <a:blip r:embed="rId3"/>
                <a:stretch>
                  <a:fillRect l="-1829" t="-1511" b="-7557"/>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61453605-2621-D44F-8E1F-004B7A42DCC6}"/>
              </a:ext>
            </a:extLst>
          </p:cNvPr>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dirty="0">
              <a:ln>
                <a:noFill/>
              </a:ln>
              <a:solidFill>
                <a:srgbClr val="000000"/>
              </a:solidFill>
              <a:effectLst/>
              <a:uLnTx/>
              <a:uFillTx/>
              <a:latin typeface="Verdana" charset="0"/>
              <a:ea typeface="+mn-ea"/>
              <a:cs typeface="+mn-cs"/>
            </a:endParaRPr>
          </a:p>
        </p:txBody>
      </p:sp>
    </p:spTree>
    <p:extLst>
      <p:ext uri="{BB962C8B-B14F-4D97-AF65-F5344CB8AC3E}">
        <p14:creationId xmlns:p14="http://schemas.microsoft.com/office/powerpoint/2010/main" val="4712372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543A5-0FFA-8B44-A210-C0244ECB373E}"/>
              </a:ext>
            </a:extLst>
          </p:cNvPr>
          <p:cNvSpPr>
            <a:spLocks noGrp="1"/>
          </p:cNvSpPr>
          <p:nvPr>
            <p:ph type="title"/>
          </p:nvPr>
        </p:nvSpPr>
        <p:spPr/>
        <p:txBody>
          <a:bodyPr/>
          <a:lstStyle/>
          <a:p>
            <a:r>
              <a:rPr lang="en-US" dirty="0"/>
              <a:t>Regularization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04B70AD-E035-8B46-835E-37EFF1D44C96}"/>
                  </a:ext>
                </a:extLst>
              </p:cNvPr>
              <p:cNvSpPr>
                <a:spLocks noGrp="1"/>
              </p:cNvSpPr>
              <p:nvPr>
                <p:ph idx="1"/>
              </p:nvPr>
            </p:nvSpPr>
            <p:spPr>
              <a:xfrm>
                <a:off x="179388" y="1341438"/>
                <a:ext cx="8857108" cy="5029200"/>
              </a:xfrm>
            </p:spPr>
            <p:txBody>
              <a:bodyPr/>
              <a:lstStyle/>
              <a:p>
                <a:r>
                  <a:rPr lang="en-US" sz="2800" dirty="0"/>
                  <a:t>Regularization: limit model complexity</a:t>
                </a:r>
              </a:p>
              <a:p>
                <a:pPr marL="457200" indent="-457200">
                  <a:buFontTx/>
                  <a:buChar char="-"/>
                </a:pPr>
                <a:r>
                  <a:rPr lang="en-US" sz="2800" dirty="0"/>
                  <a:t>In order to avoid overfitting</a:t>
                </a:r>
              </a:p>
              <a:p>
                <a:pPr marL="457200" indent="-457200">
                  <a:buFontTx/>
                  <a:buChar char="-"/>
                </a:pPr>
                <a:r>
                  <a:rPr lang="en-US" sz="2800" dirty="0"/>
                  <a:t>In order the model to generalize well to new data</a:t>
                </a:r>
              </a:p>
              <a:p>
                <a:r>
                  <a:rPr lang="en-US" sz="2800" dirty="0"/>
                  <a:t>Possible approaches</a:t>
                </a:r>
              </a:p>
              <a:p>
                <a:pPr marL="457200" indent="-457200">
                  <a:buFontTx/>
                  <a:buChar char="-"/>
                </a:pPr>
                <a:r>
                  <a:rPr lang="en-US" sz="2800" dirty="0"/>
                  <a:t>Limit the complexity of the model (e.g., linear)</a:t>
                </a:r>
              </a:p>
              <a:p>
                <a:pPr marL="457200" indent="-457200">
                  <a:buFontTx/>
                  <a:buChar char="-"/>
                </a:pPr>
                <a:r>
                  <a:rPr lang="en-US" sz="2800" dirty="0"/>
                  <a:t>Add a regularization term to the loss function</a:t>
                </a:r>
              </a:p>
              <a:p>
                <a:r>
                  <a:rPr lang="en-US" sz="2800" dirty="0"/>
                  <a:t>Example: </a:t>
                </a:r>
              </a:p>
              <a:p>
                <a:pPr/>
                <a14:m>
                  <m:oMathPara xmlns:m="http://schemas.openxmlformats.org/officeDocument/2006/math">
                    <m:oMathParaPr>
                      <m:jc m:val="centerGroup"/>
                    </m:oMathParaPr>
                    <m:oMath xmlns:m="http://schemas.openxmlformats.org/officeDocument/2006/math">
                      <m:r>
                        <a:rPr lang="fr-CH" sz="2400" i="1">
                          <a:latin typeface="Cambria Math" panose="02040503050406030204" pitchFamily="18" charset="0"/>
                        </a:rPr>
                        <m:t>𝐽</m:t>
                      </m:r>
                      <m:d>
                        <m:dPr>
                          <m:ctrlPr>
                            <a:rPr lang="fr-CH" sz="2400" i="1">
                              <a:latin typeface="Cambria Math" panose="02040503050406030204" pitchFamily="18" charset="0"/>
                            </a:rPr>
                          </m:ctrlPr>
                        </m:dPr>
                        <m:e>
                          <m:r>
                            <a:rPr lang="fr-CH" sz="2400" i="1" smtClean="0">
                              <a:latin typeface="Cambria Math" panose="02040503050406030204" pitchFamily="18" charset="0"/>
                              <a:ea typeface="Cambria Math" panose="02040503050406030204" pitchFamily="18" charset="0"/>
                            </a:rPr>
                            <m:t>𝜃</m:t>
                          </m:r>
                        </m:e>
                      </m:d>
                      <m:r>
                        <a:rPr lang="fr-CH" sz="2400" i="1">
                          <a:latin typeface="Cambria Math" panose="02040503050406030204" pitchFamily="18" charset="0"/>
                          <a:ea typeface="Cambria Math" panose="02040503050406030204" pitchFamily="18" charset="0"/>
                        </a:rPr>
                        <m:t>=</m:t>
                      </m:r>
                      <m:nary>
                        <m:naryPr>
                          <m:chr m:val="∑"/>
                          <m:ctrlPr>
                            <a:rPr lang="fr-CH" sz="2400" i="1">
                              <a:latin typeface="Cambria Math" panose="02040503050406030204" pitchFamily="18" charset="0"/>
                              <a:ea typeface="Cambria Math" panose="02040503050406030204" pitchFamily="18" charset="0"/>
                            </a:rPr>
                          </m:ctrlPr>
                        </m:naryPr>
                        <m:sub>
                          <m:r>
                            <a:rPr lang="fr-CH" sz="2400" b="0" i="1" smtClean="0">
                              <a:latin typeface="Cambria Math" panose="02040503050406030204" pitchFamily="18" charset="0"/>
                              <a:ea typeface="Cambria Math" panose="02040503050406030204" pitchFamily="18" charset="0"/>
                            </a:rPr>
                            <m:t>𝑡</m:t>
                          </m:r>
                          <m:r>
                            <a:rPr lang="fr-CH" sz="2400" i="1">
                              <a:latin typeface="Cambria Math" panose="02040503050406030204" pitchFamily="18" charset="0"/>
                              <a:ea typeface="Cambria Math" panose="02040503050406030204" pitchFamily="18" charset="0"/>
                            </a:rPr>
                            <m:t>=1</m:t>
                          </m:r>
                        </m:sub>
                        <m:sup>
                          <m:r>
                            <a:rPr lang="fr-CH" sz="2400" b="0" i="1" smtClean="0">
                              <a:latin typeface="Cambria Math" panose="02040503050406030204" pitchFamily="18" charset="0"/>
                              <a:ea typeface="Cambria Math" panose="02040503050406030204" pitchFamily="18" charset="0"/>
                            </a:rPr>
                            <m:t>𝑠</m:t>
                          </m:r>
                        </m:sup>
                        <m:e>
                          <m:sSup>
                            <m:sSupPr>
                              <m:ctrlPr>
                                <a:rPr lang="fr-CH" sz="2400" i="1">
                                  <a:latin typeface="Cambria Math" panose="02040503050406030204" pitchFamily="18" charset="0"/>
                                  <a:ea typeface="Cambria Math" panose="02040503050406030204" pitchFamily="18" charset="0"/>
                                </a:rPr>
                              </m:ctrlPr>
                            </m:sSupPr>
                            <m:e>
                              <m:d>
                                <m:dPr>
                                  <m:ctrlPr>
                                    <a:rPr lang="fr-CH" sz="2400" i="1">
                                      <a:latin typeface="Cambria Math" panose="02040503050406030204" pitchFamily="18" charset="0"/>
                                      <a:ea typeface="Cambria Math" panose="02040503050406030204" pitchFamily="18" charset="0"/>
                                    </a:rPr>
                                  </m:ctrlPr>
                                </m:dPr>
                                <m:e>
                                  <m:r>
                                    <a:rPr lang="fr-CH" sz="2400" i="1">
                                      <a:latin typeface="Cambria Math" panose="02040503050406030204" pitchFamily="18" charset="0"/>
                                      <a:ea typeface="Cambria Math" panose="02040503050406030204" pitchFamily="18" charset="0"/>
                                    </a:rPr>
                                    <m:t>𝑓</m:t>
                                  </m:r>
                                  <m:d>
                                    <m:dPr>
                                      <m:ctrlPr>
                                        <a:rPr lang="fr-CH" sz="2400" i="1">
                                          <a:latin typeface="Cambria Math" panose="02040503050406030204" pitchFamily="18" charset="0"/>
                                          <a:ea typeface="Cambria Math" panose="02040503050406030204" pitchFamily="18" charset="0"/>
                                        </a:rPr>
                                      </m:ctrlPr>
                                    </m:dPr>
                                    <m:e>
                                      <m:sSub>
                                        <m:sSubPr>
                                          <m:ctrlPr>
                                            <a:rPr lang="fr-CH" sz="2400" i="1">
                                              <a:latin typeface="Cambria Math" panose="02040503050406030204" pitchFamily="18" charset="0"/>
                                              <a:ea typeface="Cambria Math" panose="02040503050406030204" pitchFamily="18" charset="0"/>
                                            </a:rPr>
                                          </m:ctrlPr>
                                        </m:sSubPr>
                                        <m:e>
                                          <m:r>
                                            <a:rPr lang="fr-CH" sz="2400" i="1">
                                              <a:latin typeface="Cambria Math" panose="02040503050406030204" pitchFamily="18" charset="0"/>
                                              <a:ea typeface="Cambria Math" panose="02040503050406030204" pitchFamily="18" charset="0"/>
                                            </a:rPr>
                                            <m:t>𝑠</m:t>
                                          </m:r>
                                        </m:e>
                                        <m:sub>
                                          <m:r>
                                            <a:rPr lang="fr-CH" sz="2400" b="0" i="1" smtClean="0">
                                              <a:latin typeface="Cambria Math" panose="02040503050406030204" pitchFamily="18" charset="0"/>
                                              <a:ea typeface="Cambria Math" panose="02040503050406030204" pitchFamily="18" charset="0"/>
                                            </a:rPr>
                                            <m:t>𝑡</m:t>
                                          </m:r>
                                        </m:sub>
                                      </m:sSub>
                                    </m:e>
                                  </m:d>
                                  <m:r>
                                    <a:rPr lang="fr-CH" sz="2400" i="1">
                                      <a:latin typeface="Cambria Math" panose="02040503050406030204" pitchFamily="18" charset="0"/>
                                      <a:ea typeface="Cambria Math" panose="02040503050406030204" pitchFamily="18" charset="0"/>
                                    </a:rPr>
                                    <m:t>−</m:t>
                                  </m:r>
                                  <m:sSub>
                                    <m:sSubPr>
                                      <m:ctrlPr>
                                        <a:rPr lang="fr-CH" sz="2400" i="1">
                                          <a:latin typeface="Cambria Math" panose="02040503050406030204" pitchFamily="18" charset="0"/>
                                          <a:ea typeface="Cambria Math" panose="02040503050406030204" pitchFamily="18" charset="0"/>
                                        </a:rPr>
                                      </m:ctrlPr>
                                    </m:sSubPr>
                                    <m:e>
                                      <m:r>
                                        <a:rPr lang="fr-CH" sz="2400" i="1">
                                          <a:latin typeface="Cambria Math" panose="02040503050406030204" pitchFamily="18" charset="0"/>
                                          <a:ea typeface="Cambria Math" panose="02040503050406030204" pitchFamily="18" charset="0"/>
                                        </a:rPr>
                                        <m:t>𝑓</m:t>
                                      </m:r>
                                    </m:e>
                                    <m:sub>
                                      <m:r>
                                        <a:rPr lang="fr-CH" sz="2400" i="1">
                                          <a:latin typeface="Cambria Math" panose="02040503050406030204" pitchFamily="18" charset="0"/>
                                          <a:ea typeface="Cambria Math" panose="02040503050406030204" pitchFamily="18" charset="0"/>
                                        </a:rPr>
                                        <m:t>𝜃</m:t>
                                      </m:r>
                                    </m:sub>
                                  </m:sSub>
                                  <m:d>
                                    <m:dPr>
                                      <m:ctrlPr>
                                        <a:rPr lang="fr-CH" sz="2400" i="1">
                                          <a:latin typeface="Cambria Math" panose="02040503050406030204" pitchFamily="18" charset="0"/>
                                          <a:ea typeface="Cambria Math" panose="02040503050406030204" pitchFamily="18" charset="0"/>
                                        </a:rPr>
                                      </m:ctrlPr>
                                    </m:dPr>
                                    <m:e>
                                      <m:sSub>
                                        <m:sSubPr>
                                          <m:ctrlPr>
                                            <a:rPr lang="fr-CH" sz="2400" i="1">
                                              <a:latin typeface="Cambria Math" panose="02040503050406030204" pitchFamily="18" charset="0"/>
                                              <a:ea typeface="Cambria Math" panose="02040503050406030204" pitchFamily="18" charset="0"/>
                                            </a:rPr>
                                          </m:ctrlPr>
                                        </m:sSubPr>
                                        <m:e>
                                          <m:r>
                                            <a:rPr lang="fr-CH" sz="2400" i="1">
                                              <a:latin typeface="Cambria Math" panose="02040503050406030204" pitchFamily="18" charset="0"/>
                                              <a:ea typeface="Cambria Math" panose="02040503050406030204" pitchFamily="18" charset="0"/>
                                            </a:rPr>
                                            <m:t>𝑠</m:t>
                                          </m:r>
                                        </m:e>
                                        <m:sub>
                                          <m:r>
                                            <a:rPr lang="fr-CH" sz="2400" b="0" i="1" smtClean="0">
                                              <a:latin typeface="Cambria Math" panose="02040503050406030204" pitchFamily="18" charset="0"/>
                                              <a:ea typeface="Cambria Math" panose="02040503050406030204" pitchFamily="18" charset="0"/>
                                            </a:rPr>
                                            <m:t>𝑡</m:t>
                                          </m:r>
                                        </m:sub>
                                      </m:sSub>
                                    </m:e>
                                  </m:d>
                                </m:e>
                              </m:d>
                            </m:e>
                            <m:sup>
                              <m:r>
                                <a:rPr lang="fr-CH" sz="2400" i="1">
                                  <a:latin typeface="Cambria Math" panose="02040503050406030204" pitchFamily="18" charset="0"/>
                                  <a:ea typeface="Cambria Math" panose="02040503050406030204" pitchFamily="18" charset="0"/>
                                </a:rPr>
                                <m:t>2</m:t>
                              </m:r>
                            </m:sup>
                          </m:sSup>
                        </m:e>
                      </m:nary>
                      <m:r>
                        <a:rPr lang="fr-CH" sz="2400" b="0" i="1" smtClean="0">
                          <a:latin typeface="Cambria Math" panose="02040503050406030204" pitchFamily="18" charset="0"/>
                          <a:ea typeface="Cambria Math" panose="02040503050406030204" pitchFamily="18" charset="0"/>
                        </a:rPr>
                        <m:t>+</m:t>
                      </m:r>
                      <m:r>
                        <a:rPr lang="fr-CH" sz="2400" b="0" i="1" smtClean="0">
                          <a:latin typeface="Cambria Math" panose="02040503050406030204" pitchFamily="18" charset="0"/>
                          <a:ea typeface="Cambria Math" panose="02040503050406030204" pitchFamily="18" charset="0"/>
                        </a:rPr>
                        <m:t>𝛾</m:t>
                      </m:r>
                      <m:sSub>
                        <m:sSubPr>
                          <m:ctrlPr>
                            <a:rPr lang="fr-CH" sz="2400" b="0" i="1" smtClean="0">
                              <a:latin typeface="Cambria Math" panose="02040503050406030204" pitchFamily="18" charset="0"/>
                              <a:ea typeface="Cambria Math" panose="02040503050406030204" pitchFamily="18" charset="0"/>
                            </a:rPr>
                          </m:ctrlPr>
                        </m:sSubPr>
                        <m:e>
                          <m:d>
                            <m:dPr>
                              <m:begChr m:val="|"/>
                              <m:endChr m:val="|"/>
                              <m:ctrlPr>
                                <a:rPr lang="fr-CH" sz="2400" b="0" i="1" smtClean="0">
                                  <a:latin typeface="Cambria Math" panose="02040503050406030204" pitchFamily="18" charset="0"/>
                                  <a:ea typeface="Cambria Math" panose="02040503050406030204" pitchFamily="18" charset="0"/>
                                </a:rPr>
                              </m:ctrlPr>
                            </m:dPr>
                            <m:e>
                              <m:r>
                                <a:rPr lang="fr-CH" sz="2400" b="0" i="1" smtClean="0">
                                  <a:latin typeface="Cambria Math" panose="02040503050406030204" pitchFamily="18" charset="0"/>
                                  <a:ea typeface="Cambria Math" panose="02040503050406030204" pitchFamily="18" charset="0"/>
                                </a:rPr>
                                <m:t>𝜃</m:t>
                              </m:r>
                            </m:e>
                          </m:d>
                        </m:e>
                        <m:sub>
                          <m:r>
                            <a:rPr lang="fr-CH" sz="2400" b="0" i="1" smtClean="0">
                              <a:latin typeface="Cambria Math" panose="02040503050406030204" pitchFamily="18" charset="0"/>
                              <a:ea typeface="Cambria Math" panose="02040503050406030204" pitchFamily="18" charset="0"/>
                            </a:rPr>
                            <m:t>2</m:t>
                          </m:r>
                        </m:sub>
                      </m:sSub>
                    </m:oMath>
                  </m:oMathPara>
                </a14:m>
                <a:endParaRPr lang="en-US" sz="2800" dirty="0"/>
              </a:p>
            </p:txBody>
          </p:sp>
        </mc:Choice>
        <mc:Fallback xmlns="">
          <p:sp>
            <p:nvSpPr>
              <p:cNvPr id="3" name="Content Placeholder 2">
                <a:extLst>
                  <a:ext uri="{FF2B5EF4-FFF2-40B4-BE49-F238E27FC236}">
                    <a16:creationId xmlns:a16="http://schemas.microsoft.com/office/drawing/2014/main" id="{804B70AD-E035-8B46-835E-37EFF1D44C96}"/>
                  </a:ext>
                </a:extLst>
              </p:cNvPr>
              <p:cNvSpPr>
                <a:spLocks noGrp="1" noRot="1" noChangeAspect="1" noMove="1" noResize="1" noEditPoints="1" noAdjustHandles="1" noChangeArrowheads="1" noChangeShapeType="1" noTextEdit="1"/>
              </p:cNvSpPr>
              <p:nvPr>
                <p:ph idx="1"/>
              </p:nvPr>
            </p:nvSpPr>
            <p:spPr>
              <a:xfrm>
                <a:off x="179388" y="1341438"/>
                <a:ext cx="8857108" cy="5029200"/>
              </a:xfrm>
              <a:blipFill>
                <a:blip r:embed="rId3"/>
                <a:stretch>
                  <a:fillRect l="-1288" t="-1259" b="-27204"/>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8FD0856E-A748-D245-9BD4-6D4F0C4702D7}"/>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36645965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TPQuestion" title="Question Text"/>
          <p:cNvSpPr>
            <a:spLocks noGrp="1"/>
          </p:cNvSpPr>
          <p:nvPr>
            <p:ph type="title"/>
          </p:nvPr>
        </p:nvSpPr>
        <p:spPr/>
        <p:txBody>
          <a:bodyPr/>
          <a:lstStyle/>
          <a:p>
            <a:r>
              <a:rPr lang="en-US" altLang="en-US">
                <a:ea typeface="MS PGothic" charset="-128"/>
              </a:rPr>
              <a:t>Question</a:t>
            </a:r>
            <a:endParaRPr lang="en-US" altLang="en-US" dirty="0">
              <a:ea typeface="MS PGothic" charset="-128"/>
            </a:endParaRPr>
          </a:p>
        </p:txBody>
      </p:sp>
      <p:sp>
        <p:nvSpPr>
          <p:cNvPr id="13314" name="TPAnswers" title="Answer Text"/>
          <p:cNvSpPr>
            <a:spLocks noGrp="1"/>
          </p:cNvSpPr>
          <p:nvPr>
            <p:ph idx="1"/>
            <p:custDataLst>
              <p:tags r:id="rId2"/>
            </p:custDataLst>
          </p:nvPr>
        </p:nvSpPr>
        <p:spPr/>
        <p:txBody>
          <a:bodyPr>
            <a:normAutofit/>
          </a:bodyPr>
          <a:lstStyle/>
          <a:p>
            <a:r>
              <a:rPr lang="en-US" dirty="0"/>
              <a:t>A word embedding for given corpus …</a:t>
            </a:r>
          </a:p>
          <a:p>
            <a:pPr marL="514350" indent="-514350">
              <a:buFont typeface="+mj-lt"/>
              <a:buAutoNum type="arabicPeriod"/>
            </a:pPr>
            <a:r>
              <a:rPr lang="en-US" sz="2800" dirty="0"/>
              <a:t>depends only on the dimension d</a:t>
            </a:r>
          </a:p>
          <a:p>
            <a:pPr marL="514350" indent="-514350">
              <a:buFont typeface="+mj-lt"/>
              <a:buAutoNum type="arabicPeriod"/>
            </a:pPr>
            <a:r>
              <a:rPr lang="en-US" sz="2800" dirty="0"/>
              <a:t>depends on the dimension d and number of iterations in gradient descent</a:t>
            </a:r>
          </a:p>
          <a:p>
            <a:pPr marL="514350" indent="-514350">
              <a:buFont typeface="+mj-lt"/>
              <a:buAutoNum type="arabicPeriod"/>
            </a:pPr>
            <a:r>
              <a:rPr lang="en-US" sz="2800" dirty="0"/>
              <a:t>depends on the dimension d, number of iterations and chosen negative samples</a:t>
            </a:r>
          </a:p>
          <a:p>
            <a:pPr marL="514350" indent="-514350">
              <a:buFont typeface="+mj-lt"/>
              <a:buAutoNum type="arabicPeriod"/>
            </a:pPr>
            <a:r>
              <a:rPr lang="en-US" sz="2800" dirty="0"/>
              <a:t>there are further factors on which it depends</a:t>
            </a:r>
            <a:endParaRPr lang="en-US" dirty="0"/>
          </a:p>
        </p:txBody>
      </p:sp>
      <p:sp>
        <p:nvSpPr>
          <p:cNvPr id="2" name="Footer Placeholder 1">
            <a:extLst>
              <a:ext uri="{FF2B5EF4-FFF2-40B4-BE49-F238E27FC236}">
                <a16:creationId xmlns:a16="http://schemas.microsoft.com/office/drawing/2014/main" id="{3AB72282-EBA0-B14D-A011-F79550A4F2E3}"/>
              </a:ext>
            </a:extLst>
          </p:cNvPr>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dirty="0">
              <a:ln>
                <a:noFill/>
              </a:ln>
              <a:solidFill>
                <a:srgbClr val="000000"/>
              </a:solidFill>
              <a:effectLst/>
              <a:uLnTx/>
              <a:uFillTx/>
              <a:latin typeface="Verdana" charset="0"/>
              <a:ea typeface="+mn-ea"/>
              <a:cs typeface="+mn-cs"/>
            </a:endParaRPr>
          </a:p>
        </p:txBody>
      </p:sp>
    </p:spTree>
    <p:custDataLst>
      <p:tags r:id="rId1"/>
    </p:custDataLst>
    <p:extLst>
      <p:ext uri="{BB962C8B-B14F-4D97-AF65-F5344CB8AC3E}">
        <p14:creationId xmlns:p14="http://schemas.microsoft.com/office/powerpoint/2010/main" val="5455951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CBOW Model</a:t>
            </a:r>
          </a:p>
        </p:txBody>
      </p:sp>
      <mc:AlternateContent xmlns:mc="http://schemas.openxmlformats.org/markup-compatibility/2006" xmlns:a14="http://schemas.microsoft.com/office/drawing/2010/main">
        <mc:Choice Requires="a14">
          <p:sp>
            <p:nvSpPr>
              <p:cNvPr id="6" name="Content Placeholder 5"/>
              <p:cNvSpPr>
                <a:spLocks noGrp="1"/>
              </p:cNvSpPr>
              <p:nvPr>
                <p:ph idx="1"/>
              </p:nvPr>
            </p:nvSpPr>
            <p:spPr/>
            <p:txBody>
              <a:bodyPr/>
              <a:lstStyle/>
              <a:p>
                <a:r>
                  <a:rPr lang="en-US" sz="2800" dirty="0"/>
                  <a:t>Consider a pair </a:t>
                </a:r>
                <a14:m>
                  <m:oMath xmlns:m="http://schemas.openxmlformats.org/officeDocument/2006/math">
                    <m:d>
                      <m:dPr>
                        <m:ctrlPr>
                          <a:rPr lang="fr-CH" sz="2800" i="1">
                            <a:latin typeface="Cambria Math" panose="02040503050406030204" pitchFamily="18" charset="0"/>
                            <a:ea typeface="Cambria Math" panose="02040503050406030204" pitchFamily="18" charset="0"/>
                          </a:rPr>
                        </m:ctrlPr>
                      </m:dPr>
                      <m:e>
                        <m:r>
                          <a:rPr lang="fr-CH" sz="2800" i="1">
                            <a:latin typeface="Cambria Math" panose="02040503050406030204" pitchFamily="18" charset="0"/>
                            <a:ea typeface="Cambria Math" panose="02040503050406030204" pitchFamily="18" charset="0"/>
                          </a:rPr>
                          <m:t>𝑤</m:t>
                        </m:r>
                        <m:r>
                          <a:rPr lang="fr-CH" sz="2800" i="1">
                            <a:latin typeface="Cambria Math" panose="02040503050406030204" pitchFamily="18" charset="0"/>
                            <a:ea typeface="Cambria Math" panose="02040503050406030204" pitchFamily="18" charset="0"/>
                          </a:rPr>
                          <m:t>, {</m:t>
                        </m:r>
                        <m:sSub>
                          <m:sSubPr>
                            <m:ctrlPr>
                              <a:rPr lang="fr-CH" sz="2800" i="1" smtClean="0">
                                <a:latin typeface="Cambria Math" panose="02040503050406030204" pitchFamily="18" charset="0"/>
                                <a:ea typeface="Cambria Math" panose="02040503050406030204" pitchFamily="18" charset="0"/>
                              </a:rPr>
                            </m:ctrlPr>
                          </m:sSubPr>
                          <m:e>
                            <m:r>
                              <a:rPr lang="fr-CH" sz="2800" b="0" i="1" smtClean="0">
                                <a:latin typeface="Cambria Math" panose="02040503050406030204" pitchFamily="18" charset="0"/>
                                <a:ea typeface="Cambria Math" panose="02040503050406030204" pitchFamily="18" charset="0"/>
                              </a:rPr>
                              <m:t>𝑐</m:t>
                            </m:r>
                          </m:e>
                          <m:sub>
                            <m:r>
                              <a:rPr lang="fr-CH" sz="2800" b="0" i="1" smtClean="0">
                                <a:latin typeface="Cambria Math" panose="02040503050406030204" pitchFamily="18" charset="0"/>
                                <a:ea typeface="Cambria Math" panose="02040503050406030204" pitchFamily="18" charset="0"/>
                              </a:rPr>
                              <m:t>1</m:t>
                            </m:r>
                          </m:sub>
                        </m:sSub>
                        <m:r>
                          <a:rPr lang="fr-CH" sz="2800" b="0" i="1" smtClean="0">
                            <a:latin typeface="Cambria Math" panose="02040503050406030204" pitchFamily="18" charset="0"/>
                            <a:ea typeface="Cambria Math" panose="02040503050406030204" pitchFamily="18" charset="0"/>
                          </a:rPr>
                          <m:t>,…,</m:t>
                        </m:r>
                        <m:sSub>
                          <m:sSubPr>
                            <m:ctrlPr>
                              <a:rPr lang="fr-CH" sz="2800" i="1">
                                <a:latin typeface="Cambria Math" panose="02040503050406030204" pitchFamily="18" charset="0"/>
                                <a:ea typeface="Cambria Math" panose="02040503050406030204" pitchFamily="18" charset="0"/>
                              </a:rPr>
                            </m:ctrlPr>
                          </m:sSubPr>
                          <m:e>
                            <m:r>
                              <a:rPr lang="fr-CH" sz="2800" i="1">
                                <a:latin typeface="Cambria Math" panose="02040503050406030204" pitchFamily="18" charset="0"/>
                                <a:ea typeface="Cambria Math" panose="02040503050406030204" pitchFamily="18" charset="0"/>
                              </a:rPr>
                              <m:t>𝑐</m:t>
                            </m:r>
                          </m:e>
                          <m:sub>
                            <m:r>
                              <a:rPr lang="fr-CH" sz="2800" b="0" i="1" smtClean="0">
                                <a:latin typeface="Cambria Math" panose="02040503050406030204" pitchFamily="18" charset="0"/>
                                <a:ea typeface="Cambria Math" panose="02040503050406030204" pitchFamily="18" charset="0"/>
                              </a:rPr>
                              <m:t>𝑛</m:t>
                            </m:r>
                          </m:sub>
                        </m:sSub>
                        <m:r>
                          <a:rPr lang="fr-CH" sz="2800" b="0" i="1" smtClean="0">
                            <a:latin typeface="Cambria Math" panose="02040503050406030204" pitchFamily="18" charset="0"/>
                            <a:ea typeface="Cambria Math" panose="02040503050406030204" pitchFamily="18" charset="0"/>
                          </a:rPr>
                          <m:t>}</m:t>
                        </m:r>
                      </m:e>
                    </m:d>
                  </m:oMath>
                </a14:m>
                <a:r>
                  <a:rPr lang="en-US" sz="2800" dirty="0"/>
                  <a:t>, does it origin from the data?</a:t>
                </a:r>
              </a:p>
              <a:p>
                <a:endParaRPr lang="en-US" sz="2800" dirty="0"/>
              </a:p>
              <a:p>
                <a:r>
                  <a:rPr lang="en-US" sz="2800" dirty="0"/>
                  <a:t>Compute </a:t>
                </a:r>
                <a14:m>
                  <m:oMath xmlns:m="http://schemas.openxmlformats.org/officeDocument/2006/math">
                    <m:acc>
                      <m:accPr>
                        <m:chr m:val="̅"/>
                        <m:ctrlPr>
                          <a:rPr lang="en-US" sz="2800" b="1" i="1" smtClean="0">
                            <a:latin typeface="Cambria Math" panose="02040503050406030204" pitchFamily="18" charset="0"/>
                          </a:rPr>
                        </m:ctrlPr>
                      </m:accPr>
                      <m:e>
                        <m:r>
                          <a:rPr lang="fr-CH" sz="2800" b="1" i="1" smtClean="0">
                            <a:latin typeface="Cambria Math" panose="02040503050406030204" pitchFamily="18" charset="0"/>
                          </a:rPr>
                          <m:t>𝒄</m:t>
                        </m:r>
                      </m:e>
                    </m:acc>
                    <m:r>
                      <a:rPr lang="fr-CH" sz="2800" b="0" i="1" smtClean="0">
                        <a:latin typeface="Cambria Math" panose="02040503050406030204" pitchFamily="18" charset="0"/>
                      </a:rPr>
                      <m:t>=</m:t>
                    </m:r>
                    <m:f>
                      <m:fPr>
                        <m:ctrlPr>
                          <a:rPr lang="fr-CH" sz="2800" b="0" i="1" smtClean="0">
                            <a:latin typeface="Cambria Math" panose="02040503050406030204" pitchFamily="18" charset="0"/>
                          </a:rPr>
                        </m:ctrlPr>
                      </m:fPr>
                      <m:num>
                        <m:r>
                          <a:rPr lang="fr-CH" sz="2800" b="0" i="1" smtClean="0">
                            <a:latin typeface="Cambria Math" panose="02040503050406030204" pitchFamily="18" charset="0"/>
                          </a:rPr>
                          <m:t>1</m:t>
                        </m:r>
                      </m:num>
                      <m:den>
                        <m:r>
                          <a:rPr lang="fr-CH" sz="2800" b="0" i="1" smtClean="0">
                            <a:latin typeface="Cambria Math" panose="02040503050406030204" pitchFamily="18" charset="0"/>
                          </a:rPr>
                          <m:t>𝑛</m:t>
                        </m:r>
                      </m:den>
                    </m:f>
                    <m:nary>
                      <m:naryPr>
                        <m:chr m:val="∑"/>
                        <m:ctrlPr>
                          <a:rPr lang="fr-CH" sz="2800" b="0" i="1" smtClean="0">
                            <a:latin typeface="Cambria Math" panose="02040503050406030204" pitchFamily="18" charset="0"/>
                          </a:rPr>
                        </m:ctrlPr>
                      </m:naryPr>
                      <m:sub>
                        <m:r>
                          <m:rPr>
                            <m:brk m:alnAt="23"/>
                          </m:rPr>
                          <a:rPr lang="fr-CH" sz="2800" b="0" i="1" smtClean="0">
                            <a:latin typeface="Cambria Math" panose="02040503050406030204" pitchFamily="18" charset="0"/>
                          </a:rPr>
                          <m:t>𝑖</m:t>
                        </m:r>
                        <m:r>
                          <a:rPr lang="fr-CH" sz="2800" b="0" i="1" smtClean="0">
                            <a:latin typeface="Cambria Math" panose="02040503050406030204" pitchFamily="18" charset="0"/>
                          </a:rPr>
                          <m:t>=1</m:t>
                        </m:r>
                      </m:sub>
                      <m:sup>
                        <m:r>
                          <a:rPr lang="fr-CH" sz="2800" b="0" i="1" smtClean="0">
                            <a:latin typeface="Cambria Math" panose="02040503050406030204" pitchFamily="18" charset="0"/>
                          </a:rPr>
                          <m:t>𝑛</m:t>
                        </m:r>
                      </m:sup>
                      <m:e>
                        <m:sSub>
                          <m:sSubPr>
                            <m:ctrlPr>
                              <a:rPr lang="fr-CH" sz="2800" b="1" i="1" smtClean="0">
                                <a:latin typeface="Cambria Math" panose="02040503050406030204" pitchFamily="18" charset="0"/>
                              </a:rPr>
                            </m:ctrlPr>
                          </m:sSubPr>
                          <m:e>
                            <m:r>
                              <a:rPr lang="fr-CH" sz="2800" b="1" i="1" smtClean="0">
                                <a:latin typeface="Cambria Math" panose="02040503050406030204" pitchFamily="18" charset="0"/>
                              </a:rPr>
                              <m:t>𝒄</m:t>
                            </m:r>
                          </m:e>
                          <m:sub>
                            <m:r>
                              <a:rPr lang="fr-CH" sz="2800" b="1" i="1" smtClean="0">
                                <a:latin typeface="Cambria Math" panose="02040503050406030204" pitchFamily="18" charset="0"/>
                              </a:rPr>
                              <m:t>𝒊</m:t>
                            </m:r>
                          </m:sub>
                        </m:sSub>
                      </m:e>
                    </m:nary>
                  </m:oMath>
                </a14:m>
                <a:endParaRPr lang="en-US" sz="2800" dirty="0"/>
              </a:p>
              <a:p>
                <a:pPr/>
                <a14:m>
                  <m:oMathPara xmlns:m="http://schemas.openxmlformats.org/officeDocument/2006/math">
                    <m:oMathParaPr>
                      <m:jc m:val="center"/>
                    </m:oMathParaPr>
                    <m:oMath xmlns:m="http://schemas.openxmlformats.org/officeDocument/2006/math">
                      <m:sSub>
                        <m:sSubPr>
                          <m:ctrlPr>
                            <a:rPr lang="fr-CH" sz="2800" i="1">
                              <a:latin typeface="Cambria Math" panose="02040503050406030204" pitchFamily="18" charset="0"/>
                            </a:rPr>
                          </m:ctrlPr>
                        </m:sSubPr>
                        <m:e>
                          <m:r>
                            <a:rPr lang="fr-CH" sz="2800" i="1">
                              <a:latin typeface="Cambria Math" panose="02040503050406030204" pitchFamily="18" charset="0"/>
                            </a:rPr>
                            <m:t>𝑃</m:t>
                          </m:r>
                        </m:e>
                        <m:sub>
                          <m:r>
                            <a:rPr lang="fr-CH" sz="2800" i="1">
                              <a:latin typeface="Cambria Math" panose="02040503050406030204" pitchFamily="18" charset="0"/>
                              <a:ea typeface="Cambria Math" panose="02040503050406030204" pitchFamily="18" charset="0"/>
                            </a:rPr>
                            <m:t>𝜃</m:t>
                          </m:r>
                        </m:sub>
                      </m:sSub>
                      <m:d>
                        <m:dPr>
                          <m:ctrlPr>
                            <a:rPr lang="fr-CH" sz="2800" i="1">
                              <a:latin typeface="Cambria Math" panose="02040503050406030204" pitchFamily="18" charset="0"/>
                              <a:ea typeface="Cambria Math" panose="02040503050406030204" pitchFamily="18" charset="0"/>
                            </a:rPr>
                          </m:ctrlPr>
                        </m:dPr>
                        <m:e>
                          <m:r>
                            <a:rPr lang="fr-CH" sz="2800" i="1">
                              <a:latin typeface="Cambria Math" panose="02040503050406030204" pitchFamily="18" charset="0"/>
                            </a:rPr>
                            <m:t>𝑤</m:t>
                          </m:r>
                          <m:r>
                            <a:rPr lang="fr-CH" sz="2800" i="1">
                              <a:latin typeface="Cambria Math" panose="02040503050406030204" pitchFamily="18" charset="0"/>
                            </a:rPr>
                            <m:t>,</m:t>
                          </m:r>
                          <m:d>
                            <m:dPr>
                              <m:begChr m:val="{"/>
                              <m:endChr m:val="}"/>
                              <m:ctrlPr>
                                <a:rPr lang="fr-CH" sz="2800" i="1">
                                  <a:latin typeface="Cambria Math" panose="02040503050406030204" pitchFamily="18" charset="0"/>
                                </a:rPr>
                              </m:ctrlPr>
                            </m:dPr>
                            <m:e>
                              <m:sSub>
                                <m:sSubPr>
                                  <m:ctrlPr>
                                    <a:rPr lang="fr-CH" sz="2800" i="1">
                                      <a:latin typeface="Cambria Math" panose="02040503050406030204" pitchFamily="18" charset="0"/>
                                      <a:ea typeface="Cambria Math" panose="02040503050406030204" pitchFamily="18" charset="0"/>
                                    </a:rPr>
                                  </m:ctrlPr>
                                </m:sSubPr>
                                <m:e>
                                  <m:r>
                                    <a:rPr lang="fr-CH" sz="2800" i="1">
                                      <a:latin typeface="Cambria Math" panose="02040503050406030204" pitchFamily="18" charset="0"/>
                                      <a:ea typeface="Cambria Math" panose="02040503050406030204" pitchFamily="18" charset="0"/>
                                    </a:rPr>
                                    <m:t>𝑐</m:t>
                                  </m:r>
                                </m:e>
                                <m:sub>
                                  <m:r>
                                    <a:rPr lang="fr-CH" sz="2800" i="1">
                                      <a:latin typeface="Cambria Math" panose="02040503050406030204" pitchFamily="18" charset="0"/>
                                      <a:ea typeface="Cambria Math" panose="02040503050406030204" pitchFamily="18" charset="0"/>
                                    </a:rPr>
                                    <m:t>1</m:t>
                                  </m:r>
                                </m:sub>
                              </m:sSub>
                              <m:r>
                                <a:rPr lang="fr-CH" sz="2800" i="1">
                                  <a:latin typeface="Cambria Math" panose="02040503050406030204" pitchFamily="18" charset="0"/>
                                  <a:ea typeface="Cambria Math" panose="02040503050406030204" pitchFamily="18" charset="0"/>
                                </a:rPr>
                                <m:t>,…,</m:t>
                              </m:r>
                              <m:sSub>
                                <m:sSubPr>
                                  <m:ctrlPr>
                                    <a:rPr lang="fr-CH" sz="2800" i="1">
                                      <a:latin typeface="Cambria Math" panose="02040503050406030204" pitchFamily="18" charset="0"/>
                                      <a:ea typeface="Cambria Math" panose="02040503050406030204" pitchFamily="18" charset="0"/>
                                    </a:rPr>
                                  </m:ctrlPr>
                                </m:sSubPr>
                                <m:e>
                                  <m:r>
                                    <a:rPr lang="fr-CH" sz="2800" i="1">
                                      <a:latin typeface="Cambria Math" panose="02040503050406030204" pitchFamily="18" charset="0"/>
                                      <a:ea typeface="Cambria Math" panose="02040503050406030204" pitchFamily="18" charset="0"/>
                                    </a:rPr>
                                    <m:t>𝑐</m:t>
                                  </m:r>
                                </m:e>
                                <m:sub>
                                  <m:r>
                                    <a:rPr lang="fr-CH" sz="2800" i="1">
                                      <a:latin typeface="Cambria Math" panose="02040503050406030204" pitchFamily="18" charset="0"/>
                                      <a:ea typeface="Cambria Math" panose="02040503050406030204" pitchFamily="18" charset="0"/>
                                    </a:rPr>
                                    <m:t>𝑛</m:t>
                                  </m:r>
                                </m:sub>
                              </m:sSub>
                            </m:e>
                          </m:d>
                        </m:e>
                      </m:d>
                      <m:r>
                        <a:rPr lang="fr-CH" sz="2800" b="0" i="1" smtClean="0">
                          <a:latin typeface="Cambria Math" charset="0"/>
                          <a:ea typeface="Cambria Math" charset="0"/>
                          <a:cs typeface="Cambria Math" charset="0"/>
                        </a:rPr>
                        <m:t>=</m:t>
                      </m:r>
                      <m:f>
                        <m:fPr>
                          <m:ctrlPr>
                            <a:rPr lang="fr-CH" sz="2800" b="0" i="1" smtClean="0">
                              <a:latin typeface="Cambria Math" panose="02040503050406030204" pitchFamily="18" charset="0"/>
                              <a:ea typeface="Cambria Math" charset="0"/>
                              <a:cs typeface="Cambria Math" charset="0"/>
                            </a:rPr>
                          </m:ctrlPr>
                        </m:fPr>
                        <m:num>
                          <m:r>
                            <a:rPr lang="fr-CH" sz="2800" b="0" i="1" smtClean="0">
                              <a:latin typeface="Cambria Math" charset="0"/>
                              <a:ea typeface="Cambria Math" charset="0"/>
                              <a:cs typeface="Cambria Math" charset="0"/>
                            </a:rPr>
                            <m:t>1</m:t>
                          </m:r>
                        </m:num>
                        <m:den>
                          <m:r>
                            <a:rPr lang="fr-CH" sz="2800" b="0" i="1" smtClean="0">
                              <a:latin typeface="Cambria Math" charset="0"/>
                              <a:ea typeface="Cambria Math" charset="0"/>
                              <a:cs typeface="Cambria Math" charset="0"/>
                            </a:rPr>
                            <m:t>1+</m:t>
                          </m:r>
                          <m:sSup>
                            <m:sSupPr>
                              <m:ctrlPr>
                                <a:rPr lang="el-GR" sz="2800" b="0" i="1" smtClean="0">
                                  <a:latin typeface="Cambria Math" panose="02040503050406030204" pitchFamily="18" charset="0"/>
                                  <a:ea typeface="Cambria Math" charset="0"/>
                                  <a:cs typeface="Cambria Math" charset="0"/>
                                </a:rPr>
                              </m:ctrlPr>
                            </m:sSupPr>
                            <m:e>
                              <m:r>
                                <a:rPr lang="el-GR" sz="2800" b="0" i="1" smtClean="0">
                                  <a:latin typeface="Cambria Math" charset="0"/>
                                  <a:ea typeface="Cambria Math" charset="0"/>
                                  <a:cs typeface="Cambria Math" charset="0"/>
                                </a:rPr>
                                <m:t>𝑒</m:t>
                              </m:r>
                            </m:e>
                            <m:sup>
                              <m:r>
                                <a:rPr lang="el-GR" sz="2800" b="0" i="1" smtClean="0">
                                  <a:latin typeface="Cambria Math" charset="0"/>
                                  <a:ea typeface="Cambria Math" charset="0"/>
                                  <a:cs typeface="Cambria Math" charset="0"/>
                                </a:rPr>
                                <m:t>−</m:t>
                              </m:r>
                              <m:acc>
                                <m:accPr>
                                  <m:chr m:val="̅"/>
                                  <m:ctrlPr>
                                    <a:rPr lang="el-GR" sz="2800" b="0" i="1" smtClean="0">
                                      <a:latin typeface="Cambria Math" panose="02040503050406030204" pitchFamily="18" charset="0"/>
                                      <a:ea typeface="Cambria Math" charset="0"/>
                                    </a:rPr>
                                  </m:ctrlPr>
                                </m:accPr>
                                <m:e>
                                  <m:r>
                                    <a:rPr lang="fr-CH" sz="2800" b="1" i="1">
                                      <a:latin typeface="Cambria Math" panose="02040503050406030204" pitchFamily="18" charset="0"/>
                                      <a:ea typeface="Cambria Math" charset="0"/>
                                      <a:cs typeface="Cambria Math" charset="0"/>
                                    </a:rPr>
                                    <m:t>𝒄</m:t>
                                  </m:r>
                                </m:e>
                              </m:acc>
                              <m:r>
                                <a:rPr lang="fr-CH" sz="2800" b="0" i="1" smtClean="0">
                                  <a:latin typeface="Cambria Math" panose="02040503050406030204" pitchFamily="18" charset="0"/>
                                  <a:ea typeface="Cambria Math" panose="02040503050406030204" pitchFamily="18" charset="0"/>
                                  <a:cs typeface="Cambria Math" charset="0"/>
                                </a:rPr>
                                <m:t>∙</m:t>
                              </m:r>
                              <m:r>
                                <a:rPr lang="fr-CH" sz="2800" b="1" i="1" smtClean="0">
                                  <a:latin typeface="Cambria Math" panose="02040503050406030204" pitchFamily="18" charset="0"/>
                                  <a:ea typeface="Cambria Math" charset="0"/>
                                  <a:cs typeface="Cambria Math" charset="0"/>
                                </a:rPr>
                                <m:t>𝒘</m:t>
                              </m:r>
                            </m:sup>
                          </m:sSup>
                        </m:den>
                      </m:f>
                      <m:r>
                        <a:rPr lang="fr-CH" sz="2800" b="0" i="1" smtClean="0">
                          <a:latin typeface="Cambria Math" panose="02040503050406030204" pitchFamily="18" charset="0"/>
                          <a:ea typeface="Cambria Math" charset="0"/>
                          <a:cs typeface="Cambria Math" charset="0"/>
                        </a:rPr>
                        <m:t>=</m:t>
                      </m:r>
                      <m:r>
                        <m:rPr>
                          <m:sty m:val="p"/>
                        </m:rPr>
                        <a:rPr lang="el-GR" sz="2800" b="0" i="1" smtClean="0">
                          <a:latin typeface="Cambria Math" charset="0"/>
                          <a:ea typeface="Cambria Math" charset="0"/>
                          <a:cs typeface="Cambria Math" charset="0"/>
                        </a:rPr>
                        <m:t>σ</m:t>
                      </m:r>
                      <m:d>
                        <m:dPr>
                          <m:ctrlPr>
                            <a:rPr lang="fr-CH" sz="2800" b="0" i="1" smtClean="0">
                              <a:latin typeface="Cambria Math" panose="02040503050406030204" pitchFamily="18" charset="0"/>
                              <a:ea typeface="Cambria Math" charset="0"/>
                              <a:cs typeface="Cambria Math" charset="0"/>
                            </a:rPr>
                          </m:ctrlPr>
                        </m:dPr>
                        <m:e>
                          <m:acc>
                            <m:accPr>
                              <m:chr m:val="̅"/>
                              <m:ctrlPr>
                                <a:rPr lang="el-GR" sz="2800" i="1">
                                  <a:latin typeface="Cambria Math" panose="02040503050406030204" pitchFamily="18" charset="0"/>
                                  <a:ea typeface="Cambria Math" charset="0"/>
                                </a:rPr>
                              </m:ctrlPr>
                            </m:accPr>
                            <m:e>
                              <m:r>
                                <a:rPr lang="fr-CH" sz="2800" b="1" i="1">
                                  <a:latin typeface="Cambria Math" panose="02040503050406030204" pitchFamily="18" charset="0"/>
                                  <a:ea typeface="Cambria Math" charset="0"/>
                                  <a:cs typeface="Cambria Math" charset="0"/>
                                </a:rPr>
                                <m:t>𝒄</m:t>
                              </m:r>
                            </m:e>
                          </m:acc>
                          <m:r>
                            <a:rPr lang="fr-CH" sz="2800" i="1">
                              <a:latin typeface="Cambria Math" panose="02040503050406030204" pitchFamily="18" charset="0"/>
                              <a:ea typeface="Cambria Math" panose="02040503050406030204" pitchFamily="18" charset="0"/>
                              <a:cs typeface="Cambria Math" charset="0"/>
                            </a:rPr>
                            <m:t>∙</m:t>
                          </m:r>
                          <m:r>
                            <a:rPr lang="fr-CH" sz="2800" b="1" i="1">
                              <a:latin typeface="Cambria Math" panose="02040503050406030204" pitchFamily="18" charset="0"/>
                              <a:ea typeface="Cambria Math" charset="0"/>
                              <a:cs typeface="Cambria Math" charset="0"/>
                            </a:rPr>
                            <m:t>𝒘</m:t>
                          </m:r>
                        </m:e>
                      </m:d>
                    </m:oMath>
                  </m:oMathPara>
                </a14:m>
                <a:endParaRPr lang="fr-CH" sz="2000" b="0" dirty="0">
                  <a:ea typeface="Cambria Math" charset="0"/>
                  <a:cs typeface="Cambria Math" charset="0"/>
                </a:endParaRPr>
              </a:p>
              <a:p>
                <a:endParaRPr lang="en-US" sz="2000" dirty="0"/>
              </a:p>
              <a:p>
                <a:r>
                  <a:rPr lang="en-US" sz="2800" dirty="0"/>
                  <a:t>Observation: CBOW produces better results for frequent terms, </a:t>
                </a:r>
                <a:r>
                  <a:rPr lang="en-US" sz="2800" dirty="0" err="1"/>
                  <a:t>skipgram</a:t>
                </a:r>
                <a:r>
                  <a:rPr lang="en-US" sz="2800" dirty="0"/>
                  <a:t> for rare terms</a:t>
                </a:r>
              </a:p>
              <a:p>
                <a:endParaRPr lang="en-US" sz="2000" dirty="0"/>
              </a:p>
              <a:p>
                <a:endParaRPr lang="en-US" sz="2800" dirty="0"/>
              </a:p>
            </p:txBody>
          </p:sp>
        </mc:Choice>
        <mc:Fallback xmlns="">
          <p:sp>
            <p:nvSpPr>
              <p:cNvPr id="6" name="Content Placeholder 5"/>
              <p:cNvSpPr>
                <a:spLocks noGrp="1" noRot="1" noChangeAspect="1" noMove="1" noResize="1" noEditPoints="1" noAdjustHandles="1" noChangeArrowheads="1" noChangeShapeType="1" noTextEdit="1"/>
              </p:cNvSpPr>
              <p:nvPr>
                <p:ph idx="1"/>
              </p:nvPr>
            </p:nvSpPr>
            <p:spPr>
              <a:blipFill>
                <a:blip r:embed="rId3"/>
                <a:stretch>
                  <a:fillRect l="-1372" t="-1259"/>
                </a:stretch>
              </a:blipFill>
            </p:spPr>
            <p:txBody>
              <a:bodyPr/>
              <a:lstStyle/>
              <a:p>
                <a:r>
                  <a:rPr lang="en-CH">
                    <a:noFill/>
                  </a:rPr>
                  <a:t> </a:t>
                </a:r>
              </a:p>
            </p:txBody>
          </p:sp>
        </mc:Fallback>
      </mc:AlternateContent>
      <p:sp>
        <p:nvSpPr>
          <p:cNvPr id="5" name="Footer Placeholder 4"/>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dirty="0">
              <a:ln>
                <a:noFill/>
              </a:ln>
              <a:solidFill>
                <a:srgbClr val="000000"/>
              </a:solidFill>
              <a:effectLst/>
              <a:uLnTx/>
              <a:uFillTx/>
              <a:latin typeface="Verdana" charset="0"/>
              <a:ea typeface="+mn-ea"/>
              <a:cs typeface="+mn-cs"/>
            </a:endParaRPr>
          </a:p>
        </p:txBody>
      </p:sp>
    </p:spTree>
    <p:extLst>
      <p:ext uri="{BB962C8B-B14F-4D97-AF65-F5344CB8AC3E}">
        <p14:creationId xmlns:p14="http://schemas.microsoft.com/office/powerpoint/2010/main" val="71217306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a:t>
            </a:r>
          </a:p>
        </p:txBody>
      </p:sp>
      <p:sp>
        <p:nvSpPr>
          <p:cNvPr id="4" name="Footer Placeholder 3"/>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dirty="0">
              <a:ln>
                <a:noFill/>
              </a:ln>
              <a:solidFill>
                <a:srgbClr val="000000"/>
              </a:solidFill>
              <a:effectLst/>
              <a:uLnTx/>
              <a:uFillTx/>
              <a:latin typeface="Verdana" charset="0"/>
              <a:ea typeface="+mn-ea"/>
              <a:cs typeface="+mn-cs"/>
            </a:endParaRPr>
          </a:p>
        </p:txBody>
      </p:sp>
      <mc:AlternateContent xmlns:mc="http://schemas.openxmlformats.org/markup-compatibility/2006" xmlns:a14="http://schemas.microsoft.com/office/drawing/2010/main">
        <mc:Choice Requires="a14">
          <p:sp>
            <p:nvSpPr>
              <p:cNvPr id="5" name="Content Placeholder 5"/>
              <p:cNvSpPr txBox="1">
                <a:spLocks/>
              </p:cNvSpPr>
              <p:nvPr/>
            </p:nvSpPr>
            <p:spPr bwMode="auto">
              <a:xfrm>
                <a:off x="179388" y="1341438"/>
                <a:ext cx="8305800" cy="5029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0" indent="0" algn="l" rtl="0" fontAlgn="base">
                  <a:spcBef>
                    <a:spcPct val="20000"/>
                  </a:spcBef>
                  <a:spcAft>
                    <a:spcPct val="0"/>
                  </a:spcAft>
                  <a:buNone/>
                  <a:defRPr sz="3200">
                    <a:solidFill>
                      <a:schemeClr val="tx1"/>
                    </a:solidFill>
                    <a:latin typeface="Calibri"/>
                    <a:ea typeface="+mn-ea"/>
                    <a:cs typeface="Calibri"/>
                  </a:defRPr>
                </a:lvl1pPr>
                <a:lvl2pPr marL="742950" indent="-285750" algn="l" rtl="0" fontAlgn="base">
                  <a:spcBef>
                    <a:spcPct val="20000"/>
                  </a:spcBef>
                  <a:spcAft>
                    <a:spcPct val="0"/>
                  </a:spcAft>
                  <a:buChar char="–"/>
                  <a:defRPr sz="2800">
                    <a:solidFill>
                      <a:schemeClr val="tx1"/>
                    </a:solidFill>
                    <a:latin typeface="Calibri"/>
                    <a:cs typeface="Calibri"/>
                  </a:defRPr>
                </a:lvl2pPr>
                <a:lvl3pPr marL="1143000" indent="-228600" algn="l" rtl="0" fontAlgn="base">
                  <a:spcBef>
                    <a:spcPct val="20000"/>
                  </a:spcBef>
                  <a:spcAft>
                    <a:spcPct val="0"/>
                  </a:spcAft>
                  <a:buChar char="•"/>
                  <a:defRPr sz="2400">
                    <a:solidFill>
                      <a:schemeClr val="tx1"/>
                    </a:solidFill>
                    <a:latin typeface="Calibri"/>
                    <a:cs typeface="Calibri"/>
                  </a:defRPr>
                </a:lvl3pPr>
                <a:lvl4pPr marL="1600200" indent="-228600" algn="l" rtl="0" fontAlgn="base">
                  <a:spcBef>
                    <a:spcPct val="20000"/>
                  </a:spcBef>
                  <a:spcAft>
                    <a:spcPct val="0"/>
                  </a:spcAft>
                  <a:buChar char="–"/>
                  <a:defRPr sz="2000">
                    <a:solidFill>
                      <a:schemeClr val="tx1"/>
                    </a:solidFill>
                    <a:latin typeface="Calibri"/>
                    <a:cs typeface="Calibri"/>
                  </a:defRPr>
                </a:lvl4pPr>
                <a:lvl5pPr marL="2057400" indent="-228600" algn="l" rtl="0" fontAlgn="base">
                  <a:spcBef>
                    <a:spcPct val="20000"/>
                  </a:spcBef>
                  <a:spcAft>
                    <a:spcPct val="0"/>
                  </a:spcAft>
                  <a:buChar char="»"/>
                  <a:defRPr sz="2000">
                    <a:solidFill>
                      <a:schemeClr val="tx1"/>
                    </a:solidFill>
                    <a:latin typeface="Calibri"/>
                    <a:cs typeface="Calibri"/>
                  </a:defRPr>
                </a:lvl5pPr>
                <a:lvl6pPr marL="2514600" indent="-228600" algn="l" rtl="0" fontAlgn="base">
                  <a:spcBef>
                    <a:spcPct val="20000"/>
                  </a:spcBef>
                  <a:spcAft>
                    <a:spcPct val="0"/>
                  </a:spcAft>
                  <a:buChar char="»"/>
                  <a:defRPr sz="1200">
                    <a:solidFill>
                      <a:schemeClr val="tx1"/>
                    </a:solidFill>
                    <a:latin typeface="+mn-lt"/>
                  </a:defRPr>
                </a:lvl6pPr>
                <a:lvl7pPr marL="2971800" indent="-228600" algn="l" rtl="0" fontAlgn="base">
                  <a:spcBef>
                    <a:spcPct val="20000"/>
                  </a:spcBef>
                  <a:spcAft>
                    <a:spcPct val="0"/>
                  </a:spcAft>
                  <a:buChar char="»"/>
                  <a:defRPr sz="1200">
                    <a:solidFill>
                      <a:schemeClr val="tx1"/>
                    </a:solidFill>
                    <a:latin typeface="+mn-lt"/>
                  </a:defRPr>
                </a:lvl7pPr>
                <a:lvl8pPr marL="3429000" indent="-228600" algn="l" rtl="0" fontAlgn="base">
                  <a:spcBef>
                    <a:spcPct val="20000"/>
                  </a:spcBef>
                  <a:spcAft>
                    <a:spcPct val="0"/>
                  </a:spcAft>
                  <a:buChar char="»"/>
                  <a:defRPr sz="1200">
                    <a:solidFill>
                      <a:schemeClr val="tx1"/>
                    </a:solidFill>
                    <a:latin typeface="+mn-lt"/>
                  </a:defRPr>
                </a:lvl8pPr>
                <a:lvl9pPr marL="3886200" indent="-228600" algn="l" rtl="0" fontAlgn="base">
                  <a:spcBef>
                    <a:spcPct val="20000"/>
                  </a:spcBef>
                  <a:spcAft>
                    <a:spcPct val="0"/>
                  </a:spcAft>
                  <a:buChar char="»"/>
                  <a:defRPr sz="1200">
                    <a:solidFill>
                      <a:schemeClr val="tx1"/>
                    </a:solidFill>
                    <a:latin typeface="+mn-lt"/>
                  </a:defRPr>
                </a:lvl9pPr>
              </a:lstStyle>
              <a:p>
                <a:pPr marL="0" marR="0" lvl="0" indent="0" algn="l" defTabSz="914400" rtl="0" eaLnBrk="1" fontAlgn="base" latinLnBrk="0" hangingPunct="1">
                  <a:lnSpc>
                    <a:spcPct val="100000"/>
                  </a:lnSpc>
                  <a:spcBef>
                    <a:spcPct val="20000"/>
                  </a:spcBef>
                  <a:spcAft>
                    <a:spcPct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Calibri"/>
                    <a:ea typeface="+mn-ea"/>
                    <a:cs typeface="Calibri"/>
                  </a:rPr>
                  <a:t>Matrices </a:t>
                </a:r>
                <a14:m>
                  <m:oMath xmlns:m="http://schemas.openxmlformats.org/officeDocument/2006/math">
                    <m:sSup>
                      <m:sSupPr>
                        <m:ctrlPr>
                          <a:rPr kumimoji="0" lang="fr-CH" sz="3200" b="0" i="1" u="none" strike="noStrike" kern="1200" cap="none" spc="0" normalizeH="0" baseline="0" noProof="0" dirty="0">
                            <a:ln>
                              <a:noFill/>
                            </a:ln>
                            <a:solidFill>
                              <a:srgbClr val="000000"/>
                            </a:solidFill>
                            <a:effectLst/>
                            <a:uLnTx/>
                            <a:uFillTx/>
                            <a:latin typeface="Cambria Math" panose="02040503050406030204" pitchFamily="18" charset="0"/>
                            <a:ea typeface="+mn-ea"/>
                            <a:cs typeface="Calibri" charset="0"/>
                          </a:rPr>
                        </m:ctrlPr>
                      </m:sSupPr>
                      <m:e>
                        <m:r>
                          <a:rPr kumimoji="0" lang="fr-CH" sz="3200" b="0" i="1" u="none" strike="noStrike" kern="1200" cap="none" spc="0" normalizeH="0" baseline="0" noProof="0" dirty="0">
                            <a:ln>
                              <a:noFill/>
                            </a:ln>
                            <a:solidFill>
                              <a:srgbClr val="000000"/>
                            </a:solidFill>
                            <a:effectLst/>
                            <a:uLnTx/>
                            <a:uFillTx/>
                            <a:latin typeface="Cambria Math" panose="02040503050406030204" pitchFamily="18" charset="0"/>
                            <a:ea typeface="+mn-ea"/>
                            <a:cs typeface="Calibri" charset="0"/>
                          </a:rPr>
                          <m:t>𝑊</m:t>
                        </m:r>
                      </m:e>
                      <m:sup>
                        <m:r>
                          <a:rPr kumimoji="0" lang="fr-CH" sz="3200" b="0" i="1" u="none" strike="noStrike" kern="1200" cap="none" spc="0" normalizeH="0" baseline="0" noProof="0" dirty="0">
                            <a:ln>
                              <a:noFill/>
                            </a:ln>
                            <a:solidFill>
                              <a:srgbClr val="000000"/>
                            </a:solidFill>
                            <a:effectLst/>
                            <a:uLnTx/>
                            <a:uFillTx/>
                            <a:latin typeface="Cambria Math" panose="02040503050406030204" pitchFamily="18" charset="0"/>
                            <a:ea typeface="+mn-ea"/>
                            <a:cs typeface="Calibri" charset="0"/>
                          </a:rPr>
                          <m:t>(</m:t>
                        </m:r>
                        <m:r>
                          <a:rPr kumimoji="0" lang="fr-CH" sz="3200" b="0" i="1" u="none" strike="noStrike" kern="1200" cap="none" spc="0" normalizeH="0" baseline="0" noProof="0" dirty="0">
                            <a:ln>
                              <a:noFill/>
                            </a:ln>
                            <a:solidFill>
                              <a:srgbClr val="000000"/>
                            </a:solidFill>
                            <a:effectLst/>
                            <a:uLnTx/>
                            <a:uFillTx/>
                            <a:latin typeface="Cambria Math" panose="02040503050406030204" pitchFamily="18" charset="0"/>
                            <a:ea typeface="+mn-ea"/>
                            <a:cs typeface="Calibri" charset="0"/>
                          </a:rPr>
                          <m:t>𝑤</m:t>
                        </m:r>
                        <m:r>
                          <a:rPr kumimoji="0" lang="fr-CH" sz="3200" b="0" i="1" u="none" strike="noStrike" kern="1200" cap="none" spc="0" normalizeH="0" baseline="0" noProof="0" dirty="0">
                            <a:ln>
                              <a:noFill/>
                            </a:ln>
                            <a:solidFill>
                              <a:srgbClr val="000000"/>
                            </a:solidFill>
                            <a:effectLst/>
                            <a:uLnTx/>
                            <a:uFillTx/>
                            <a:latin typeface="Cambria Math" panose="02040503050406030204" pitchFamily="18" charset="0"/>
                            <a:ea typeface="+mn-ea"/>
                            <a:cs typeface="Calibri" charset="0"/>
                          </a:rPr>
                          <m:t>)</m:t>
                        </m:r>
                      </m:sup>
                    </m:sSup>
                  </m:oMath>
                </a14:m>
                <a:r>
                  <a:rPr kumimoji="0" lang="en-US" sz="3200" b="0" i="0" u="none" strike="noStrike" kern="1200" cap="none" spc="0" normalizeH="0" baseline="0" noProof="0" dirty="0">
                    <a:ln>
                      <a:noFill/>
                    </a:ln>
                    <a:solidFill>
                      <a:srgbClr val="000000"/>
                    </a:solidFill>
                    <a:effectLst/>
                    <a:uLnTx/>
                    <a:uFillTx/>
                    <a:latin typeface="Calibri"/>
                    <a:ea typeface="+mn-ea"/>
                    <a:cs typeface="Calibri"/>
                  </a:rPr>
                  <a:t> and </a:t>
                </a:r>
                <a14:m>
                  <m:oMath xmlns:m="http://schemas.openxmlformats.org/officeDocument/2006/math">
                    <m:sSup>
                      <m:sSupPr>
                        <m:ctrlPr>
                          <a:rPr kumimoji="0" lang="fr-CH" sz="3200" b="0" i="1" u="none" strike="noStrike" kern="1200" cap="none" spc="0" normalizeH="0" baseline="0" noProof="0" dirty="0">
                            <a:ln>
                              <a:noFill/>
                            </a:ln>
                            <a:solidFill>
                              <a:srgbClr val="000000"/>
                            </a:solidFill>
                            <a:effectLst/>
                            <a:uLnTx/>
                            <a:uFillTx/>
                            <a:latin typeface="Cambria Math" panose="02040503050406030204" pitchFamily="18" charset="0"/>
                            <a:ea typeface="+mn-ea"/>
                            <a:cs typeface="Calibri" charset="0"/>
                          </a:rPr>
                        </m:ctrlPr>
                      </m:sSupPr>
                      <m:e>
                        <m:r>
                          <a:rPr kumimoji="0" lang="fr-CH" sz="3200" b="0" i="1" u="none" strike="noStrike" kern="1200" cap="none" spc="0" normalizeH="0" baseline="0" noProof="0" dirty="0">
                            <a:ln>
                              <a:noFill/>
                            </a:ln>
                            <a:solidFill>
                              <a:srgbClr val="000000"/>
                            </a:solidFill>
                            <a:effectLst/>
                            <a:uLnTx/>
                            <a:uFillTx/>
                            <a:latin typeface="Cambria Math" panose="02040503050406030204" pitchFamily="18" charset="0"/>
                            <a:ea typeface="+mn-ea"/>
                            <a:cs typeface="Calibri" charset="0"/>
                          </a:rPr>
                          <m:t>𝑊</m:t>
                        </m:r>
                      </m:e>
                      <m:sup>
                        <m:r>
                          <a:rPr kumimoji="0" lang="fr-CH" sz="3200" b="0" i="1" u="none" strike="noStrike" kern="1200" cap="none" spc="0" normalizeH="0" baseline="0" noProof="0" dirty="0">
                            <a:ln>
                              <a:noFill/>
                            </a:ln>
                            <a:solidFill>
                              <a:srgbClr val="000000"/>
                            </a:solidFill>
                            <a:effectLst/>
                            <a:uLnTx/>
                            <a:uFillTx/>
                            <a:latin typeface="Cambria Math" panose="02040503050406030204" pitchFamily="18" charset="0"/>
                            <a:ea typeface="+mn-ea"/>
                            <a:cs typeface="Calibri" charset="0"/>
                          </a:rPr>
                          <m:t>(</m:t>
                        </m:r>
                        <m:r>
                          <a:rPr kumimoji="0" lang="fr-CH" sz="3200" b="0" i="1" u="none" strike="noStrike" kern="1200" cap="none" spc="0" normalizeH="0" baseline="0" noProof="0" dirty="0">
                            <a:ln>
                              <a:noFill/>
                            </a:ln>
                            <a:solidFill>
                              <a:srgbClr val="000000"/>
                            </a:solidFill>
                            <a:effectLst/>
                            <a:uLnTx/>
                            <a:uFillTx/>
                            <a:latin typeface="Cambria Math" panose="02040503050406030204" pitchFamily="18" charset="0"/>
                            <a:ea typeface="+mn-ea"/>
                            <a:cs typeface="Calibri" charset="0"/>
                          </a:rPr>
                          <m:t>𝑐</m:t>
                        </m:r>
                        <m:r>
                          <a:rPr kumimoji="0" lang="fr-CH" sz="3200" b="0" i="1" u="none" strike="noStrike" kern="1200" cap="none" spc="0" normalizeH="0" baseline="0" noProof="0" dirty="0">
                            <a:ln>
                              <a:noFill/>
                            </a:ln>
                            <a:solidFill>
                              <a:srgbClr val="000000"/>
                            </a:solidFill>
                            <a:effectLst/>
                            <a:uLnTx/>
                            <a:uFillTx/>
                            <a:latin typeface="Cambria Math" panose="02040503050406030204" pitchFamily="18" charset="0"/>
                            <a:ea typeface="+mn-ea"/>
                            <a:cs typeface="Calibri" charset="0"/>
                          </a:rPr>
                          <m:t>)</m:t>
                        </m:r>
                      </m:sup>
                    </m:sSup>
                  </m:oMath>
                </a14:m>
                <a:r>
                  <a:rPr kumimoji="0" lang="en-US" sz="3200" b="0" i="0" u="none" strike="noStrike" kern="1200" cap="none" spc="0" normalizeH="0" baseline="0" noProof="0" dirty="0">
                    <a:ln>
                      <a:noFill/>
                    </a:ln>
                    <a:solidFill>
                      <a:srgbClr val="000000"/>
                    </a:solidFill>
                    <a:effectLst/>
                    <a:uLnTx/>
                    <a:uFillTx/>
                    <a:latin typeface="Calibri"/>
                    <a:ea typeface="+mn-ea"/>
                    <a:cs typeface="Calibri"/>
                  </a:rPr>
                  <a:t> that capture information on word similarity</a:t>
                </a:r>
              </a:p>
              <a:p>
                <a:pPr marL="457200" marR="0" lvl="0" indent="-457200" algn="l" defTabSz="914400" rtl="0" eaLnBrk="1" fontAlgn="base" latinLnBrk="0" hangingPunct="1">
                  <a:lnSpc>
                    <a:spcPct val="100000"/>
                  </a:lnSpc>
                  <a:spcBef>
                    <a:spcPct val="20000"/>
                  </a:spcBef>
                  <a:spcAft>
                    <a:spcPct val="0"/>
                  </a:spcAft>
                  <a:buClrTx/>
                  <a:buSzTx/>
                  <a:buFont typeface="Arial"/>
                  <a:buChar char="•"/>
                  <a:tabLst/>
                  <a:defRPr/>
                </a:pPr>
                <a:r>
                  <a:rPr kumimoji="0" lang="en-US" sz="2800" b="0" i="0" u="none" strike="noStrike" kern="1200" cap="none" spc="0" normalizeH="0" baseline="0" noProof="0" dirty="0">
                    <a:ln>
                      <a:noFill/>
                    </a:ln>
                    <a:solidFill>
                      <a:srgbClr val="000000"/>
                    </a:solidFill>
                    <a:effectLst/>
                    <a:uLnTx/>
                    <a:uFillTx/>
                    <a:latin typeface="Calibri"/>
                    <a:ea typeface="+mn-ea"/>
                    <a:cs typeface="Calibri"/>
                  </a:rPr>
                  <a:t>Words appearing in similar contexts generate similar contexts and vice versa</a:t>
                </a:r>
              </a:p>
              <a:p>
                <a:pPr marL="457200" marR="0" lvl="0" indent="-457200" algn="l" defTabSz="914400" rtl="0" eaLnBrk="1" fontAlgn="base" latinLnBrk="0" hangingPunct="1">
                  <a:lnSpc>
                    <a:spcPct val="100000"/>
                  </a:lnSpc>
                  <a:spcBef>
                    <a:spcPct val="20000"/>
                  </a:spcBef>
                  <a:spcAft>
                    <a:spcPct val="0"/>
                  </a:spcAft>
                  <a:buClrTx/>
                  <a:buSzTx/>
                  <a:buFont typeface="Arial"/>
                  <a:buChar char="•"/>
                  <a:tabLst/>
                  <a:defRPr/>
                </a:pPr>
                <a:r>
                  <a:rPr kumimoji="0" lang="en-US" sz="2800" b="0" i="0" u="none" strike="noStrike" kern="1200" cap="none" spc="0" normalizeH="0" baseline="0" noProof="0" dirty="0">
                    <a:ln>
                      <a:noFill/>
                    </a:ln>
                    <a:solidFill>
                      <a:srgbClr val="000000"/>
                    </a:solidFill>
                    <a:effectLst/>
                    <a:uLnTx/>
                    <a:uFillTx/>
                    <a:latin typeface="Calibri"/>
                    <a:ea typeface="+mn-ea"/>
                    <a:cs typeface="Calibri"/>
                  </a:rPr>
                  <a:t>Hence, mapped to similar representations in lower dimensional space</a:t>
                </a:r>
              </a:p>
              <a:p>
                <a:pPr marL="457200" marR="0" lvl="0" indent="-457200" algn="l" defTabSz="914400" rtl="0" eaLnBrk="1" fontAlgn="base" latinLnBrk="0" hangingPunct="1">
                  <a:lnSpc>
                    <a:spcPct val="100000"/>
                  </a:lnSpc>
                  <a:spcBef>
                    <a:spcPct val="20000"/>
                  </a:spcBef>
                  <a:spcAft>
                    <a:spcPct val="0"/>
                  </a:spcAft>
                  <a:buClrTx/>
                  <a:buSzTx/>
                  <a:buFont typeface="Arial"/>
                  <a:buChar char="•"/>
                  <a:tabLst/>
                  <a:defRPr/>
                </a:pPr>
                <a:r>
                  <a:rPr kumimoji="0" lang="en-US" sz="2800" b="0" i="0" u="none" strike="noStrike" kern="1200" cap="none" spc="0" normalizeH="0" baseline="0" noProof="0" dirty="0">
                    <a:ln>
                      <a:noFill/>
                    </a:ln>
                    <a:solidFill>
                      <a:srgbClr val="000000"/>
                    </a:solidFill>
                    <a:effectLst/>
                    <a:uLnTx/>
                    <a:uFillTx/>
                    <a:latin typeface="Calibri"/>
                    <a:ea typeface="+mn-ea"/>
                    <a:cs typeface="Calibri"/>
                  </a:rPr>
                  <a:t>Use </a:t>
                </a:r>
                <a14:m>
                  <m:oMath xmlns:m="http://schemas.openxmlformats.org/officeDocument/2006/math">
                    <m:r>
                      <a:rPr kumimoji="0" lang="fr-CH" sz="2800" b="0" i="1" u="none" strike="noStrike" kern="1200" cap="none" spc="0" normalizeH="0" baseline="0" noProof="0" dirty="0">
                        <a:ln>
                          <a:noFill/>
                        </a:ln>
                        <a:solidFill>
                          <a:srgbClr val="000000"/>
                        </a:solidFill>
                        <a:effectLst/>
                        <a:uLnTx/>
                        <a:uFillTx/>
                        <a:latin typeface="Cambria Math" panose="02040503050406030204" pitchFamily="18" charset="0"/>
                        <a:ea typeface="+mn-ea"/>
                        <a:cs typeface="Calibri" charset="0"/>
                      </a:rPr>
                      <m:t>𝑊</m:t>
                    </m:r>
                  </m:oMath>
                </a14:m>
                <a:r>
                  <a:rPr kumimoji="0" lang="en-US" sz="2800" b="0" i="0" u="none" strike="noStrike" kern="1200" cap="none" spc="0" normalizeH="0" baseline="0" noProof="0" dirty="0">
                    <a:ln>
                      <a:noFill/>
                    </a:ln>
                    <a:solidFill>
                      <a:srgbClr val="000000"/>
                    </a:solidFill>
                    <a:effectLst/>
                    <a:uLnTx/>
                    <a:uFillTx/>
                    <a:latin typeface="Calibri"/>
                    <a:ea typeface="+mn-ea"/>
                    <a:cs typeface="Calibri"/>
                  </a:rPr>
                  <a:t> = </a:t>
                </a:r>
                <a14:m>
                  <m:oMath xmlns:m="http://schemas.openxmlformats.org/officeDocument/2006/math">
                    <m:sSup>
                      <m:sSupPr>
                        <m:ctrlPr>
                          <a:rPr kumimoji="0" lang="fr-CH" sz="2800" b="0" i="1" u="none" strike="noStrike" kern="1200" cap="none" spc="0" normalizeH="0" baseline="0" noProof="0" dirty="0">
                            <a:ln>
                              <a:noFill/>
                            </a:ln>
                            <a:solidFill>
                              <a:srgbClr val="000000"/>
                            </a:solidFill>
                            <a:effectLst/>
                            <a:uLnTx/>
                            <a:uFillTx/>
                            <a:latin typeface="Cambria Math" panose="02040503050406030204" pitchFamily="18" charset="0"/>
                            <a:ea typeface="+mn-ea"/>
                            <a:cs typeface="Calibri" charset="0"/>
                          </a:rPr>
                        </m:ctrlPr>
                      </m:sSupPr>
                      <m:e>
                        <m:r>
                          <a:rPr kumimoji="0" lang="fr-CH" sz="2800" b="0" i="1" u="none" strike="noStrike" kern="1200" cap="none" spc="0" normalizeH="0" baseline="0" noProof="0" dirty="0">
                            <a:ln>
                              <a:noFill/>
                            </a:ln>
                            <a:solidFill>
                              <a:srgbClr val="000000"/>
                            </a:solidFill>
                            <a:effectLst/>
                            <a:uLnTx/>
                            <a:uFillTx/>
                            <a:latin typeface="Cambria Math" panose="02040503050406030204" pitchFamily="18" charset="0"/>
                            <a:ea typeface="+mn-ea"/>
                            <a:cs typeface="Calibri" charset="0"/>
                          </a:rPr>
                          <m:t>𝑊</m:t>
                        </m:r>
                      </m:e>
                      <m:sup>
                        <m:r>
                          <a:rPr kumimoji="0" lang="fr-CH" sz="2800" b="0" i="1" u="none" strike="noStrike" kern="1200" cap="none" spc="0" normalizeH="0" baseline="0" noProof="0" dirty="0">
                            <a:ln>
                              <a:noFill/>
                            </a:ln>
                            <a:solidFill>
                              <a:srgbClr val="000000"/>
                            </a:solidFill>
                            <a:effectLst/>
                            <a:uLnTx/>
                            <a:uFillTx/>
                            <a:latin typeface="Cambria Math" panose="02040503050406030204" pitchFamily="18" charset="0"/>
                            <a:ea typeface="+mn-ea"/>
                            <a:cs typeface="Calibri" charset="0"/>
                          </a:rPr>
                          <m:t>(</m:t>
                        </m:r>
                        <m:r>
                          <a:rPr kumimoji="0" lang="fr-CH" sz="2800" b="0" i="1" u="none" strike="noStrike" kern="1200" cap="none" spc="0" normalizeH="0" baseline="0" noProof="0" dirty="0">
                            <a:ln>
                              <a:noFill/>
                            </a:ln>
                            <a:solidFill>
                              <a:srgbClr val="000000"/>
                            </a:solidFill>
                            <a:effectLst/>
                            <a:uLnTx/>
                            <a:uFillTx/>
                            <a:latin typeface="Cambria Math" panose="02040503050406030204" pitchFamily="18" charset="0"/>
                            <a:ea typeface="+mn-ea"/>
                            <a:cs typeface="Calibri" charset="0"/>
                          </a:rPr>
                          <m:t>𝑤</m:t>
                        </m:r>
                        <m:r>
                          <a:rPr kumimoji="0" lang="fr-CH" sz="2800" b="0" i="1" u="none" strike="noStrike" kern="1200" cap="none" spc="0" normalizeH="0" baseline="0" noProof="0" dirty="0">
                            <a:ln>
                              <a:noFill/>
                            </a:ln>
                            <a:solidFill>
                              <a:srgbClr val="000000"/>
                            </a:solidFill>
                            <a:effectLst/>
                            <a:uLnTx/>
                            <a:uFillTx/>
                            <a:latin typeface="Cambria Math" panose="02040503050406030204" pitchFamily="18" charset="0"/>
                            <a:ea typeface="+mn-ea"/>
                            <a:cs typeface="Calibri" charset="0"/>
                          </a:rPr>
                          <m:t>)</m:t>
                        </m:r>
                      </m:sup>
                    </m:sSup>
                  </m:oMath>
                </a14:m>
                <a:r>
                  <a:rPr kumimoji="0" lang="en-US" sz="2800" b="0" i="0" u="none" strike="noStrike" kern="1200" cap="none" spc="0" normalizeH="0" baseline="0" noProof="0" dirty="0">
                    <a:ln>
                      <a:noFill/>
                    </a:ln>
                    <a:solidFill>
                      <a:srgbClr val="000000"/>
                    </a:solidFill>
                    <a:effectLst/>
                    <a:uLnTx/>
                    <a:uFillTx/>
                    <a:latin typeface="Calibri"/>
                    <a:ea typeface="+mn-ea"/>
                    <a:cs typeface="Calibri"/>
                  </a:rPr>
                  <a:t> + </a:t>
                </a:r>
                <a14:m>
                  <m:oMath xmlns:m="http://schemas.openxmlformats.org/officeDocument/2006/math">
                    <m:sSup>
                      <m:sSupPr>
                        <m:ctrlPr>
                          <a:rPr kumimoji="0" lang="fr-CH" sz="2800" b="0" i="1" u="none" strike="noStrike" kern="1200" cap="none" spc="0" normalizeH="0" baseline="0" noProof="0" dirty="0">
                            <a:ln>
                              <a:noFill/>
                            </a:ln>
                            <a:solidFill>
                              <a:srgbClr val="000000"/>
                            </a:solidFill>
                            <a:effectLst/>
                            <a:uLnTx/>
                            <a:uFillTx/>
                            <a:latin typeface="Cambria Math" panose="02040503050406030204" pitchFamily="18" charset="0"/>
                            <a:ea typeface="+mn-ea"/>
                            <a:cs typeface="Calibri" charset="0"/>
                          </a:rPr>
                        </m:ctrlPr>
                      </m:sSupPr>
                      <m:e>
                        <m:r>
                          <a:rPr kumimoji="0" lang="fr-CH" sz="2800" b="0" i="1" u="none" strike="noStrike" kern="1200" cap="none" spc="0" normalizeH="0" baseline="0" noProof="0" dirty="0">
                            <a:ln>
                              <a:noFill/>
                            </a:ln>
                            <a:solidFill>
                              <a:srgbClr val="000000"/>
                            </a:solidFill>
                            <a:effectLst/>
                            <a:uLnTx/>
                            <a:uFillTx/>
                            <a:latin typeface="Cambria Math" panose="02040503050406030204" pitchFamily="18" charset="0"/>
                            <a:ea typeface="+mn-ea"/>
                            <a:cs typeface="Calibri" charset="0"/>
                          </a:rPr>
                          <m:t>𝑊</m:t>
                        </m:r>
                      </m:e>
                      <m:sup>
                        <m:r>
                          <a:rPr kumimoji="0" lang="fr-CH" sz="2800" b="0" i="1" u="none" strike="noStrike" kern="1200" cap="none" spc="0" normalizeH="0" baseline="0" noProof="0" dirty="0">
                            <a:ln>
                              <a:noFill/>
                            </a:ln>
                            <a:solidFill>
                              <a:srgbClr val="000000"/>
                            </a:solidFill>
                            <a:effectLst/>
                            <a:uLnTx/>
                            <a:uFillTx/>
                            <a:latin typeface="Cambria Math" panose="02040503050406030204" pitchFamily="18" charset="0"/>
                            <a:ea typeface="+mn-ea"/>
                            <a:cs typeface="Calibri" charset="0"/>
                          </a:rPr>
                          <m:t>(</m:t>
                        </m:r>
                        <m:r>
                          <a:rPr kumimoji="0" lang="fr-CH" sz="2800" b="0" i="1" u="none" strike="noStrike" kern="1200" cap="none" spc="0" normalizeH="0" baseline="0" noProof="0" dirty="0">
                            <a:ln>
                              <a:noFill/>
                            </a:ln>
                            <a:solidFill>
                              <a:srgbClr val="000000"/>
                            </a:solidFill>
                            <a:effectLst/>
                            <a:uLnTx/>
                            <a:uFillTx/>
                            <a:latin typeface="Cambria Math" panose="02040503050406030204" pitchFamily="18" charset="0"/>
                            <a:ea typeface="+mn-ea"/>
                            <a:cs typeface="Calibri" charset="0"/>
                          </a:rPr>
                          <m:t>𝑐</m:t>
                        </m:r>
                        <m:r>
                          <a:rPr kumimoji="0" lang="fr-CH" sz="2800" b="0" i="1" u="none" strike="noStrike" kern="1200" cap="none" spc="0" normalizeH="0" baseline="0" noProof="0" dirty="0">
                            <a:ln>
                              <a:noFill/>
                            </a:ln>
                            <a:solidFill>
                              <a:srgbClr val="000000"/>
                            </a:solidFill>
                            <a:effectLst/>
                            <a:uLnTx/>
                            <a:uFillTx/>
                            <a:latin typeface="Cambria Math" panose="02040503050406030204" pitchFamily="18" charset="0"/>
                            <a:ea typeface="+mn-ea"/>
                            <a:cs typeface="Calibri" charset="0"/>
                          </a:rPr>
                          <m:t>)</m:t>
                        </m:r>
                      </m:sup>
                    </m:sSup>
                  </m:oMath>
                </a14:m>
                <a:r>
                  <a:rPr kumimoji="0" lang="en-US" sz="2800" b="0" i="0" u="none" strike="noStrike" kern="1200" cap="none" spc="0" normalizeH="0" baseline="0" noProof="0" dirty="0">
                    <a:ln>
                      <a:noFill/>
                    </a:ln>
                    <a:solidFill>
                      <a:srgbClr val="000000"/>
                    </a:solidFill>
                    <a:effectLst/>
                    <a:uLnTx/>
                    <a:uFillTx/>
                    <a:latin typeface="Calibri"/>
                    <a:ea typeface="+mn-ea"/>
                    <a:cs typeface="Calibri"/>
                  </a:rPr>
                  <a:t> as the low-dimensional representation</a:t>
                </a:r>
              </a:p>
              <a:p>
                <a:pPr marL="0" marR="0" lvl="0" indent="0" algn="l" defTabSz="914400" rtl="0" eaLnBrk="1" fontAlgn="base" latinLnBrk="0" hangingPunct="1">
                  <a:lnSpc>
                    <a:spcPct val="100000"/>
                  </a:lnSpc>
                  <a:spcBef>
                    <a:spcPct val="20000"/>
                  </a:spcBef>
                  <a:spcAft>
                    <a:spcPct val="0"/>
                  </a:spcAft>
                  <a:buClrTx/>
                  <a:buSzTx/>
                  <a:buFontTx/>
                  <a:buNone/>
                  <a:tabLst/>
                  <a:defRPr/>
                </a:pPr>
                <a:endParaRPr kumimoji="0" lang="en-US" sz="3200" b="0" i="0" u="none" strike="noStrike" kern="1200" cap="none" spc="0" normalizeH="0" baseline="0" noProof="0" dirty="0">
                  <a:ln>
                    <a:noFill/>
                  </a:ln>
                  <a:solidFill>
                    <a:srgbClr val="000000"/>
                  </a:solidFill>
                  <a:effectLst/>
                  <a:uLnTx/>
                  <a:uFillTx/>
                  <a:latin typeface="Calibri"/>
                  <a:ea typeface="+mn-ea"/>
                  <a:cs typeface="Calibri"/>
                </a:endParaRPr>
              </a:p>
            </p:txBody>
          </p:sp>
        </mc:Choice>
        <mc:Fallback xmlns="">
          <p:sp>
            <p:nvSpPr>
              <p:cNvPr id="5" name="Content Placeholder 5"/>
              <p:cNvSpPr txBox="1">
                <a:spLocks noRot="1" noChangeAspect="1" noMove="1" noResize="1" noEditPoints="1" noAdjustHandles="1" noChangeArrowheads="1" noChangeShapeType="1" noTextEdit="1"/>
              </p:cNvSpPr>
              <p:nvPr/>
            </p:nvSpPr>
            <p:spPr bwMode="auto">
              <a:xfrm>
                <a:off x="179388" y="1341438"/>
                <a:ext cx="8305800" cy="5029200"/>
              </a:xfrm>
              <a:prstGeom prst="rect">
                <a:avLst/>
              </a:prstGeom>
              <a:blipFill>
                <a:blip r:embed="rId3"/>
                <a:stretch>
                  <a:fillRect l="-1832" t="-1008" r="-1069"/>
                </a:stretch>
              </a:blipFill>
              <a:ln w="9525">
                <a:noFill/>
                <a:miter lim="800000"/>
                <a:headEnd/>
                <a:tailEnd/>
              </a:ln>
              <a:effectLst/>
            </p:spPr>
            <p:txBody>
              <a:bodyPr/>
              <a:lstStyle/>
              <a:p>
                <a:r>
                  <a:rPr lang="en-US">
                    <a:noFill/>
                  </a:rPr>
                  <a:t> </a:t>
                </a:r>
              </a:p>
            </p:txBody>
          </p:sp>
        </mc:Fallback>
      </mc:AlternateContent>
    </p:spTree>
    <p:extLst>
      <p:ext uri="{BB962C8B-B14F-4D97-AF65-F5344CB8AC3E}">
        <p14:creationId xmlns:p14="http://schemas.microsoft.com/office/powerpoint/2010/main" val="326830363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613A5-326F-944B-8C16-97BB38CDF253}"/>
              </a:ext>
            </a:extLst>
          </p:cNvPr>
          <p:cNvSpPr>
            <a:spLocks noGrp="1"/>
          </p:cNvSpPr>
          <p:nvPr>
            <p:ph type="title"/>
          </p:nvPr>
        </p:nvSpPr>
        <p:spPr/>
        <p:txBody>
          <a:bodyPr/>
          <a:lstStyle/>
          <a:p>
            <a:r>
              <a:rPr lang="en-US" dirty="0"/>
              <a:t>Alternative Formulation of the Problem</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A8A6345-345C-C04E-BB97-6FCD2BE63BA4}"/>
                  </a:ext>
                </a:extLst>
              </p:cNvPr>
              <p:cNvSpPr>
                <a:spLocks noGrp="1"/>
              </p:cNvSpPr>
              <p:nvPr>
                <p:ph idx="1"/>
              </p:nvPr>
            </p:nvSpPr>
            <p:spPr/>
            <p:txBody>
              <a:bodyPr/>
              <a:lstStyle/>
              <a:p>
                <a:r>
                  <a:rPr lang="en-US" dirty="0"/>
                  <a:t>Consider as prediction problem</a:t>
                </a:r>
              </a:p>
              <a:p>
                <a:pPr marL="457200" indent="-457200">
                  <a:buFont typeface="Arial" panose="020B0604020202020204" pitchFamily="34" charset="0"/>
                  <a:buChar char="•"/>
                </a:pPr>
                <a:r>
                  <a:rPr lang="en-US" sz="2800" dirty="0"/>
                  <a:t>Given a word, predict whether another word is a context word (</a:t>
                </a:r>
                <a:r>
                  <a:rPr lang="en-US" sz="2800" dirty="0" err="1"/>
                  <a:t>skipgram</a:t>
                </a:r>
                <a:r>
                  <a:rPr lang="en-US" sz="2800" dirty="0"/>
                  <a:t>)</a:t>
                </a:r>
              </a:p>
              <a:p>
                <a:pPr marL="457200" indent="-457200">
                  <a:buFont typeface="Arial" panose="020B0604020202020204" pitchFamily="34" charset="0"/>
                  <a:buChar char="•"/>
                </a:pPr>
                <a:r>
                  <a:rPr lang="en-US" sz="2800" dirty="0"/>
                  <a:t>Given a context word, predict whether a word relates to this context (CBOW)</a:t>
                </a:r>
                <a:br>
                  <a:rPr lang="en-US" sz="2800" dirty="0"/>
                </a:br>
                <a:endParaRPr lang="en-US" sz="2800" dirty="0"/>
              </a:p>
              <a:p>
                <a:pPr algn="ctr"/>
                <a14:m>
                  <m:oMathPara xmlns:m="http://schemas.openxmlformats.org/officeDocument/2006/math">
                    <m:oMathParaPr>
                      <m:jc m:val="centerGroup"/>
                    </m:oMathParaPr>
                    <m:oMath xmlns:m="http://schemas.openxmlformats.org/officeDocument/2006/math">
                      <m:r>
                        <a:rPr lang="fr-CH" sz="2400" i="1" smtClean="0">
                          <a:latin typeface="Cambria Math" panose="02040503050406030204" pitchFamily="18" charset="0"/>
                          <a:ea typeface="Cambria Math" panose="02040503050406030204" pitchFamily="18" charset="0"/>
                        </a:rPr>
                        <m:t>𝜃</m:t>
                      </m:r>
                      <m:r>
                        <a:rPr lang="fr-CH" sz="2400" i="1" smtClean="0">
                          <a:latin typeface="Cambria Math" panose="02040503050406030204" pitchFamily="18" charset="0"/>
                          <a:ea typeface="Cambria Math" panose="02040503050406030204" pitchFamily="18" charset="0"/>
                        </a:rPr>
                        <m:t>=</m:t>
                      </m:r>
                      <m:func>
                        <m:funcPr>
                          <m:ctrlPr>
                            <a:rPr lang="fr-CH" sz="2400" i="1">
                              <a:latin typeface="Cambria Math" panose="02040503050406030204" pitchFamily="18" charset="0"/>
                              <a:ea typeface="Cambria Math" panose="02040503050406030204" pitchFamily="18" charset="0"/>
                            </a:rPr>
                          </m:ctrlPr>
                        </m:funcPr>
                        <m:fName>
                          <m:limLow>
                            <m:limLowPr>
                              <m:ctrlPr>
                                <a:rPr lang="fr-CH" sz="2400" i="1">
                                  <a:latin typeface="Cambria Math" panose="02040503050406030204" pitchFamily="18" charset="0"/>
                                  <a:ea typeface="Cambria Math" panose="02040503050406030204" pitchFamily="18" charset="0"/>
                                </a:rPr>
                              </m:ctrlPr>
                            </m:limLowPr>
                            <m:e>
                              <m:r>
                                <m:rPr>
                                  <m:sty m:val="p"/>
                                </m:rPr>
                                <a:rPr lang="fr-CH" sz="2400">
                                  <a:latin typeface="Cambria Math" panose="02040503050406030204" pitchFamily="18" charset="0"/>
                                  <a:ea typeface="Cambria Math" panose="02040503050406030204" pitchFamily="18" charset="0"/>
                                </a:rPr>
                                <m:t>argmax</m:t>
                              </m:r>
                            </m:e>
                            <m:lim>
                              <m:r>
                                <a:rPr lang="fr-CH" sz="2400" i="1">
                                  <a:latin typeface="Cambria Math" panose="02040503050406030204" pitchFamily="18" charset="0"/>
                                  <a:ea typeface="Cambria Math" panose="02040503050406030204" pitchFamily="18" charset="0"/>
                                </a:rPr>
                                <m:t>𝜃</m:t>
                              </m:r>
                            </m:lim>
                          </m:limLow>
                        </m:fName>
                        <m:e>
                          <m:nary>
                            <m:naryPr>
                              <m:chr m:val="∏"/>
                              <m:supHide m:val="on"/>
                              <m:ctrlPr>
                                <a:rPr lang="fr-CH" sz="2400" i="1">
                                  <a:latin typeface="Cambria Math" panose="02040503050406030204" pitchFamily="18" charset="0"/>
                                  <a:ea typeface="Cambria Math" panose="02040503050406030204" pitchFamily="18" charset="0"/>
                                </a:rPr>
                              </m:ctrlPr>
                            </m:naryPr>
                            <m:sub>
                              <m:r>
                                <a:rPr lang="fr-CH" sz="2400" i="1">
                                  <a:latin typeface="Cambria Math" panose="02040503050406030204" pitchFamily="18" charset="0"/>
                                  <a:ea typeface="Cambria Math" panose="02040503050406030204" pitchFamily="18" charset="0"/>
                                </a:rPr>
                                <m:t>𝑤</m:t>
                              </m:r>
                              <m:r>
                                <a:rPr lang="fr-CH" sz="2400" i="1">
                                  <a:latin typeface="Cambria Math" panose="02040503050406030204" pitchFamily="18" charset="0"/>
                                  <a:ea typeface="Cambria Math" panose="02040503050406030204" pitchFamily="18" charset="0"/>
                                </a:rPr>
                                <m:t>𝜖</m:t>
                              </m:r>
                              <m:r>
                                <a:rPr lang="fr-CH" sz="2400" b="0" i="1" smtClean="0">
                                  <a:latin typeface="Cambria Math" panose="02040503050406030204" pitchFamily="18" charset="0"/>
                                  <a:ea typeface="Cambria Math" panose="02040503050406030204" pitchFamily="18" charset="0"/>
                                </a:rPr>
                                <m:t>𝑉</m:t>
                              </m:r>
                            </m:sub>
                            <m:sup/>
                            <m:e>
                              <m:nary>
                                <m:naryPr>
                                  <m:chr m:val="∏"/>
                                  <m:supHide m:val="on"/>
                                  <m:ctrlPr>
                                    <a:rPr lang="fr-CH" sz="2400" i="1">
                                      <a:latin typeface="Cambria Math" panose="02040503050406030204" pitchFamily="18" charset="0"/>
                                    </a:rPr>
                                  </m:ctrlPr>
                                </m:naryPr>
                                <m:sub>
                                  <m:r>
                                    <m:rPr>
                                      <m:brk m:alnAt="7"/>
                                    </m:rPr>
                                    <a:rPr lang="fr-CH" sz="2400" i="1">
                                      <a:latin typeface="Cambria Math" panose="02040503050406030204" pitchFamily="18" charset="0"/>
                                    </a:rPr>
                                    <m:t>𝑐</m:t>
                                  </m:r>
                                  <m:r>
                                    <a:rPr lang="fr-CH" sz="2400" i="1">
                                      <a:latin typeface="Cambria Math" panose="02040503050406030204" pitchFamily="18" charset="0"/>
                                      <a:ea typeface="Cambria Math" panose="02040503050406030204" pitchFamily="18" charset="0"/>
                                    </a:rPr>
                                    <m:t>∈</m:t>
                                  </m:r>
                                  <m:r>
                                    <a:rPr lang="fr-CH" sz="2400" b="0" i="1" smtClean="0">
                                      <a:latin typeface="Cambria Math" panose="02040503050406030204" pitchFamily="18" charset="0"/>
                                      <a:ea typeface="Cambria Math" panose="02040503050406030204" pitchFamily="18" charset="0"/>
                                    </a:rPr>
                                    <m:t>𝐶</m:t>
                                  </m:r>
                                  <m:r>
                                    <a:rPr lang="fr-CH" sz="2400" i="1">
                                      <a:latin typeface="Cambria Math" panose="02040503050406030204" pitchFamily="18" charset="0"/>
                                      <a:ea typeface="Cambria Math" panose="02040503050406030204" pitchFamily="18" charset="0"/>
                                    </a:rPr>
                                    <m:t>(</m:t>
                                  </m:r>
                                  <m:r>
                                    <a:rPr lang="fr-CH" sz="2400" i="1">
                                      <a:latin typeface="Cambria Math" panose="02040503050406030204" pitchFamily="18" charset="0"/>
                                      <a:ea typeface="Cambria Math" panose="02040503050406030204" pitchFamily="18" charset="0"/>
                                    </a:rPr>
                                    <m:t>𝑤</m:t>
                                  </m:r>
                                  <m:r>
                                    <a:rPr lang="fr-CH" sz="2400" i="1">
                                      <a:latin typeface="Cambria Math" panose="02040503050406030204" pitchFamily="18" charset="0"/>
                                      <a:ea typeface="Cambria Math" panose="02040503050406030204" pitchFamily="18" charset="0"/>
                                    </a:rPr>
                                    <m:t>)</m:t>
                                  </m:r>
                                </m:sub>
                                <m:sup/>
                                <m:e>
                                  <m:sSub>
                                    <m:sSubPr>
                                      <m:ctrlPr>
                                        <a:rPr lang="fr-CH" sz="2400" i="1">
                                          <a:latin typeface="Cambria Math" panose="02040503050406030204" pitchFamily="18" charset="0"/>
                                        </a:rPr>
                                      </m:ctrlPr>
                                    </m:sSubPr>
                                    <m:e>
                                      <m:r>
                                        <a:rPr lang="fr-CH" sz="2400" i="1">
                                          <a:latin typeface="Cambria Math" panose="02040503050406030204" pitchFamily="18" charset="0"/>
                                        </a:rPr>
                                        <m:t>𝑃</m:t>
                                      </m:r>
                                    </m:e>
                                    <m:sub>
                                      <m:r>
                                        <a:rPr lang="fr-CH" sz="2400" i="1">
                                          <a:latin typeface="Cambria Math" panose="02040503050406030204" pitchFamily="18" charset="0"/>
                                          <a:ea typeface="Cambria Math" panose="02040503050406030204" pitchFamily="18" charset="0"/>
                                        </a:rPr>
                                        <m:t>𝜃</m:t>
                                      </m:r>
                                    </m:sub>
                                  </m:sSub>
                                  <m:d>
                                    <m:dPr>
                                      <m:ctrlPr>
                                        <a:rPr lang="fr-CH" sz="2400" i="1">
                                          <a:latin typeface="Cambria Math" panose="02040503050406030204" pitchFamily="18" charset="0"/>
                                          <a:ea typeface="Cambria Math" panose="02040503050406030204" pitchFamily="18" charset="0"/>
                                        </a:rPr>
                                      </m:ctrlPr>
                                    </m:dPr>
                                    <m:e>
                                      <m:r>
                                        <a:rPr lang="fr-CH" sz="2400" i="1">
                                          <a:latin typeface="Cambria Math" panose="02040503050406030204" pitchFamily="18" charset="0"/>
                                        </a:rPr>
                                        <m:t>𝑤</m:t>
                                      </m:r>
                                      <m:r>
                                        <a:rPr lang="fr-CH" sz="2400" b="0" i="1" smtClean="0">
                                          <a:latin typeface="Cambria Math" panose="02040503050406030204" pitchFamily="18" charset="0"/>
                                        </a:rPr>
                                        <m:t>|</m:t>
                                      </m:r>
                                      <m:r>
                                        <a:rPr lang="fr-CH" sz="2400" i="1">
                                          <a:latin typeface="Cambria Math" panose="02040503050406030204" pitchFamily="18" charset="0"/>
                                        </a:rPr>
                                        <m:t>𝑐</m:t>
                                      </m:r>
                                    </m:e>
                                  </m:d>
                                </m:e>
                              </m:nary>
                            </m:e>
                          </m:nary>
                        </m:e>
                      </m:func>
                      <m:r>
                        <a:rPr lang="fr-CH" sz="2400" b="0" i="1" smtClean="0">
                          <a:latin typeface="Cambria Math" panose="02040503050406030204" pitchFamily="18" charset="0"/>
                        </a:rPr>
                        <m:t>=</m:t>
                      </m:r>
                    </m:oMath>
                  </m:oMathPara>
                </a14:m>
                <a:endParaRPr lang="en-US" sz="2400" dirty="0"/>
              </a:p>
              <a:p>
                <a:pPr algn="ctr"/>
                <a14:m>
                  <m:oMathPara xmlns:m="http://schemas.openxmlformats.org/officeDocument/2006/math">
                    <m:oMathParaPr>
                      <m:jc m:val="centerGroup"/>
                    </m:oMathParaPr>
                    <m:oMath xmlns:m="http://schemas.openxmlformats.org/officeDocument/2006/math">
                      <m:limLow>
                        <m:limLowPr>
                          <m:ctrlPr>
                            <a:rPr lang="fr-CH" sz="2000" i="1">
                              <a:latin typeface="Cambria Math" panose="02040503050406030204" pitchFamily="18" charset="0"/>
                              <a:ea typeface="Cambria Math" panose="02040503050406030204" pitchFamily="18" charset="0"/>
                            </a:rPr>
                          </m:ctrlPr>
                        </m:limLowPr>
                        <m:e>
                          <m:r>
                            <m:rPr>
                              <m:sty m:val="p"/>
                            </m:rPr>
                            <a:rPr lang="fr-CH" sz="2000">
                              <a:latin typeface="Cambria Math" panose="02040503050406030204" pitchFamily="18" charset="0"/>
                              <a:ea typeface="Cambria Math" panose="02040503050406030204" pitchFamily="18" charset="0"/>
                            </a:rPr>
                            <m:t>argmax</m:t>
                          </m:r>
                        </m:e>
                        <m:lim>
                          <m:r>
                            <a:rPr lang="fr-CH" sz="2000" i="1">
                              <a:latin typeface="Cambria Math" panose="02040503050406030204" pitchFamily="18" charset="0"/>
                              <a:ea typeface="Cambria Math" panose="02040503050406030204" pitchFamily="18" charset="0"/>
                            </a:rPr>
                            <m:t>𝜃</m:t>
                          </m:r>
                        </m:lim>
                      </m:limLow>
                      <m:nary>
                        <m:naryPr>
                          <m:chr m:val="∑"/>
                          <m:supHide m:val="on"/>
                          <m:ctrlPr>
                            <a:rPr lang="fr-CH" sz="2000" b="0" i="1" smtClean="0">
                              <a:latin typeface="Cambria Math" panose="02040503050406030204" pitchFamily="18" charset="0"/>
                              <a:ea typeface="Cambria Math" panose="02040503050406030204" pitchFamily="18" charset="0"/>
                            </a:rPr>
                          </m:ctrlPr>
                        </m:naryPr>
                        <m:sub>
                          <m:r>
                            <a:rPr lang="fr-CH" sz="2000" i="1">
                              <a:latin typeface="Cambria Math" panose="02040503050406030204" pitchFamily="18" charset="0"/>
                              <a:ea typeface="Cambria Math" panose="02040503050406030204" pitchFamily="18" charset="0"/>
                            </a:rPr>
                            <m:t>𝑤</m:t>
                          </m:r>
                          <m:r>
                            <a:rPr lang="fr-CH" sz="2000" i="1">
                              <a:latin typeface="Cambria Math" panose="02040503050406030204" pitchFamily="18" charset="0"/>
                              <a:ea typeface="Cambria Math" panose="02040503050406030204" pitchFamily="18" charset="0"/>
                            </a:rPr>
                            <m:t>𝜖</m:t>
                          </m:r>
                          <m:r>
                            <a:rPr lang="fr-CH" sz="2000" b="0" i="1" smtClean="0">
                              <a:latin typeface="Cambria Math" panose="02040503050406030204" pitchFamily="18" charset="0"/>
                              <a:ea typeface="Cambria Math" panose="02040503050406030204" pitchFamily="18" charset="0"/>
                            </a:rPr>
                            <m:t>𝑉</m:t>
                          </m:r>
                        </m:sub>
                        <m:sup/>
                        <m:e>
                          <m:nary>
                            <m:naryPr>
                              <m:chr m:val="∑"/>
                              <m:supHide m:val="on"/>
                              <m:ctrlPr>
                                <a:rPr lang="fr-CH" sz="2000" b="0" i="1" smtClean="0">
                                  <a:latin typeface="Cambria Math" panose="02040503050406030204" pitchFamily="18" charset="0"/>
                                  <a:ea typeface="Cambria Math" panose="02040503050406030204" pitchFamily="18" charset="0"/>
                                </a:rPr>
                              </m:ctrlPr>
                            </m:naryPr>
                            <m:sub>
                              <m:r>
                                <m:rPr>
                                  <m:brk m:alnAt="7"/>
                                </m:rPr>
                                <a:rPr lang="fr-CH" sz="2000" i="1">
                                  <a:latin typeface="Cambria Math" panose="02040503050406030204" pitchFamily="18" charset="0"/>
                                </a:rPr>
                                <m:t>𝑐</m:t>
                              </m:r>
                              <m:r>
                                <a:rPr lang="fr-CH" sz="2000" i="1">
                                  <a:latin typeface="Cambria Math" panose="02040503050406030204" pitchFamily="18" charset="0"/>
                                  <a:ea typeface="Cambria Math" panose="02040503050406030204" pitchFamily="18" charset="0"/>
                                </a:rPr>
                                <m:t>∈</m:t>
                              </m:r>
                              <m:r>
                                <a:rPr lang="fr-CH" sz="2000" b="0" i="1" smtClean="0">
                                  <a:latin typeface="Cambria Math" panose="02040503050406030204" pitchFamily="18" charset="0"/>
                                  <a:ea typeface="Cambria Math" panose="02040503050406030204" pitchFamily="18" charset="0"/>
                                </a:rPr>
                                <m:t>𝐶</m:t>
                              </m:r>
                              <m:r>
                                <a:rPr lang="fr-CH" sz="2000" i="1">
                                  <a:latin typeface="Cambria Math" panose="02040503050406030204" pitchFamily="18" charset="0"/>
                                  <a:ea typeface="Cambria Math" panose="02040503050406030204" pitchFamily="18" charset="0"/>
                                </a:rPr>
                                <m:t>(</m:t>
                              </m:r>
                              <m:r>
                                <a:rPr lang="fr-CH" sz="2000" i="1">
                                  <a:latin typeface="Cambria Math" panose="02040503050406030204" pitchFamily="18" charset="0"/>
                                  <a:ea typeface="Cambria Math" panose="02040503050406030204" pitchFamily="18" charset="0"/>
                                </a:rPr>
                                <m:t>𝑤</m:t>
                              </m:r>
                              <m:r>
                                <a:rPr lang="fr-CH" sz="2000" i="1">
                                  <a:latin typeface="Cambria Math" panose="02040503050406030204" pitchFamily="18" charset="0"/>
                                  <a:ea typeface="Cambria Math" panose="02040503050406030204" pitchFamily="18" charset="0"/>
                                </a:rPr>
                                <m:t>)</m:t>
                              </m:r>
                            </m:sub>
                            <m:sup/>
                            <m:e>
                              <m:func>
                                <m:funcPr>
                                  <m:ctrlPr>
                                    <a:rPr lang="fr-CH" sz="2000" b="0" i="1" smtClean="0">
                                      <a:latin typeface="Cambria Math" panose="02040503050406030204" pitchFamily="18" charset="0"/>
                                      <a:ea typeface="Cambria Math" panose="02040503050406030204" pitchFamily="18" charset="0"/>
                                    </a:rPr>
                                  </m:ctrlPr>
                                </m:funcPr>
                                <m:fName>
                                  <m:r>
                                    <m:rPr>
                                      <m:sty m:val="p"/>
                                    </m:rPr>
                                    <a:rPr lang="fr-CH" sz="2000" b="0" i="0" smtClean="0">
                                      <a:latin typeface="Cambria Math" panose="02040503050406030204" pitchFamily="18" charset="0"/>
                                      <a:ea typeface="Cambria Math" panose="02040503050406030204" pitchFamily="18" charset="0"/>
                                    </a:rPr>
                                    <m:t>log</m:t>
                                  </m:r>
                                </m:fName>
                                <m:e>
                                  <m:sSub>
                                    <m:sSubPr>
                                      <m:ctrlPr>
                                        <a:rPr lang="fr-CH" sz="2000" i="1">
                                          <a:latin typeface="Cambria Math" panose="02040503050406030204" pitchFamily="18" charset="0"/>
                                        </a:rPr>
                                      </m:ctrlPr>
                                    </m:sSubPr>
                                    <m:e>
                                      <m:r>
                                        <a:rPr lang="fr-CH" sz="2000" i="1">
                                          <a:latin typeface="Cambria Math" panose="02040503050406030204" pitchFamily="18" charset="0"/>
                                        </a:rPr>
                                        <m:t>𝑃</m:t>
                                      </m:r>
                                    </m:e>
                                    <m:sub>
                                      <m:r>
                                        <a:rPr lang="fr-CH" sz="2000" i="1">
                                          <a:latin typeface="Cambria Math" panose="02040503050406030204" pitchFamily="18" charset="0"/>
                                          <a:ea typeface="Cambria Math" panose="02040503050406030204" pitchFamily="18" charset="0"/>
                                        </a:rPr>
                                        <m:t>𝜃</m:t>
                                      </m:r>
                                    </m:sub>
                                  </m:sSub>
                                  <m:d>
                                    <m:dPr>
                                      <m:ctrlPr>
                                        <a:rPr lang="fr-CH" sz="2000" i="1">
                                          <a:latin typeface="Cambria Math" panose="02040503050406030204" pitchFamily="18" charset="0"/>
                                          <a:ea typeface="Cambria Math" panose="02040503050406030204" pitchFamily="18" charset="0"/>
                                        </a:rPr>
                                      </m:ctrlPr>
                                    </m:dPr>
                                    <m:e>
                                      <m:r>
                                        <a:rPr lang="fr-CH" sz="2000" i="1">
                                          <a:latin typeface="Cambria Math" panose="02040503050406030204" pitchFamily="18" charset="0"/>
                                        </a:rPr>
                                        <m:t>𝑤</m:t>
                                      </m:r>
                                      <m:r>
                                        <a:rPr lang="fr-CH" sz="2000" b="0" i="1" smtClean="0">
                                          <a:latin typeface="Cambria Math" panose="02040503050406030204" pitchFamily="18" charset="0"/>
                                        </a:rPr>
                                        <m:t>|</m:t>
                                      </m:r>
                                      <m:r>
                                        <a:rPr lang="fr-CH" sz="2000" i="1">
                                          <a:latin typeface="Cambria Math" panose="02040503050406030204" pitchFamily="18" charset="0"/>
                                        </a:rPr>
                                        <m:t>𝑐</m:t>
                                      </m:r>
                                    </m:e>
                                  </m:d>
                                </m:e>
                              </m:func>
                            </m:e>
                          </m:nary>
                        </m:e>
                      </m:nary>
                    </m:oMath>
                  </m:oMathPara>
                </a14:m>
                <a:endParaRPr lang="en-US" dirty="0"/>
              </a:p>
              <a:p>
                <a:pPr marL="457200" indent="-457200">
                  <a:buFontTx/>
                  <a:buChar char="-"/>
                </a:pPr>
                <a:endParaRPr lang="en-US" dirty="0"/>
              </a:p>
              <a:p>
                <a:pPr marL="457200" indent="-457200">
                  <a:buFontTx/>
                  <a:buChar char="-"/>
                </a:pPr>
                <a:endParaRPr lang="en-US" dirty="0"/>
              </a:p>
              <a:p>
                <a:pPr marL="457200" indent="-457200">
                  <a:buFontTx/>
                  <a:buChar char="-"/>
                </a:pPr>
                <a:r>
                  <a:rPr lang="en-US" dirty="0"/>
                  <a:t>There exists an alternative approach to learning using hierarchical </a:t>
                </a:r>
                <a:r>
                  <a:rPr lang="en-US" dirty="0" err="1"/>
                  <a:t>softmax</a:t>
                </a:r>
                <a:r>
                  <a:rPr lang="en-US" dirty="0"/>
                  <a:t> (different loss functions)</a:t>
                </a:r>
              </a:p>
              <a:p>
                <a:pPr marL="1200150" lvl="1" indent="-457200">
                  <a:buFontTx/>
                  <a:buChar char="-"/>
                </a:pPr>
                <a:r>
                  <a:rPr lang="en-US" dirty="0"/>
                  <a:t>Negative sampling is faster</a:t>
                </a:r>
              </a:p>
              <a:p>
                <a:pPr marL="457200" indent="-457200">
                  <a:buFontTx/>
                  <a:buChar char="-"/>
                </a:pPr>
                <a:endParaRPr lang="en-US" dirty="0"/>
              </a:p>
            </p:txBody>
          </p:sp>
        </mc:Choice>
        <mc:Fallback xmlns="">
          <p:sp>
            <p:nvSpPr>
              <p:cNvPr id="3" name="Content Placeholder 2">
                <a:extLst>
                  <a:ext uri="{FF2B5EF4-FFF2-40B4-BE49-F238E27FC236}">
                    <a16:creationId xmlns:a16="http://schemas.microsoft.com/office/drawing/2014/main" id="{9A8A6345-345C-C04E-BB97-6FCD2BE63BA4}"/>
                  </a:ext>
                </a:extLst>
              </p:cNvPr>
              <p:cNvSpPr>
                <a:spLocks noGrp="1" noRot="1" noChangeAspect="1" noMove="1" noResize="1" noEditPoints="1" noAdjustHandles="1" noChangeArrowheads="1" noChangeShapeType="1" noTextEdit="1"/>
              </p:cNvSpPr>
              <p:nvPr>
                <p:ph idx="1"/>
              </p:nvPr>
            </p:nvSpPr>
            <p:spPr>
              <a:blipFill>
                <a:blip r:embed="rId3"/>
                <a:stretch>
                  <a:fillRect l="-1829" t="-1511" b="-59446"/>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B1C6AB95-093A-B144-8286-4A36559A55ED}"/>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220863759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52B4A-D23D-6E45-A818-D95B4AC128C2}"/>
              </a:ext>
            </a:extLst>
          </p:cNvPr>
          <p:cNvSpPr>
            <a:spLocks noGrp="1"/>
          </p:cNvSpPr>
          <p:nvPr>
            <p:ph type="title"/>
          </p:nvPr>
        </p:nvSpPr>
        <p:spPr/>
        <p:txBody>
          <a:bodyPr/>
          <a:lstStyle/>
          <a:p>
            <a:r>
              <a:rPr lang="en-US" dirty="0"/>
              <a:t>Deriving Probabilities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157C72C-7329-7B40-8996-410F30B66A5B}"/>
                  </a:ext>
                </a:extLst>
              </p:cNvPr>
              <p:cNvSpPr>
                <a:spLocks noGrp="1"/>
              </p:cNvSpPr>
              <p:nvPr>
                <p:ph idx="1"/>
              </p:nvPr>
            </p:nvSpPr>
            <p:spPr/>
            <p:txBody>
              <a:bodyPr/>
              <a:lstStyle/>
              <a:p>
                <a:r>
                  <a:rPr lang="en-US" sz="2800" dirty="0"/>
                  <a:t>Normalized scalar product?</a:t>
                </a:r>
              </a:p>
              <a:p>
                <a:pPr marL="457200" indent="-457200">
                  <a:buFontTx/>
                  <a:buChar char="-"/>
                </a:pPr>
                <a:r>
                  <a:rPr lang="en-US" sz="2800" dirty="0"/>
                  <a:t>Produces values in [-1,1]</a:t>
                </a:r>
              </a:p>
              <a:p>
                <a:pPr marL="457200" indent="-457200">
                  <a:buFontTx/>
                  <a:buChar char="-"/>
                </a:pPr>
                <a14:m>
                  <m:oMath xmlns:m="http://schemas.openxmlformats.org/officeDocument/2006/math">
                    <m:nary>
                      <m:naryPr>
                        <m:chr m:val="∑"/>
                        <m:limLoc m:val="subSup"/>
                        <m:ctrlPr>
                          <a:rPr lang="en-US" sz="2800" i="1">
                            <a:latin typeface="Cambria Math" panose="02040503050406030204" pitchFamily="18" charset="0"/>
                          </a:rPr>
                        </m:ctrlPr>
                      </m:naryPr>
                      <m:sub>
                        <m:r>
                          <m:rPr>
                            <m:brk m:alnAt="25"/>
                          </m:rPr>
                          <a:rPr lang="fr-CH" sz="2800" i="1">
                            <a:latin typeface="Cambria Math" panose="02040503050406030204" pitchFamily="18" charset="0"/>
                          </a:rPr>
                          <m:t>𝑖</m:t>
                        </m:r>
                        <m:r>
                          <a:rPr lang="fr-CH" sz="2800" i="1">
                            <a:latin typeface="Cambria Math" panose="02040503050406030204" pitchFamily="18" charset="0"/>
                          </a:rPr>
                          <m:t>=1</m:t>
                        </m:r>
                      </m:sub>
                      <m:sup>
                        <m:r>
                          <a:rPr lang="fr-CH" sz="2800" i="1">
                            <a:latin typeface="Cambria Math" panose="02040503050406030204" pitchFamily="18" charset="0"/>
                          </a:rPr>
                          <m:t>𝑚</m:t>
                        </m:r>
                      </m:sup>
                      <m:e>
                        <m:sSub>
                          <m:sSubPr>
                            <m:ctrlPr>
                              <a:rPr lang="fr-CH" sz="2800" i="1">
                                <a:latin typeface="Cambria Math" panose="02040503050406030204" pitchFamily="18" charset="0"/>
                              </a:rPr>
                            </m:ctrlPr>
                          </m:sSubPr>
                          <m:e>
                            <m:r>
                              <a:rPr lang="fr-CH" sz="2800" i="1">
                                <a:latin typeface="Cambria Math" panose="02040503050406030204" pitchFamily="18" charset="0"/>
                              </a:rPr>
                              <m:t>𝑃</m:t>
                            </m:r>
                          </m:e>
                          <m:sub>
                            <m:r>
                              <a:rPr lang="fr-CH" sz="2800" i="1">
                                <a:latin typeface="Cambria Math" panose="02040503050406030204" pitchFamily="18" charset="0"/>
                                <a:ea typeface="Cambria Math" panose="02040503050406030204" pitchFamily="18" charset="0"/>
                              </a:rPr>
                              <m:t>𝜃</m:t>
                            </m:r>
                          </m:sub>
                        </m:sSub>
                        <m:d>
                          <m:dPr>
                            <m:ctrlPr>
                              <a:rPr lang="fr-CH" sz="2800" i="1">
                                <a:latin typeface="Cambria Math" panose="02040503050406030204" pitchFamily="18" charset="0"/>
                                <a:ea typeface="Cambria Math" panose="02040503050406030204" pitchFamily="18" charset="0"/>
                              </a:rPr>
                            </m:ctrlPr>
                          </m:dPr>
                          <m:e>
                            <m:sSub>
                              <m:sSubPr>
                                <m:ctrlPr>
                                  <a:rPr lang="fr-CH" sz="2800" i="1">
                                    <a:latin typeface="Cambria Math" panose="02040503050406030204" pitchFamily="18" charset="0"/>
                                    <a:ea typeface="Cambria Math" panose="02040503050406030204" pitchFamily="18" charset="0"/>
                                  </a:rPr>
                                </m:ctrlPr>
                              </m:sSubPr>
                              <m:e>
                                <m:r>
                                  <a:rPr lang="fr-CH" sz="2800" i="1">
                                    <a:latin typeface="Cambria Math" panose="02040503050406030204" pitchFamily="18" charset="0"/>
                                  </a:rPr>
                                  <m:t>𝑤</m:t>
                                </m:r>
                              </m:e>
                              <m:sub>
                                <m:r>
                                  <a:rPr lang="fr-CH" sz="2800" i="1">
                                    <a:latin typeface="Cambria Math" panose="02040503050406030204" pitchFamily="18" charset="0"/>
                                    <a:ea typeface="Cambria Math" panose="02040503050406030204" pitchFamily="18" charset="0"/>
                                  </a:rPr>
                                  <m:t>𝑖</m:t>
                                </m:r>
                              </m:sub>
                            </m:sSub>
                            <m:r>
                              <a:rPr lang="fr-CH" sz="2800" i="1">
                                <a:latin typeface="Cambria Math" panose="02040503050406030204" pitchFamily="18" charset="0"/>
                              </a:rPr>
                              <m:t>|</m:t>
                            </m:r>
                            <m:r>
                              <a:rPr lang="fr-CH" sz="2800" i="1">
                                <a:latin typeface="Cambria Math" panose="02040503050406030204" pitchFamily="18" charset="0"/>
                              </a:rPr>
                              <m:t>𝑐</m:t>
                            </m:r>
                          </m:e>
                        </m:d>
                      </m:e>
                    </m:nary>
                  </m:oMath>
                </a14:m>
                <a:r>
                  <a:rPr lang="en-US" sz="2800" dirty="0"/>
                  <a:t> does not add up to 1</a:t>
                </a:r>
              </a:p>
              <a:p>
                <a:endParaRPr lang="en-US" sz="2800" dirty="0"/>
              </a:p>
              <a:p>
                <a:r>
                  <a:rPr lang="en-US" sz="2800" dirty="0"/>
                  <a:t>Standard approach to convert a set of values into probabilities: </a:t>
                </a:r>
                <a:r>
                  <a:rPr lang="en-US" sz="2800" b="1" dirty="0" err="1"/>
                  <a:t>softmax</a:t>
                </a:r>
                <a:r>
                  <a:rPr lang="en-US" sz="2800" b="1" dirty="0"/>
                  <a:t> function</a:t>
                </a:r>
              </a:p>
              <a:p>
                <a:r>
                  <a:rPr lang="en-US" sz="2800" dirty="0"/>
                  <a:t>Values: </a:t>
                </a:r>
                <a14:m>
                  <m:oMath xmlns:m="http://schemas.openxmlformats.org/officeDocument/2006/math">
                    <m:sSub>
                      <m:sSubPr>
                        <m:ctrlPr>
                          <a:rPr lang="fr-CH" sz="2800" i="1">
                            <a:latin typeface="Cambria Math" panose="02040503050406030204" pitchFamily="18" charset="0"/>
                          </a:rPr>
                        </m:ctrlPr>
                      </m:sSubPr>
                      <m:e>
                        <m:r>
                          <a:rPr lang="fr-CH" sz="2800" b="1" i="1">
                            <a:latin typeface="Cambria Math" panose="02040503050406030204" pitchFamily="18" charset="0"/>
                            <a:ea typeface="Cambria Math" charset="0"/>
                            <a:cs typeface="Cambria Math" charset="0"/>
                          </a:rPr>
                          <m:t>𝒘</m:t>
                        </m:r>
                      </m:e>
                      <m:sub>
                        <m:r>
                          <a:rPr lang="fr-CH" sz="2800" i="1">
                            <a:latin typeface="Cambria Math" panose="02040503050406030204" pitchFamily="18" charset="0"/>
                          </a:rPr>
                          <m:t>𝑖</m:t>
                        </m:r>
                      </m:sub>
                    </m:sSub>
                    <m:r>
                      <a:rPr lang="fr-CH" sz="2800" i="1">
                        <a:latin typeface="Cambria Math" panose="02040503050406030204" pitchFamily="18" charset="0"/>
                        <a:ea typeface="Cambria Math" panose="02040503050406030204" pitchFamily="18" charset="0"/>
                      </a:rPr>
                      <m:t>∙</m:t>
                    </m:r>
                    <m:r>
                      <a:rPr lang="fr-CH" sz="2800" b="1" i="1">
                        <a:latin typeface="Cambria Math" panose="02040503050406030204" pitchFamily="18" charset="0"/>
                        <a:ea typeface="Cambria Math" charset="0"/>
                        <a:cs typeface="Cambria Math" charset="0"/>
                      </a:rPr>
                      <m:t>𝒄</m:t>
                    </m:r>
                    <m:r>
                      <a:rPr lang="fr-CH" sz="2800" b="1" i="1">
                        <a:latin typeface="Cambria Math" panose="02040503050406030204" pitchFamily="18" charset="0"/>
                        <a:ea typeface="Cambria Math" charset="0"/>
                        <a:cs typeface="Cambria Math" charset="0"/>
                      </a:rPr>
                      <m:t> </m:t>
                    </m:r>
                  </m:oMath>
                </a14:m>
                <a:r>
                  <a:rPr lang="en-US" sz="2800" dirty="0"/>
                  <a:t> for </a:t>
                </a:r>
                <a14:m>
                  <m:oMath xmlns:m="http://schemas.openxmlformats.org/officeDocument/2006/math">
                    <m:r>
                      <a:rPr lang="en-US" sz="2800" i="1" dirty="0" smtClean="0">
                        <a:latin typeface="Cambria Math" panose="02040503050406030204" pitchFamily="18" charset="0"/>
                      </a:rPr>
                      <m:t> </m:t>
                    </m:r>
                    <m:r>
                      <a:rPr lang="fr-CH" sz="2800" b="0" i="1" dirty="0" smtClean="0">
                        <a:latin typeface="Cambria Math" panose="02040503050406030204" pitchFamily="18" charset="0"/>
                      </a:rPr>
                      <m:t>𝑖</m:t>
                    </m:r>
                    <m:r>
                      <a:rPr lang="en-US" sz="2800" i="1" dirty="0" smtClean="0">
                        <a:latin typeface="Cambria Math" panose="02040503050406030204" pitchFamily="18" charset="0"/>
                      </a:rPr>
                      <m:t>=</m:t>
                    </m:r>
                    <m:r>
                      <a:rPr lang="en-US" sz="2800" i="1" dirty="0">
                        <a:latin typeface="Cambria Math" panose="02040503050406030204" pitchFamily="18" charset="0"/>
                      </a:rPr>
                      <m:t> </m:t>
                    </m:r>
                    <m:r>
                      <a:rPr lang="en-US" sz="2800" i="1" dirty="0" smtClean="0">
                        <a:latin typeface="Cambria Math" panose="02040503050406030204" pitchFamily="18" charset="0"/>
                      </a:rPr>
                      <m:t>1</m:t>
                    </m:r>
                    <m:r>
                      <a:rPr lang="fr-CH" sz="2800" b="0" i="1" dirty="0" smtClean="0">
                        <a:latin typeface="Cambria Math" panose="02040503050406030204" pitchFamily="18" charset="0"/>
                      </a:rPr>
                      <m:t>,</m:t>
                    </m:r>
                    <m:r>
                      <a:rPr lang="en-US" sz="2800" i="1" dirty="0" smtClean="0">
                        <a:latin typeface="Cambria Math" panose="02040503050406030204" pitchFamily="18" charset="0"/>
                      </a:rPr>
                      <m:t>…</m:t>
                    </m:r>
                    <m:r>
                      <a:rPr lang="fr-CH" sz="2800" b="0" i="1" dirty="0" smtClean="0">
                        <a:latin typeface="Cambria Math" panose="02040503050406030204" pitchFamily="18" charset="0"/>
                      </a:rPr>
                      <m:t>,</m:t>
                    </m:r>
                    <m:r>
                      <a:rPr lang="en-US" sz="2800" i="1" dirty="0">
                        <a:latin typeface="Cambria Math" panose="02040503050406030204" pitchFamily="18" charset="0"/>
                      </a:rPr>
                      <m:t>𝑚</m:t>
                    </m:r>
                  </m:oMath>
                </a14:m>
                <a:endParaRPr lang="en-US" sz="2800" dirty="0"/>
              </a:p>
              <a:p>
                <a:pPr/>
                <a14:m>
                  <m:oMathPara xmlns:m="http://schemas.openxmlformats.org/officeDocument/2006/math">
                    <m:oMathParaPr>
                      <m:jc m:val="centerGroup"/>
                    </m:oMathParaPr>
                    <m:oMath xmlns:m="http://schemas.openxmlformats.org/officeDocument/2006/math">
                      <m:sSub>
                        <m:sSubPr>
                          <m:ctrlPr>
                            <a:rPr lang="fr-CH" sz="2800" i="1">
                              <a:latin typeface="Cambria Math" panose="02040503050406030204" pitchFamily="18" charset="0"/>
                            </a:rPr>
                          </m:ctrlPr>
                        </m:sSubPr>
                        <m:e>
                          <m:r>
                            <a:rPr lang="fr-CH" sz="2800" i="1">
                              <a:latin typeface="Cambria Math" panose="02040503050406030204" pitchFamily="18" charset="0"/>
                            </a:rPr>
                            <m:t>𝑃</m:t>
                          </m:r>
                        </m:e>
                        <m:sub>
                          <m:r>
                            <a:rPr lang="fr-CH" sz="2800" i="1">
                              <a:latin typeface="Cambria Math" panose="02040503050406030204" pitchFamily="18" charset="0"/>
                              <a:ea typeface="Cambria Math" panose="02040503050406030204" pitchFamily="18" charset="0"/>
                            </a:rPr>
                            <m:t>𝜃</m:t>
                          </m:r>
                        </m:sub>
                      </m:sSub>
                      <m:d>
                        <m:dPr>
                          <m:ctrlPr>
                            <a:rPr lang="fr-CH" sz="2800" i="1">
                              <a:latin typeface="Cambria Math" panose="02040503050406030204" pitchFamily="18" charset="0"/>
                              <a:ea typeface="Cambria Math" panose="02040503050406030204" pitchFamily="18" charset="0"/>
                            </a:rPr>
                          </m:ctrlPr>
                        </m:dPr>
                        <m:e>
                          <m:sSub>
                            <m:sSubPr>
                              <m:ctrlPr>
                                <a:rPr lang="fr-CH" sz="2800" i="1" smtClean="0">
                                  <a:latin typeface="Cambria Math" panose="02040503050406030204" pitchFamily="18" charset="0"/>
                                  <a:ea typeface="Cambria Math" panose="02040503050406030204" pitchFamily="18" charset="0"/>
                                </a:rPr>
                              </m:ctrlPr>
                            </m:sSubPr>
                            <m:e>
                              <m:r>
                                <a:rPr lang="fr-CH" sz="2800" i="1">
                                  <a:latin typeface="Cambria Math" panose="02040503050406030204" pitchFamily="18" charset="0"/>
                                </a:rPr>
                                <m:t>𝑤</m:t>
                              </m:r>
                            </m:e>
                            <m:sub>
                              <m:r>
                                <a:rPr lang="fr-CH" sz="2800" b="0" i="1" smtClean="0">
                                  <a:latin typeface="Cambria Math" panose="02040503050406030204" pitchFamily="18" charset="0"/>
                                  <a:ea typeface="Cambria Math" panose="02040503050406030204" pitchFamily="18" charset="0"/>
                                </a:rPr>
                                <m:t>𝑖</m:t>
                              </m:r>
                            </m:sub>
                          </m:sSub>
                          <m:r>
                            <a:rPr lang="fr-CH" sz="2800" i="1">
                              <a:latin typeface="Cambria Math" panose="02040503050406030204" pitchFamily="18" charset="0"/>
                            </a:rPr>
                            <m:t>|</m:t>
                          </m:r>
                          <m:r>
                            <a:rPr lang="fr-CH" sz="2800" i="1">
                              <a:latin typeface="Cambria Math" panose="02040503050406030204" pitchFamily="18" charset="0"/>
                            </a:rPr>
                            <m:t>𝑐</m:t>
                          </m:r>
                        </m:e>
                      </m:d>
                      <m:r>
                        <a:rPr lang="fr-CH" sz="2800" b="0" i="0" smtClean="0">
                          <a:latin typeface="Cambria Math" panose="02040503050406030204" pitchFamily="18" charset="0"/>
                        </a:rPr>
                        <m:t>=</m:t>
                      </m:r>
                      <m:f>
                        <m:fPr>
                          <m:ctrlPr>
                            <a:rPr lang="fr-CH" sz="2800" b="0" i="1" smtClean="0">
                              <a:latin typeface="Cambria Math" panose="02040503050406030204" pitchFamily="18" charset="0"/>
                            </a:rPr>
                          </m:ctrlPr>
                        </m:fPr>
                        <m:num>
                          <m:sSup>
                            <m:sSupPr>
                              <m:ctrlPr>
                                <a:rPr lang="fr-CH" sz="2800" b="0" i="1" smtClean="0">
                                  <a:latin typeface="Cambria Math" panose="02040503050406030204" pitchFamily="18" charset="0"/>
                                </a:rPr>
                              </m:ctrlPr>
                            </m:sSupPr>
                            <m:e>
                              <m:r>
                                <a:rPr lang="fr-CH" sz="2800" b="0" i="1" smtClean="0">
                                  <a:latin typeface="Cambria Math" panose="02040503050406030204" pitchFamily="18" charset="0"/>
                                </a:rPr>
                                <m:t>𝑒</m:t>
                              </m:r>
                            </m:e>
                            <m:sup>
                              <m:sSub>
                                <m:sSubPr>
                                  <m:ctrlPr>
                                    <a:rPr lang="fr-CH" sz="2800" b="0" i="1" smtClean="0">
                                      <a:latin typeface="Cambria Math" panose="02040503050406030204" pitchFamily="18" charset="0"/>
                                    </a:rPr>
                                  </m:ctrlPr>
                                </m:sSubPr>
                                <m:e>
                                  <m:r>
                                    <a:rPr lang="fr-CH" sz="2800" b="1" i="1">
                                      <a:latin typeface="Cambria Math" panose="02040503050406030204" pitchFamily="18" charset="0"/>
                                      <a:ea typeface="Cambria Math" charset="0"/>
                                      <a:cs typeface="Cambria Math" charset="0"/>
                                    </a:rPr>
                                    <m:t>𝒘</m:t>
                                  </m:r>
                                </m:e>
                                <m:sub>
                                  <m:r>
                                    <a:rPr lang="fr-CH" sz="2800" b="0" i="1" smtClean="0">
                                      <a:latin typeface="Cambria Math" panose="02040503050406030204" pitchFamily="18" charset="0"/>
                                    </a:rPr>
                                    <m:t>𝑖</m:t>
                                  </m:r>
                                </m:sub>
                              </m:sSub>
                              <m:r>
                                <a:rPr lang="fr-CH" sz="2800" b="0" i="1" smtClean="0">
                                  <a:latin typeface="Cambria Math" panose="02040503050406030204" pitchFamily="18" charset="0"/>
                                  <a:ea typeface="Cambria Math" panose="02040503050406030204" pitchFamily="18" charset="0"/>
                                </a:rPr>
                                <m:t>∙</m:t>
                              </m:r>
                              <m:r>
                                <a:rPr lang="fr-CH" sz="2800" b="1" i="1">
                                  <a:latin typeface="Cambria Math" panose="02040503050406030204" pitchFamily="18" charset="0"/>
                                  <a:ea typeface="Cambria Math" charset="0"/>
                                  <a:cs typeface="Cambria Math" charset="0"/>
                                </a:rPr>
                                <m:t>𝒄</m:t>
                              </m:r>
                            </m:sup>
                          </m:sSup>
                        </m:num>
                        <m:den>
                          <m:nary>
                            <m:naryPr>
                              <m:chr m:val="∑"/>
                              <m:ctrlPr>
                                <a:rPr lang="fr-CH" sz="2800" b="0" i="1" smtClean="0">
                                  <a:latin typeface="Cambria Math" panose="02040503050406030204" pitchFamily="18" charset="0"/>
                                </a:rPr>
                              </m:ctrlPr>
                            </m:naryPr>
                            <m:sub>
                              <m:r>
                                <m:rPr>
                                  <m:brk m:alnAt="23"/>
                                </m:rPr>
                                <a:rPr lang="fr-CH" sz="2800" b="0" i="1" smtClean="0">
                                  <a:latin typeface="Cambria Math" panose="02040503050406030204" pitchFamily="18" charset="0"/>
                                </a:rPr>
                                <m:t>𝑗</m:t>
                              </m:r>
                              <m:r>
                                <a:rPr lang="fr-CH" sz="2800" b="0" i="1" smtClean="0">
                                  <a:latin typeface="Cambria Math" panose="02040503050406030204" pitchFamily="18" charset="0"/>
                                </a:rPr>
                                <m:t>=1</m:t>
                              </m:r>
                            </m:sub>
                            <m:sup>
                              <m:r>
                                <a:rPr lang="fr-CH" sz="2800" b="0" i="1" smtClean="0">
                                  <a:latin typeface="Cambria Math" panose="02040503050406030204" pitchFamily="18" charset="0"/>
                                </a:rPr>
                                <m:t>𝑚</m:t>
                              </m:r>
                            </m:sup>
                            <m:e>
                              <m:sSup>
                                <m:sSupPr>
                                  <m:ctrlPr>
                                    <a:rPr lang="fr-CH" sz="2800" i="1">
                                      <a:latin typeface="Cambria Math" panose="02040503050406030204" pitchFamily="18" charset="0"/>
                                    </a:rPr>
                                  </m:ctrlPr>
                                </m:sSupPr>
                                <m:e>
                                  <m:r>
                                    <a:rPr lang="fr-CH" sz="2800" i="1">
                                      <a:latin typeface="Cambria Math" panose="02040503050406030204" pitchFamily="18" charset="0"/>
                                    </a:rPr>
                                    <m:t>𝑒</m:t>
                                  </m:r>
                                </m:e>
                                <m:sup>
                                  <m:sSub>
                                    <m:sSubPr>
                                      <m:ctrlPr>
                                        <a:rPr lang="fr-CH" sz="2800" i="1">
                                          <a:latin typeface="Cambria Math" panose="02040503050406030204" pitchFamily="18" charset="0"/>
                                        </a:rPr>
                                      </m:ctrlPr>
                                    </m:sSubPr>
                                    <m:e>
                                      <m:r>
                                        <a:rPr lang="fr-CH" sz="2800" b="1" i="1">
                                          <a:latin typeface="Cambria Math" panose="02040503050406030204" pitchFamily="18" charset="0"/>
                                          <a:ea typeface="Cambria Math" charset="0"/>
                                          <a:cs typeface="Cambria Math" charset="0"/>
                                        </a:rPr>
                                        <m:t>𝒘</m:t>
                                      </m:r>
                                    </m:e>
                                    <m:sub>
                                      <m:r>
                                        <a:rPr lang="fr-CH" sz="2800" b="0" i="1" smtClean="0">
                                          <a:latin typeface="Cambria Math" panose="02040503050406030204" pitchFamily="18" charset="0"/>
                                          <a:ea typeface="Cambria Math" charset="0"/>
                                          <a:cs typeface="Cambria Math" charset="0"/>
                                        </a:rPr>
                                        <m:t>𝑗</m:t>
                                      </m:r>
                                    </m:sub>
                                  </m:sSub>
                                  <m:r>
                                    <a:rPr lang="fr-CH" sz="2800" i="1">
                                      <a:latin typeface="Cambria Math" panose="02040503050406030204" pitchFamily="18" charset="0"/>
                                      <a:ea typeface="Cambria Math" panose="02040503050406030204" pitchFamily="18" charset="0"/>
                                    </a:rPr>
                                    <m:t>∙</m:t>
                                  </m:r>
                                  <m:r>
                                    <a:rPr lang="fr-CH" sz="2800" b="1" i="1">
                                      <a:latin typeface="Cambria Math" panose="02040503050406030204" pitchFamily="18" charset="0"/>
                                      <a:ea typeface="Cambria Math" charset="0"/>
                                      <a:cs typeface="Cambria Math" charset="0"/>
                                    </a:rPr>
                                    <m:t>𝒄</m:t>
                                  </m:r>
                                </m:sup>
                              </m:sSup>
                            </m:e>
                          </m:nary>
                        </m:den>
                      </m:f>
                    </m:oMath>
                  </m:oMathPara>
                </a14:m>
                <a:endParaRPr lang="en-US" sz="2800" dirty="0"/>
              </a:p>
              <a:p>
                <a:endParaRPr lang="en-US" sz="2800" dirty="0"/>
              </a:p>
            </p:txBody>
          </p:sp>
        </mc:Choice>
        <mc:Fallback xmlns="">
          <p:sp>
            <p:nvSpPr>
              <p:cNvPr id="3" name="Content Placeholder 2">
                <a:extLst>
                  <a:ext uri="{FF2B5EF4-FFF2-40B4-BE49-F238E27FC236}">
                    <a16:creationId xmlns:a16="http://schemas.microsoft.com/office/drawing/2014/main" id="{C157C72C-7329-7B40-8996-410F30B66A5B}"/>
                  </a:ext>
                </a:extLst>
              </p:cNvPr>
              <p:cNvSpPr>
                <a:spLocks noGrp="1" noRot="1" noChangeAspect="1" noMove="1" noResize="1" noEditPoints="1" noAdjustHandles="1" noChangeArrowheads="1" noChangeShapeType="1" noTextEdit="1"/>
              </p:cNvSpPr>
              <p:nvPr>
                <p:ph idx="1"/>
              </p:nvPr>
            </p:nvSpPr>
            <p:spPr>
              <a:blipFill>
                <a:blip r:embed="rId3"/>
                <a:stretch>
                  <a:fillRect l="-1372" t="-1259" b="-8564"/>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CBB2B337-32BB-F148-ACB9-C8C536CAB997}"/>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41171512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Illustration</a:t>
            </a:r>
          </a:p>
        </p:txBody>
      </p:sp>
      <p:cxnSp>
        <p:nvCxnSpPr>
          <p:cNvPr id="8" name="Straight Arrow Connector 7"/>
          <p:cNvCxnSpPr/>
          <p:nvPr/>
        </p:nvCxnSpPr>
        <p:spPr>
          <a:xfrm flipV="1">
            <a:off x="2689578" y="2073775"/>
            <a:ext cx="1180900" cy="158816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3760016" y="1714079"/>
            <a:ext cx="1643463" cy="369332"/>
          </a:xfrm>
          <a:prstGeom prst="rect">
            <a:avLst/>
          </a:prstGeom>
        </p:spPr>
        <p:txBody>
          <a:bodyPr wrap="non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1" i="0" u="sng" strike="noStrike" kern="1200" cap="none" spc="0" normalizeH="0" baseline="0" noProof="0" dirty="0">
                <a:ln>
                  <a:noFill/>
                </a:ln>
                <a:solidFill>
                  <a:srgbClr val="000000"/>
                </a:solidFill>
                <a:effectLst/>
                <a:uLnTx/>
                <a:uFillTx/>
                <a:latin typeface="Calibri" charset="0"/>
                <a:ea typeface="Calibri" charset="0"/>
                <a:cs typeface="Calibri" charset="0"/>
              </a:rPr>
              <a:t>Banking</a:t>
            </a:r>
            <a:r>
              <a:rPr kumimoji="0" lang="en-US" sz="1800" b="1" i="0" u="none" strike="noStrike" kern="1200" cap="none" spc="0" normalizeH="0" baseline="0" noProof="0" dirty="0">
                <a:ln>
                  <a:noFill/>
                </a:ln>
                <a:solidFill>
                  <a:srgbClr val="000000"/>
                </a:solidFill>
                <a:effectLst/>
                <a:uLnTx/>
                <a:uFillTx/>
                <a:latin typeface="Calibri" charset="0"/>
                <a:ea typeface="Calibri" charset="0"/>
                <a:cs typeface="Calibri" charset="0"/>
              </a:rPr>
              <a:t> (word)</a:t>
            </a:r>
          </a:p>
        </p:txBody>
      </p:sp>
      <p:cxnSp>
        <p:nvCxnSpPr>
          <p:cNvPr id="10" name="Straight Arrow Connector 9"/>
          <p:cNvCxnSpPr/>
          <p:nvPr/>
        </p:nvCxnSpPr>
        <p:spPr>
          <a:xfrm flipV="1">
            <a:off x="2689578" y="2665729"/>
            <a:ext cx="996215" cy="99621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3698588" y="2498527"/>
            <a:ext cx="2071850" cy="369332"/>
          </a:xfrm>
          <a:prstGeom prst="rect">
            <a:avLst/>
          </a:prstGeom>
        </p:spPr>
        <p:txBody>
          <a:bodyPr wrap="non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Debt</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(context word)</a:t>
            </a:r>
          </a:p>
        </p:txBody>
      </p:sp>
      <p:sp>
        <p:nvSpPr>
          <p:cNvPr id="14" name="Rectangle 13"/>
          <p:cNvSpPr/>
          <p:nvPr/>
        </p:nvSpPr>
        <p:spPr>
          <a:xfrm>
            <a:off x="1414454" y="2096771"/>
            <a:ext cx="2104935" cy="369332"/>
          </a:xfrm>
          <a:prstGeom prst="rect">
            <a:avLst/>
          </a:prstGeom>
        </p:spPr>
        <p:txBody>
          <a:bodyPr wrap="non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Crisis</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(context word)</a:t>
            </a:r>
          </a:p>
        </p:txBody>
      </p:sp>
      <p:cxnSp>
        <p:nvCxnSpPr>
          <p:cNvPr id="15" name="Straight Arrow Connector 14"/>
          <p:cNvCxnSpPr/>
          <p:nvPr/>
        </p:nvCxnSpPr>
        <p:spPr>
          <a:xfrm flipV="1">
            <a:off x="2689578" y="2527229"/>
            <a:ext cx="411481" cy="113471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1101410" y="3661944"/>
            <a:ext cx="1588168" cy="66414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265604" y="4479545"/>
            <a:ext cx="2371740" cy="369332"/>
          </a:xfrm>
          <a:prstGeom prst="rect">
            <a:avLst/>
          </a:prstGeom>
        </p:spPr>
        <p:txBody>
          <a:bodyPr wrap="non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Monkey</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(context word)</a:t>
            </a:r>
          </a:p>
        </p:txBody>
      </p:sp>
      <p:sp>
        <p:nvSpPr>
          <p:cNvPr id="22" name="TextBox 21"/>
          <p:cNvSpPr txBox="1"/>
          <p:nvPr/>
        </p:nvSpPr>
        <p:spPr>
          <a:xfrm>
            <a:off x="6228184" y="3356992"/>
            <a:ext cx="2954655" cy="2862322"/>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Banking</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 </a:t>
            </a: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Crisis</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 +3	</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Banking</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 </a:t>
            </a: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Debt</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+2	</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Banking</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 </a:t>
            </a:r>
            <a:r>
              <a:rPr kumimoji="0" lang="en-US" sz="1800" b="0" i="0" u="sng" strike="noStrike" kern="1200" cap="none" spc="0" normalizeH="0" baseline="0" noProof="0" dirty="0">
                <a:ln>
                  <a:noFill/>
                </a:ln>
                <a:solidFill>
                  <a:srgbClr val="000000"/>
                </a:solidFill>
                <a:effectLst/>
                <a:uLnTx/>
                <a:uFillTx/>
                <a:latin typeface="Calibri" charset="0"/>
                <a:ea typeface="Calibri" charset="0"/>
                <a:cs typeface="Calibri" charset="0"/>
              </a:rPr>
              <a:t>Monkey</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 -1</a:t>
            </a:r>
          </a:p>
          <a:p>
            <a:pPr marL="0" marR="0" lvl="0" indent="0" algn="l" defTabSz="914400" rtl="0" eaLnBrk="1" fontAlgn="base" latinLnBrk="0" hangingPunct="1">
              <a:lnSpc>
                <a:spcPct val="100000"/>
              </a:lnSpc>
              <a:spcBef>
                <a:spcPct val="0"/>
              </a:spcBef>
              <a:spcAft>
                <a:spcPct val="0"/>
              </a:spcAft>
              <a:buClrTx/>
              <a:buSzTx/>
              <a:buFontTx/>
              <a:buNone/>
              <a:tabLst/>
              <a:defRPr/>
            </a:pPr>
            <a:endParaRPr lang="en-US" sz="1800" dirty="0">
              <a:solidFill>
                <a:srgbClr val="000000"/>
              </a:solidFill>
              <a:latin typeface="Calibri" charset="0"/>
              <a:ea typeface="Calibri" charset="0"/>
              <a:cs typeface="Calibri" charset="0"/>
            </a:endParaRPr>
          </a:p>
          <a:p>
            <a:pPr lvl="0" algn="l">
              <a:defRPr/>
            </a:pPr>
            <a:r>
              <a:rPr lang="en-US" sz="1800" u="sng" dirty="0">
                <a:solidFill>
                  <a:srgbClr val="000000"/>
                </a:solidFill>
                <a:latin typeface="Calibri" charset="0"/>
                <a:ea typeface="Calibri" charset="0"/>
                <a:cs typeface="Calibri" charset="0"/>
              </a:rPr>
              <a:t>P(Banking, Crisis)</a:t>
            </a:r>
            <a:r>
              <a:rPr lang="en-US" sz="1800" dirty="0">
                <a:solidFill>
                  <a:srgbClr val="000000"/>
                </a:solidFill>
                <a:latin typeface="Calibri" charset="0"/>
                <a:ea typeface="Calibri" charset="0"/>
                <a:cs typeface="Calibri" charset="0"/>
              </a:rPr>
              <a:t> = 0.72	</a:t>
            </a:r>
          </a:p>
          <a:p>
            <a:pPr lvl="0" algn="l">
              <a:defRPr/>
            </a:pPr>
            <a:r>
              <a:rPr lang="en-US" sz="1800" u="sng" dirty="0">
                <a:solidFill>
                  <a:srgbClr val="000000"/>
                </a:solidFill>
                <a:latin typeface="Calibri" charset="0"/>
                <a:ea typeface="Calibri" charset="0"/>
                <a:cs typeface="Calibri" charset="0"/>
              </a:rPr>
              <a:t>P(Banking, Debt</a:t>
            </a:r>
            <a:r>
              <a:rPr lang="en-US" sz="1800" dirty="0">
                <a:solidFill>
                  <a:srgbClr val="000000"/>
                </a:solidFill>
                <a:latin typeface="Calibri" charset="0"/>
                <a:ea typeface="Calibri" charset="0"/>
                <a:cs typeface="Calibri" charset="0"/>
              </a:rPr>
              <a:t>= 0.27	</a:t>
            </a:r>
          </a:p>
          <a:p>
            <a:pPr lvl="0" algn="l">
              <a:defRPr/>
            </a:pPr>
            <a:r>
              <a:rPr lang="en-US" sz="1800" u="sng" dirty="0">
                <a:solidFill>
                  <a:srgbClr val="000000"/>
                </a:solidFill>
                <a:latin typeface="Calibri" charset="0"/>
                <a:ea typeface="Calibri" charset="0"/>
                <a:cs typeface="Calibri" charset="0"/>
              </a:rPr>
              <a:t>P(Banking, Monkey)</a:t>
            </a:r>
            <a:r>
              <a:rPr lang="en-US" sz="1800" dirty="0">
                <a:solidFill>
                  <a:srgbClr val="000000"/>
                </a:solidFill>
                <a:latin typeface="Calibri" charset="0"/>
                <a:ea typeface="Calibri" charset="0"/>
                <a:cs typeface="Calibri" charset="0"/>
              </a:rPr>
              <a:t> = 0.01 </a:t>
            </a:r>
            <a:r>
              <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rPr>
              <a:t>	</a:t>
            </a:r>
          </a:p>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endParaRPr>
          </a:p>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endParaRPr>
          </a:p>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charset="0"/>
              <a:ea typeface="Calibri" charset="0"/>
              <a:cs typeface="Calibri" charset="0"/>
            </a:endParaRPr>
          </a:p>
        </p:txBody>
      </p:sp>
      <p:sp>
        <p:nvSpPr>
          <p:cNvPr id="2" name="Footer Placeholder 1"/>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dirty="0">
              <a:ln>
                <a:noFill/>
              </a:ln>
              <a:solidFill>
                <a:srgbClr val="000000"/>
              </a:solidFill>
              <a:effectLst/>
              <a:uLnTx/>
              <a:uFillTx/>
              <a:latin typeface="Verdana" charset="0"/>
              <a:ea typeface="+mn-ea"/>
              <a:cs typeface="+mn-cs"/>
            </a:endParaRPr>
          </a:p>
        </p:txBody>
      </p:sp>
      <p:pic>
        <p:nvPicPr>
          <p:cNvPr id="4" name="Picture 3">
            <a:extLst>
              <a:ext uri="{FF2B5EF4-FFF2-40B4-BE49-F238E27FC236}">
                <a16:creationId xmlns:a16="http://schemas.microsoft.com/office/drawing/2014/main" id="{8337DECC-C2C1-1840-B35D-DB12ADB28F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9628" y="4985428"/>
            <a:ext cx="3865672" cy="929248"/>
          </a:xfrm>
          <a:prstGeom prst="rect">
            <a:avLst/>
          </a:prstGeom>
        </p:spPr>
      </p:pic>
    </p:spTree>
    <p:extLst>
      <p:ext uri="{BB962C8B-B14F-4D97-AF65-F5344CB8AC3E}">
        <p14:creationId xmlns:p14="http://schemas.microsoft.com/office/powerpoint/2010/main" val="3600273585"/>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Idea: Word Embeddings</a:t>
            </a:r>
          </a:p>
        </p:txBody>
      </p:sp>
      <p:sp>
        <p:nvSpPr>
          <p:cNvPr id="3" name="Content Placeholder 2"/>
          <p:cNvSpPr>
            <a:spLocks noGrp="1"/>
          </p:cNvSpPr>
          <p:nvPr>
            <p:ph idx="1"/>
          </p:nvPr>
        </p:nvSpPr>
        <p:spPr/>
        <p:txBody>
          <a:bodyPr/>
          <a:lstStyle/>
          <a:p>
            <a:r>
              <a:rPr lang="en-US" sz="2400" dirty="0"/>
              <a:t>Model how likely a word and a context occur together</a:t>
            </a:r>
          </a:p>
          <a:p>
            <a:endParaRPr lang="en-US" sz="2400" dirty="0"/>
          </a:p>
          <a:p>
            <a:r>
              <a:rPr lang="en-US" sz="2400" dirty="0"/>
              <a:t>Approach: </a:t>
            </a:r>
          </a:p>
          <a:p>
            <a:pPr marL="457200" indent="-457200">
              <a:buFont typeface="Arial" charset="0"/>
              <a:buChar char="•"/>
            </a:pPr>
            <a:r>
              <a:rPr lang="en-US" sz="2000" dirty="0"/>
              <a:t>Map words into a low-dimensional space (e.g., d = 200)</a:t>
            </a:r>
          </a:p>
          <a:p>
            <a:pPr marL="457200" indent="-457200">
              <a:buFont typeface="Arial" charset="0"/>
              <a:buChar char="•"/>
            </a:pPr>
            <a:r>
              <a:rPr lang="en-US" sz="2000" dirty="0"/>
              <a:t>Map context words into the same low-dimensional space</a:t>
            </a:r>
          </a:p>
          <a:p>
            <a:pPr marL="1200150" lvl="1" indent="-457200">
              <a:buFont typeface="Arial" charset="0"/>
              <a:buChar char="•"/>
            </a:pPr>
            <a:r>
              <a:rPr lang="en-US" sz="1800" dirty="0"/>
              <a:t>A different mapping for the same words</a:t>
            </a:r>
          </a:p>
          <a:p>
            <a:pPr marL="457200" indent="-457200">
              <a:buFont typeface="Arial" charset="0"/>
              <a:buChar char="•"/>
            </a:pPr>
            <a:r>
              <a:rPr lang="en-US" sz="2000" dirty="0"/>
              <a:t>Interpret the vector distance (product) as a measure for how likely the word and its context occur together</a:t>
            </a:r>
          </a:p>
          <a:p>
            <a:endParaRPr lang="en-US" sz="2000" dirty="0"/>
          </a:p>
          <a:p>
            <a:r>
              <a:rPr lang="en-US" sz="2400" dirty="0"/>
              <a:t>Due to projection in low-dimensional space, semantically and syntactically related words and contexts should be close</a:t>
            </a:r>
          </a:p>
          <a:p>
            <a:pPr marL="457200" indent="-457200">
              <a:buFont typeface="Arial" charset="0"/>
              <a:buChar char="•"/>
            </a:pPr>
            <a:endParaRPr lang="en-US" sz="2000" dirty="0"/>
          </a:p>
          <a:p>
            <a:pPr marL="457200" indent="-457200">
              <a:buFont typeface="Arial" charset="0"/>
              <a:buChar char="•"/>
            </a:pPr>
            <a:endParaRPr lang="en-US" sz="2400" dirty="0"/>
          </a:p>
        </p:txBody>
      </p:sp>
      <p:sp>
        <p:nvSpPr>
          <p:cNvPr id="4" name="Footer Placeholder 3"/>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dirty="0">
              <a:ln>
                <a:noFill/>
              </a:ln>
              <a:solidFill>
                <a:srgbClr val="000000"/>
              </a:solidFill>
              <a:effectLst/>
              <a:uLnTx/>
              <a:uFillTx/>
              <a:latin typeface="Verdana" charset="0"/>
              <a:ea typeface="+mn-ea"/>
              <a:cs typeface="+mn-cs"/>
            </a:endParaRPr>
          </a:p>
        </p:txBody>
      </p:sp>
    </p:spTree>
    <p:extLst>
      <p:ext uri="{BB962C8B-B14F-4D97-AF65-F5344CB8AC3E}">
        <p14:creationId xmlns:p14="http://schemas.microsoft.com/office/powerpoint/2010/main" val="390193972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1E1AEE-5416-1B47-92F6-9CB80E96F592}"/>
              </a:ext>
            </a:extLst>
          </p:cNvPr>
          <p:cNvSpPr>
            <a:spLocks noGrp="1"/>
          </p:cNvSpPr>
          <p:nvPr>
            <p:ph type="title"/>
          </p:nvPr>
        </p:nvSpPr>
        <p:spPr/>
        <p:txBody>
          <a:bodyPr/>
          <a:lstStyle/>
          <a:p>
            <a:r>
              <a:rPr lang="en-US" dirty="0"/>
              <a:t>Hierarchical </a:t>
            </a:r>
            <a:r>
              <a:rPr lang="en-US" dirty="0" err="1"/>
              <a:t>Softmax</a:t>
            </a: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A016DB1E-C277-1544-BADE-CC241926CF7F}"/>
                  </a:ext>
                </a:extLst>
              </p:cNvPr>
              <p:cNvSpPr>
                <a:spLocks noGrp="1"/>
              </p:cNvSpPr>
              <p:nvPr>
                <p:ph idx="1"/>
              </p:nvPr>
            </p:nvSpPr>
            <p:spPr/>
            <p:txBody>
              <a:bodyPr/>
              <a:lstStyle/>
              <a:p>
                <a:r>
                  <a:rPr lang="en-US" sz="2800" dirty="0"/>
                  <a:t>Issue: computing </a:t>
                </a:r>
                <a14:m>
                  <m:oMath xmlns:m="http://schemas.openxmlformats.org/officeDocument/2006/math">
                    <m:sSub>
                      <m:sSubPr>
                        <m:ctrlPr>
                          <a:rPr lang="fr-CH" sz="2800" i="1">
                            <a:latin typeface="Cambria Math" panose="02040503050406030204" pitchFamily="18" charset="0"/>
                          </a:rPr>
                        </m:ctrlPr>
                      </m:sSubPr>
                      <m:e>
                        <m:r>
                          <a:rPr lang="fr-CH" sz="2800" i="1">
                            <a:latin typeface="Cambria Math" panose="02040503050406030204" pitchFamily="18" charset="0"/>
                          </a:rPr>
                          <m:t>𝑃</m:t>
                        </m:r>
                      </m:e>
                      <m:sub>
                        <m:r>
                          <a:rPr lang="fr-CH" sz="2800" i="1">
                            <a:latin typeface="Cambria Math" panose="02040503050406030204" pitchFamily="18" charset="0"/>
                            <a:ea typeface="Cambria Math" panose="02040503050406030204" pitchFamily="18" charset="0"/>
                          </a:rPr>
                          <m:t>𝜃</m:t>
                        </m:r>
                      </m:sub>
                    </m:sSub>
                    <m:d>
                      <m:dPr>
                        <m:ctrlPr>
                          <a:rPr lang="fr-CH" sz="2800" i="1">
                            <a:latin typeface="Cambria Math" panose="02040503050406030204" pitchFamily="18" charset="0"/>
                            <a:ea typeface="Cambria Math" panose="02040503050406030204" pitchFamily="18" charset="0"/>
                          </a:rPr>
                        </m:ctrlPr>
                      </m:dPr>
                      <m:e>
                        <m:r>
                          <a:rPr lang="fr-CH" sz="2800" i="1">
                            <a:latin typeface="Cambria Math" panose="02040503050406030204" pitchFamily="18" charset="0"/>
                          </a:rPr>
                          <m:t>𝑤</m:t>
                        </m:r>
                        <m:r>
                          <a:rPr lang="fr-CH" sz="2800" i="1">
                            <a:latin typeface="Cambria Math" panose="02040503050406030204" pitchFamily="18" charset="0"/>
                          </a:rPr>
                          <m:t>|</m:t>
                        </m:r>
                        <m:r>
                          <a:rPr lang="fr-CH" sz="2800" i="1">
                            <a:latin typeface="Cambria Math" panose="02040503050406030204" pitchFamily="18" charset="0"/>
                          </a:rPr>
                          <m:t>𝑐</m:t>
                        </m:r>
                      </m:e>
                    </m:d>
                  </m:oMath>
                </a14:m>
                <a:r>
                  <a:rPr lang="en-US" sz="2800" dirty="0"/>
                  <a:t> is expensive</a:t>
                </a:r>
              </a:p>
              <a:p>
                <a:pPr marL="457200" indent="-457200">
                  <a:buFontTx/>
                  <a:buChar char="-"/>
                </a:pPr>
                <a:r>
                  <a:rPr lang="en-US" sz="2800" dirty="0"/>
                  <a:t>In each iteration of the gradient descent, for computing the sum the algorithm has to iterate over the complete vocabulary</a:t>
                </a:r>
              </a:p>
              <a:p>
                <a:endParaRPr lang="en-US" sz="2800" dirty="0"/>
              </a:p>
              <a:p>
                <a:r>
                  <a:rPr lang="en-US" sz="2800" dirty="0"/>
                  <a:t>Solution: Hierarchical </a:t>
                </a:r>
                <a:r>
                  <a:rPr lang="en-US" sz="2800" dirty="0" err="1"/>
                  <a:t>softmax</a:t>
                </a:r>
                <a:endParaRPr lang="en-US" sz="2800" dirty="0"/>
              </a:p>
              <a:p>
                <a:pPr marL="457200" indent="-457200">
                  <a:buFontTx/>
                  <a:buChar char="-"/>
                </a:pPr>
                <a:r>
                  <a:rPr lang="en-US" sz="2800" dirty="0"/>
                  <a:t>Compute approximate </a:t>
                </a:r>
                <a:r>
                  <a:rPr lang="en-US" sz="2800" dirty="0" err="1"/>
                  <a:t>softmax</a:t>
                </a:r>
                <a:r>
                  <a:rPr lang="en-US" sz="2800" dirty="0"/>
                  <a:t> function using a tree over the vocabulary</a:t>
                </a:r>
              </a:p>
              <a:p>
                <a:pPr marL="457200" indent="-457200">
                  <a:buFontTx/>
                  <a:buChar char="-"/>
                </a:pPr>
                <a:endParaRPr lang="en-US" sz="2800" dirty="0"/>
              </a:p>
            </p:txBody>
          </p:sp>
        </mc:Choice>
        <mc:Fallback xmlns="">
          <p:sp>
            <p:nvSpPr>
              <p:cNvPr id="3" name="Content Placeholder 2">
                <a:extLst>
                  <a:ext uri="{FF2B5EF4-FFF2-40B4-BE49-F238E27FC236}">
                    <a16:creationId xmlns:a16="http://schemas.microsoft.com/office/drawing/2014/main" id="{A016DB1E-C277-1544-BADE-CC241926CF7F}"/>
                  </a:ext>
                </a:extLst>
              </p:cNvPr>
              <p:cNvSpPr>
                <a:spLocks noGrp="1" noRot="1" noChangeAspect="1" noMove="1" noResize="1" noEditPoints="1" noAdjustHandles="1" noChangeArrowheads="1" noChangeShapeType="1" noTextEdit="1"/>
              </p:cNvSpPr>
              <p:nvPr>
                <p:ph idx="1"/>
              </p:nvPr>
            </p:nvSpPr>
            <p:spPr>
              <a:blipFill>
                <a:blip r:embed="rId3"/>
                <a:stretch>
                  <a:fillRect l="-1372" t="-1259" r="-1524"/>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61A87253-FA97-394D-B3D5-A0C31E00DE8D}"/>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338190298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B1C09-70A0-9746-A8CB-4BFD6ED41B8A}"/>
              </a:ext>
            </a:extLst>
          </p:cNvPr>
          <p:cNvSpPr>
            <a:spLocks noGrp="1"/>
          </p:cNvSpPr>
          <p:nvPr>
            <p:ph type="title"/>
          </p:nvPr>
        </p:nvSpPr>
        <p:spPr/>
        <p:txBody>
          <a:bodyPr/>
          <a:lstStyle/>
          <a:p>
            <a:r>
              <a:rPr lang="en-US" dirty="0"/>
              <a:t>1.4.4 </a:t>
            </a:r>
            <a:r>
              <a:rPr lang="en-US" dirty="0" err="1"/>
              <a:t>Fasttext</a:t>
            </a:r>
            <a:endParaRPr lang="en-US" dirty="0"/>
          </a:p>
        </p:txBody>
      </p:sp>
      <p:sp>
        <p:nvSpPr>
          <p:cNvPr id="3" name="Content Placeholder 2">
            <a:extLst>
              <a:ext uri="{FF2B5EF4-FFF2-40B4-BE49-F238E27FC236}">
                <a16:creationId xmlns:a16="http://schemas.microsoft.com/office/drawing/2014/main" id="{B44853C9-FBD9-494D-96FA-14AB6057C24E}"/>
              </a:ext>
            </a:extLst>
          </p:cNvPr>
          <p:cNvSpPr>
            <a:spLocks noGrp="1"/>
          </p:cNvSpPr>
          <p:nvPr>
            <p:ph idx="1"/>
          </p:nvPr>
        </p:nvSpPr>
        <p:spPr/>
        <p:txBody>
          <a:bodyPr/>
          <a:lstStyle/>
          <a:p>
            <a:r>
              <a:rPr lang="en-US" dirty="0" err="1"/>
              <a:t>Fasttext</a:t>
            </a:r>
            <a:r>
              <a:rPr lang="en-US" dirty="0"/>
              <a:t> introduces the idea of using word n-grams (phrases) and </a:t>
            </a:r>
            <a:r>
              <a:rPr lang="en-US" b="1" dirty="0" err="1"/>
              <a:t>subword</a:t>
            </a:r>
            <a:r>
              <a:rPr lang="en-US" b="1" dirty="0"/>
              <a:t> embeddings</a:t>
            </a:r>
          </a:p>
          <a:p>
            <a:pPr marL="457200" indent="-457200">
              <a:buFont typeface="Arial" panose="020B0604020202020204" pitchFamily="34" charset="0"/>
              <a:buChar char="•"/>
            </a:pPr>
            <a:r>
              <a:rPr lang="en-US" sz="2800" dirty="0"/>
              <a:t>Build embeddings for character n-grams</a:t>
            </a:r>
          </a:p>
          <a:p>
            <a:pPr marL="457200" indent="-457200">
              <a:buFont typeface="Arial" panose="020B0604020202020204" pitchFamily="34" charset="0"/>
              <a:buChar char="•"/>
            </a:pPr>
            <a:r>
              <a:rPr lang="en-US" sz="2800" dirty="0"/>
              <a:t>Enable processing of unseen words</a:t>
            </a:r>
          </a:p>
          <a:p>
            <a:endParaRPr lang="en-US" dirty="0"/>
          </a:p>
          <a:p>
            <a:r>
              <a:rPr lang="en-US" dirty="0"/>
              <a:t>Example (in French): </a:t>
            </a:r>
            <a:r>
              <a:rPr lang="en-US" dirty="0" err="1"/>
              <a:t>mangerai</a:t>
            </a:r>
            <a:endParaRPr lang="en-US" dirty="0"/>
          </a:p>
          <a:p>
            <a:endParaRPr lang="en-US" dirty="0"/>
          </a:p>
        </p:txBody>
      </p:sp>
      <p:sp>
        <p:nvSpPr>
          <p:cNvPr id="4" name="Footer Placeholder 3">
            <a:extLst>
              <a:ext uri="{FF2B5EF4-FFF2-40B4-BE49-F238E27FC236}">
                <a16:creationId xmlns:a16="http://schemas.microsoft.com/office/drawing/2014/main" id="{6E636061-791D-3148-B651-7DD3629ED390}"/>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pic>
        <p:nvPicPr>
          <p:cNvPr id="6" name="Picture 5">
            <a:extLst>
              <a:ext uri="{FF2B5EF4-FFF2-40B4-BE49-F238E27FC236}">
                <a16:creationId xmlns:a16="http://schemas.microsoft.com/office/drawing/2014/main" id="{00D1D55F-78E6-9E46-A34F-4698279A77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1252" y="4810465"/>
            <a:ext cx="2520280" cy="1560173"/>
          </a:xfrm>
          <a:prstGeom prst="rect">
            <a:avLst/>
          </a:prstGeom>
        </p:spPr>
      </p:pic>
    </p:spTree>
    <p:extLst>
      <p:ext uri="{BB962C8B-B14F-4D97-AF65-F5344CB8AC3E}">
        <p14:creationId xmlns:p14="http://schemas.microsoft.com/office/powerpoint/2010/main" val="11331872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7FCD2-D949-D54A-82CA-81B70229DDCD}"/>
              </a:ext>
            </a:extLst>
          </p:cNvPr>
          <p:cNvSpPr>
            <a:spLocks noGrp="1"/>
          </p:cNvSpPr>
          <p:nvPr>
            <p:ph type="title"/>
          </p:nvPr>
        </p:nvSpPr>
        <p:spPr/>
        <p:txBody>
          <a:bodyPr/>
          <a:lstStyle/>
          <a:p>
            <a:r>
              <a:rPr lang="en-US" dirty="0" err="1"/>
              <a:t>Subword</a:t>
            </a:r>
            <a:r>
              <a:rPr lang="en-US" dirty="0"/>
              <a:t> Embeddings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66380BB6-4F86-144C-8ED7-62CEF2AE4C5C}"/>
                  </a:ext>
                </a:extLst>
              </p:cNvPr>
              <p:cNvSpPr>
                <a:spLocks noGrp="1"/>
              </p:cNvSpPr>
              <p:nvPr>
                <p:ph idx="1"/>
              </p:nvPr>
            </p:nvSpPr>
            <p:spPr/>
            <p:txBody>
              <a:bodyPr/>
              <a:lstStyle/>
              <a:p>
                <a:r>
                  <a:rPr lang="en-US" dirty="0"/>
                  <a:t>For a given word create representations for all of its </a:t>
                </a:r>
                <a:r>
                  <a:rPr lang="en-US" dirty="0" err="1"/>
                  <a:t>subwords</a:t>
                </a:r>
                <a:r>
                  <a:rPr lang="en-US" dirty="0"/>
                  <a:t> </a:t>
                </a:r>
                <a14:m>
                  <m:oMath xmlns:m="http://schemas.openxmlformats.org/officeDocument/2006/math">
                    <m:r>
                      <a:rPr lang="en-US" i="1" dirty="0" smtClean="0">
                        <a:latin typeface="Cambria Math" panose="02040503050406030204" pitchFamily="18" charset="0"/>
                      </a:rPr>
                      <m:t>𝑆</m:t>
                    </m:r>
                    <m:r>
                      <a:rPr lang="en-US" i="1" baseline="-25000" dirty="0" err="1" smtClean="0">
                        <a:latin typeface="Cambria Math" panose="02040503050406030204" pitchFamily="18" charset="0"/>
                      </a:rPr>
                      <m:t>𝑤</m:t>
                    </m:r>
                  </m:oMath>
                </a14:m>
                <a:r>
                  <a:rPr lang="en-US" dirty="0"/>
                  <a:t>, including the word itself</a:t>
                </a:r>
              </a:p>
              <a:p>
                <a:pPr marL="457200" indent="-457200">
                  <a:buFont typeface="Arial" panose="020B0604020202020204" pitchFamily="34" charset="0"/>
                  <a:buChar char="•"/>
                </a:pPr>
                <a:r>
                  <a:rPr lang="en-US" sz="2800" dirty="0"/>
                  <a:t>Add special characters at the start and end of the word</a:t>
                </a:r>
              </a:p>
              <a:p>
                <a:pPr marL="457200" indent="-457200">
                  <a:buFont typeface="Arial" panose="020B0604020202020204" pitchFamily="34" charset="0"/>
                  <a:buChar char="•"/>
                </a:pPr>
                <a:r>
                  <a:rPr lang="en-US" sz="2800" dirty="0"/>
                  <a:t>Create all n-grams</a:t>
                </a:r>
              </a:p>
              <a:p>
                <a:r>
                  <a:rPr lang="en-US" dirty="0"/>
                  <a:t>Example: </a:t>
                </a:r>
                <a14:m>
                  <m:oMath xmlns:m="http://schemas.openxmlformats.org/officeDocument/2006/math">
                    <m:r>
                      <a:rPr lang="en-US" i="1" dirty="0">
                        <a:latin typeface="Cambria Math" panose="02040503050406030204" pitchFamily="18" charset="0"/>
                      </a:rPr>
                      <m:t>𝑆</m:t>
                    </m:r>
                    <m:r>
                      <a:rPr lang="en-US" i="1" baseline="-25000" dirty="0" err="1">
                        <a:latin typeface="Cambria Math" panose="02040503050406030204" pitchFamily="18" charset="0"/>
                      </a:rPr>
                      <m:t>𝑤</m:t>
                    </m:r>
                    <m:r>
                      <a:rPr lang="en-US" i="1" baseline="-25000" dirty="0" err="1">
                        <a:latin typeface="Cambria Math" panose="02040503050406030204" pitchFamily="18" charset="0"/>
                      </a:rPr>
                      <m:t> </m:t>
                    </m:r>
                  </m:oMath>
                </a14:m>
                <a:r>
                  <a:rPr lang="en-US" dirty="0"/>
                  <a:t>for word “</a:t>
                </a:r>
                <a:r>
                  <a:rPr lang="en-US" dirty="0" err="1"/>
                  <a:t>mangerai</a:t>
                </a:r>
                <a:r>
                  <a:rPr lang="en-US" dirty="0"/>
                  <a:t>”, n=3</a:t>
                </a:r>
              </a:p>
              <a:p>
                <a:pPr marL="457200" indent="-457200">
                  <a:buFont typeface="Arial" panose="020B0604020202020204" pitchFamily="34" charset="0"/>
                  <a:buChar char="•"/>
                </a:pPr>
                <a14:m>
                  <m:oMath xmlns:m="http://schemas.openxmlformats.org/officeDocument/2006/math">
                    <m:r>
                      <a:rPr lang="en-US" sz="2400" i="1" dirty="0" smtClean="0">
                        <a:latin typeface="Cambria Math" panose="02040503050406030204" pitchFamily="18" charset="0"/>
                      </a:rPr>
                      <m:t>𝑆</m:t>
                    </m:r>
                    <m:r>
                      <a:rPr lang="en-US" sz="2400" i="1" baseline="-25000" dirty="0" err="1">
                        <a:latin typeface="Cambria Math" panose="02040503050406030204" pitchFamily="18" charset="0"/>
                      </a:rPr>
                      <m:t>𝑤</m:t>
                    </m:r>
                  </m:oMath>
                </a14:m>
                <a:r>
                  <a:rPr lang="en-US" sz="2400" dirty="0"/>
                  <a:t> = {_</a:t>
                </a:r>
                <a:r>
                  <a:rPr lang="en-US" sz="2400" dirty="0" err="1"/>
                  <a:t>mangerai</a:t>
                </a:r>
                <a:r>
                  <a:rPr lang="en-US" sz="2400" dirty="0"/>
                  <a:t>_, _ma, man, ang, </a:t>
                </a:r>
                <a:r>
                  <a:rPr lang="en-US" sz="2400" dirty="0" err="1"/>
                  <a:t>nge</a:t>
                </a:r>
                <a:r>
                  <a:rPr lang="en-US" sz="2400" dirty="0"/>
                  <a:t>, ger, era, rai, ai_}</a:t>
                </a:r>
              </a:p>
              <a:p>
                <a:endParaRPr lang="en-US" dirty="0"/>
              </a:p>
              <a:p>
                <a:r>
                  <a:rPr lang="en-US" dirty="0"/>
                  <a:t>Representation of </a:t>
                </a:r>
                <a14:m>
                  <m:oMath xmlns:m="http://schemas.openxmlformats.org/officeDocument/2006/math">
                    <m:r>
                      <a:rPr lang="en-US" i="1" dirty="0" smtClean="0">
                        <a:latin typeface="Cambria Math" panose="02040503050406030204" pitchFamily="18" charset="0"/>
                      </a:rPr>
                      <m:t>𝑤</m:t>
                    </m:r>
                    <m:r>
                      <a:rPr lang="fr-CH" b="1" i="0" dirty="0" smtClean="0">
                        <a:latin typeface="Cambria Math" panose="02040503050406030204" pitchFamily="18" charset="0"/>
                      </a:rPr>
                      <m:t>: </m:t>
                    </m:r>
                    <m:r>
                      <a:rPr lang="fr-CH" sz="2800" b="1" i="1" smtClean="0">
                        <a:latin typeface="Cambria Math" panose="02040503050406030204" pitchFamily="18" charset="0"/>
                      </a:rPr>
                      <m:t>𝒘</m:t>
                    </m:r>
                    <m:r>
                      <a:rPr lang="fr-CH" sz="2800" b="0" i="1" smtClean="0">
                        <a:latin typeface="Cambria Math" panose="02040503050406030204" pitchFamily="18" charset="0"/>
                      </a:rPr>
                      <m:t>=</m:t>
                    </m:r>
                    <m:nary>
                      <m:naryPr>
                        <m:chr m:val="∑"/>
                        <m:supHide m:val="on"/>
                        <m:ctrlPr>
                          <a:rPr lang="fr-CH" sz="2800" b="0" i="1" smtClean="0">
                            <a:latin typeface="Cambria Math" panose="02040503050406030204" pitchFamily="18" charset="0"/>
                          </a:rPr>
                        </m:ctrlPr>
                      </m:naryPr>
                      <m:sub>
                        <m:r>
                          <m:rPr>
                            <m:brk m:alnAt="7"/>
                          </m:rPr>
                          <a:rPr lang="fr-CH" sz="2800" b="0" i="1" smtClean="0">
                            <a:latin typeface="Cambria Math" panose="02040503050406030204" pitchFamily="18" charset="0"/>
                          </a:rPr>
                          <m:t>𝑠</m:t>
                        </m:r>
                        <m:r>
                          <a:rPr lang="fr-CH" sz="2800" b="0" i="1" smtClean="0">
                            <a:latin typeface="Cambria Math" panose="02040503050406030204" pitchFamily="18" charset="0"/>
                            <a:ea typeface="Cambria Math" panose="02040503050406030204" pitchFamily="18" charset="0"/>
                          </a:rPr>
                          <m:t>∈</m:t>
                        </m:r>
                        <m:r>
                          <a:rPr lang="en-US" sz="2800" i="1" dirty="0">
                            <a:latin typeface="Cambria Math" panose="02040503050406030204" pitchFamily="18" charset="0"/>
                          </a:rPr>
                          <m:t>𝑆</m:t>
                        </m:r>
                        <m:r>
                          <a:rPr lang="en-US" sz="2800" i="1" baseline="-25000" dirty="0" err="1">
                            <a:latin typeface="Cambria Math" panose="02040503050406030204" pitchFamily="18" charset="0"/>
                          </a:rPr>
                          <m:t>𝑤</m:t>
                        </m:r>
                      </m:sub>
                      <m:sup/>
                      <m:e>
                        <m:r>
                          <a:rPr lang="fr-CH" sz="2800" b="1" i="1" smtClean="0">
                            <a:latin typeface="Cambria Math" panose="02040503050406030204" pitchFamily="18" charset="0"/>
                          </a:rPr>
                          <m:t>𝒔</m:t>
                        </m:r>
                      </m:e>
                    </m:nary>
                  </m:oMath>
                </a14:m>
                <a:endParaRPr lang="en-US" sz="2800" dirty="0"/>
              </a:p>
            </p:txBody>
          </p:sp>
        </mc:Choice>
        <mc:Fallback xmlns="">
          <p:sp>
            <p:nvSpPr>
              <p:cNvPr id="3" name="Content Placeholder 2">
                <a:extLst>
                  <a:ext uri="{FF2B5EF4-FFF2-40B4-BE49-F238E27FC236}">
                    <a16:creationId xmlns:a16="http://schemas.microsoft.com/office/drawing/2014/main" id="{66380BB6-4F86-144C-8ED7-62CEF2AE4C5C}"/>
                  </a:ext>
                </a:extLst>
              </p:cNvPr>
              <p:cNvSpPr>
                <a:spLocks noGrp="1" noRot="1" noChangeAspect="1" noMove="1" noResize="1" noEditPoints="1" noAdjustHandles="1" noChangeArrowheads="1" noChangeShapeType="1" noTextEdit="1"/>
              </p:cNvSpPr>
              <p:nvPr>
                <p:ph idx="1"/>
              </p:nvPr>
            </p:nvSpPr>
            <p:spPr>
              <a:blipFill>
                <a:blip r:embed="rId3"/>
                <a:stretch>
                  <a:fillRect l="-1829" t="-1511" r="-1372" b="-13602"/>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1C293212-EF42-2D43-95DD-85EF0912A322}"/>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263048842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DA623-247A-E046-8FE5-6156174408C9}"/>
              </a:ext>
            </a:extLst>
          </p:cNvPr>
          <p:cNvSpPr>
            <a:spLocks noGrp="1"/>
          </p:cNvSpPr>
          <p:nvPr>
            <p:ph type="title"/>
          </p:nvPr>
        </p:nvSpPr>
        <p:spPr/>
        <p:txBody>
          <a:bodyPr/>
          <a:lstStyle/>
          <a:p>
            <a:r>
              <a:rPr lang="en-US" dirty="0"/>
              <a:t>Byte Pair Encoding (BPE)</a:t>
            </a:r>
          </a:p>
        </p:txBody>
      </p:sp>
      <p:sp>
        <p:nvSpPr>
          <p:cNvPr id="3" name="Content Placeholder 2">
            <a:extLst>
              <a:ext uri="{FF2B5EF4-FFF2-40B4-BE49-F238E27FC236}">
                <a16:creationId xmlns:a16="http://schemas.microsoft.com/office/drawing/2014/main" id="{9115B7F1-AFFD-6743-A708-4FE913BA6CB0}"/>
              </a:ext>
            </a:extLst>
          </p:cNvPr>
          <p:cNvSpPr>
            <a:spLocks noGrp="1"/>
          </p:cNvSpPr>
          <p:nvPr>
            <p:ph idx="1"/>
          </p:nvPr>
        </p:nvSpPr>
        <p:spPr/>
        <p:txBody>
          <a:bodyPr/>
          <a:lstStyle/>
          <a:p>
            <a:r>
              <a:rPr lang="en-US" sz="2800" dirty="0" err="1"/>
              <a:t>Subword</a:t>
            </a:r>
            <a:r>
              <a:rPr lang="en-US" sz="2800" dirty="0"/>
              <a:t> embeddings potentially generate large numbers of possible tokens, many of which are not useful</a:t>
            </a:r>
          </a:p>
          <a:p>
            <a:pPr marL="457200" indent="-457200">
              <a:buFont typeface="Arial" panose="020B0604020202020204" pitchFamily="34" charset="0"/>
              <a:buChar char="•"/>
            </a:pPr>
            <a:r>
              <a:rPr lang="en-US" sz="2800" dirty="0"/>
              <a:t>Large vocabulary implies training the model becomes expensive</a:t>
            </a:r>
          </a:p>
          <a:p>
            <a:r>
              <a:rPr lang="en-US" sz="2800" dirty="0"/>
              <a:t>BPE allows to create smaller vocabularies, while capturing essential </a:t>
            </a:r>
            <a:r>
              <a:rPr lang="en-US" sz="2800" dirty="0" err="1"/>
              <a:t>subword</a:t>
            </a:r>
            <a:r>
              <a:rPr lang="en-US" sz="2800" dirty="0"/>
              <a:t> information</a:t>
            </a:r>
          </a:p>
          <a:p>
            <a:pPr marL="457200" indent="-457200">
              <a:buFont typeface="Arial" panose="020B0604020202020204" pitchFamily="34" charset="0"/>
              <a:buChar char="•"/>
            </a:pPr>
            <a:r>
              <a:rPr lang="en-US" sz="2800" dirty="0"/>
              <a:t>Statistically analyze text for frequent character sequences</a:t>
            </a:r>
          </a:p>
          <a:p>
            <a:pPr marL="457200" indent="-457200">
              <a:buFont typeface="Arial" panose="020B0604020202020204" pitchFamily="34" charset="0"/>
              <a:buChar char="•"/>
            </a:pPr>
            <a:r>
              <a:rPr lang="en-US" sz="2800" dirty="0"/>
              <a:t>Replace frequent sequences by tokens</a:t>
            </a:r>
          </a:p>
        </p:txBody>
      </p:sp>
      <p:sp>
        <p:nvSpPr>
          <p:cNvPr id="4" name="Footer Placeholder 3">
            <a:extLst>
              <a:ext uri="{FF2B5EF4-FFF2-40B4-BE49-F238E27FC236}">
                <a16:creationId xmlns:a16="http://schemas.microsoft.com/office/drawing/2014/main" id="{1A66BB10-DE5E-5A4D-A5AC-C9B0EC9F0BD2}"/>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170067575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509CC-5547-934D-A170-01E36BAA70F8}"/>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1AFF8C6B-1710-A144-9DBA-82CA3FF02486}"/>
              </a:ext>
            </a:extLst>
          </p:cNvPr>
          <p:cNvSpPr>
            <a:spLocks noGrp="1"/>
          </p:cNvSpPr>
          <p:nvPr>
            <p:ph idx="1"/>
          </p:nvPr>
        </p:nvSpPr>
        <p:spPr>
          <a:xfrm>
            <a:off x="179388" y="1341438"/>
            <a:ext cx="8964612" cy="5029200"/>
          </a:xfrm>
        </p:spPr>
        <p:txBody>
          <a:bodyPr/>
          <a:lstStyle/>
          <a:p>
            <a:r>
              <a:rPr lang="en-US" sz="2800" dirty="0"/>
              <a:t>“Do Do! Do! Do! Do? Do! Done Done! Done? Done.”</a:t>
            </a:r>
          </a:p>
          <a:p>
            <a:endParaRPr lang="en-US" sz="2800" dirty="0"/>
          </a:p>
          <a:p>
            <a:r>
              <a:rPr lang="en-US" sz="2800" dirty="0"/>
              <a:t>What are good tokens?</a:t>
            </a:r>
          </a:p>
          <a:p>
            <a:pPr marL="457200" indent="-457200">
              <a:buFont typeface="Arial" panose="020B0604020202020204" pitchFamily="34" charset="0"/>
              <a:buChar char="•"/>
            </a:pPr>
            <a:r>
              <a:rPr lang="en-US" sz="2800" dirty="0"/>
              <a:t>All </a:t>
            </a:r>
            <a:r>
              <a:rPr lang="en-US" sz="2800" dirty="0" err="1"/>
              <a:t>subwords</a:t>
            </a:r>
            <a:r>
              <a:rPr lang="en-US" sz="2800" dirty="0"/>
              <a:t> of size n=2,3,4,5 </a:t>
            </a:r>
            <a:br>
              <a:rPr lang="en-US" sz="2800" dirty="0"/>
            </a:br>
            <a:r>
              <a:rPr lang="en-US" sz="2800" dirty="0"/>
              <a:t>	{Do, o!, o?, o., on, ne, e!, e?, e., Do!, Do?, …}</a:t>
            </a:r>
          </a:p>
          <a:p>
            <a:pPr marL="457200" indent="-457200">
              <a:buFont typeface="Arial" panose="020B0604020202020204" pitchFamily="34" charset="0"/>
              <a:buChar char="•"/>
            </a:pPr>
            <a:r>
              <a:rPr lang="en-US" sz="2800" dirty="0"/>
              <a:t>Better solution</a:t>
            </a:r>
          </a:p>
          <a:p>
            <a:r>
              <a:rPr lang="en-US" sz="2800" dirty="0"/>
              <a:t>	{Do, Do!, Done, !, ?, .}</a:t>
            </a:r>
          </a:p>
          <a:p>
            <a:r>
              <a:rPr lang="en-US" sz="2800" dirty="0"/>
              <a:t>	Tokenized text:</a:t>
            </a:r>
          </a:p>
          <a:p>
            <a:r>
              <a:rPr lang="en-US" sz="2800" dirty="0"/>
              <a:t>	</a:t>
            </a:r>
            <a:r>
              <a:rPr lang="en-US" sz="2000" dirty="0"/>
              <a:t>[Do, Do!, Do!, Do!, Do, ?, Do!, ., Done, Done, !, Done, ?, Done, .]</a:t>
            </a:r>
          </a:p>
          <a:p>
            <a:endParaRPr lang="en-US" sz="2800" dirty="0"/>
          </a:p>
        </p:txBody>
      </p:sp>
      <p:sp>
        <p:nvSpPr>
          <p:cNvPr id="4" name="Footer Placeholder 3">
            <a:extLst>
              <a:ext uri="{FF2B5EF4-FFF2-40B4-BE49-F238E27FC236}">
                <a16:creationId xmlns:a16="http://schemas.microsoft.com/office/drawing/2014/main" id="{B0E59BEB-5D6D-E24C-8523-CF00A543D01C}"/>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425954512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6CBBD-57E8-334E-92AC-1F388EFD2478}"/>
              </a:ext>
            </a:extLst>
          </p:cNvPr>
          <p:cNvSpPr>
            <a:spLocks noGrp="1"/>
          </p:cNvSpPr>
          <p:nvPr>
            <p:ph type="title"/>
          </p:nvPr>
        </p:nvSpPr>
        <p:spPr/>
        <p:txBody>
          <a:bodyPr/>
          <a:lstStyle/>
          <a:p>
            <a:r>
              <a:rPr lang="en-US" dirty="0"/>
              <a:t>BPE Algorithm</a:t>
            </a:r>
          </a:p>
        </p:txBody>
      </p:sp>
      <p:sp>
        <p:nvSpPr>
          <p:cNvPr id="3" name="Content Placeholder 2">
            <a:extLst>
              <a:ext uri="{FF2B5EF4-FFF2-40B4-BE49-F238E27FC236}">
                <a16:creationId xmlns:a16="http://schemas.microsoft.com/office/drawing/2014/main" id="{2E2BF561-8087-E049-9F1C-B34224D7C0EC}"/>
              </a:ext>
            </a:extLst>
          </p:cNvPr>
          <p:cNvSpPr>
            <a:spLocks noGrp="1"/>
          </p:cNvSpPr>
          <p:nvPr>
            <p:ph idx="1"/>
          </p:nvPr>
        </p:nvSpPr>
        <p:spPr>
          <a:xfrm>
            <a:off x="179388" y="1341438"/>
            <a:ext cx="8641084" cy="5029200"/>
          </a:xfrm>
        </p:spPr>
        <p:txBody>
          <a:bodyPr/>
          <a:lstStyle/>
          <a:p>
            <a:r>
              <a:rPr lang="en-US" dirty="0"/>
              <a:t>Add word boundaries</a:t>
            </a:r>
          </a:p>
          <a:p>
            <a:r>
              <a:rPr lang="en-US" sz="2000" dirty="0"/>
              <a:t>“</a:t>
            </a:r>
            <a:r>
              <a:rPr lang="en-US" sz="2000" dirty="0" err="1"/>
              <a:t>Do_Do!_Do!_Do!_Do?_Do!_Done_Done!_Done?_Done</a:t>
            </a:r>
            <a:r>
              <a:rPr lang="en-US" sz="2000" dirty="0"/>
              <a:t>.”</a:t>
            </a:r>
          </a:p>
          <a:p>
            <a:endParaRPr lang="en-US" dirty="0"/>
          </a:p>
          <a:p>
            <a:r>
              <a:rPr lang="en-US" sz="2400" dirty="0">
                <a:latin typeface="Courier" pitchFamily="2" charset="0"/>
              </a:rPr>
              <a:t>Initial Vocabulary V = all characters</a:t>
            </a:r>
          </a:p>
          <a:p>
            <a:r>
              <a:rPr lang="en-US" sz="2400" dirty="0">
                <a:latin typeface="Courier" pitchFamily="2" charset="0"/>
              </a:rPr>
              <a:t>while i &lt; </a:t>
            </a:r>
            <a:r>
              <a:rPr lang="en-US" sz="2400" dirty="0" err="1">
                <a:latin typeface="Courier" pitchFamily="2" charset="0"/>
              </a:rPr>
              <a:t>max_iterations</a:t>
            </a:r>
            <a:endParaRPr lang="en-US" sz="2400" dirty="0">
              <a:latin typeface="Courier" pitchFamily="2" charset="0"/>
            </a:endParaRPr>
          </a:p>
          <a:p>
            <a:r>
              <a:rPr lang="en-US" sz="2400" dirty="0">
                <a:latin typeface="Courier" pitchFamily="2" charset="0"/>
              </a:rPr>
              <a:t>	determine a most frequent pair of tokens</a:t>
            </a:r>
          </a:p>
          <a:p>
            <a:r>
              <a:rPr lang="en-US" sz="2400" dirty="0">
                <a:latin typeface="Courier" pitchFamily="2" charset="0"/>
              </a:rPr>
              <a:t>	add pair to V as a new token</a:t>
            </a:r>
          </a:p>
          <a:p>
            <a:r>
              <a:rPr lang="en-US" sz="2400" dirty="0">
                <a:latin typeface="Courier" pitchFamily="2" charset="0"/>
              </a:rPr>
              <a:t>	update token frequencies</a:t>
            </a:r>
          </a:p>
          <a:p>
            <a:r>
              <a:rPr lang="en-US" sz="2400" dirty="0">
                <a:latin typeface="Courier" pitchFamily="2" charset="0"/>
              </a:rPr>
              <a:t>	</a:t>
            </a:r>
            <a:r>
              <a:rPr lang="en-US" sz="2400" dirty="0" err="1">
                <a:latin typeface="Courier" pitchFamily="2" charset="0"/>
              </a:rPr>
              <a:t>i</a:t>
            </a:r>
            <a:r>
              <a:rPr lang="en-US" sz="2400" dirty="0">
                <a:latin typeface="Courier" pitchFamily="2" charset="0"/>
              </a:rPr>
              <a:t> = i+1</a:t>
            </a:r>
          </a:p>
          <a:p>
            <a:endParaRPr lang="en-US" dirty="0"/>
          </a:p>
        </p:txBody>
      </p:sp>
      <p:sp>
        <p:nvSpPr>
          <p:cNvPr id="4" name="Footer Placeholder 3">
            <a:extLst>
              <a:ext uri="{FF2B5EF4-FFF2-40B4-BE49-F238E27FC236}">
                <a16:creationId xmlns:a16="http://schemas.microsoft.com/office/drawing/2014/main" id="{7AEC84DD-94B2-ED4B-9E6C-2EECF1427E18}"/>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216833232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F7B25-F6C3-6643-B00A-8B66E39D5471}"/>
              </a:ext>
            </a:extLst>
          </p:cNvPr>
          <p:cNvSpPr>
            <a:spLocks noGrp="1"/>
          </p:cNvSpPr>
          <p:nvPr>
            <p:ph type="title"/>
          </p:nvPr>
        </p:nvSpPr>
        <p:spPr/>
        <p:txBody>
          <a:bodyPr/>
          <a:lstStyle/>
          <a:p>
            <a:r>
              <a:rPr lang="en-US" dirty="0"/>
              <a:t>BPE Example</a:t>
            </a:r>
          </a:p>
        </p:txBody>
      </p:sp>
      <p:sp>
        <p:nvSpPr>
          <p:cNvPr id="3" name="Content Placeholder 2">
            <a:extLst>
              <a:ext uri="{FF2B5EF4-FFF2-40B4-BE49-F238E27FC236}">
                <a16:creationId xmlns:a16="http://schemas.microsoft.com/office/drawing/2014/main" id="{26646492-999B-F641-9221-71542202B14B}"/>
              </a:ext>
            </a:extLst>
          </p:cNvPr>
          <p:cNvSpPr>
            <a:spLocks noGrp="1"/>
          </p:cNvSpPr>
          <p:nvPr>
            <p:ph idx="1"/>
          </p:nvPr>
        </p:nvSpPr>
        <p:spPr/>
        <p:txBody>
          <a:bodyPr/>
          <a:lstStyle/>
          <a:p>
            <a:r>
              <a:rPr lang="en-US" sz="2000" dirty="0" err="1"/>
              <a:t>Do_Do!_Do!_Do!_Do?_Do!_Done_Done!_Done?_Done</a:t>
            </a:r>
            <a:r>
              <a:rPr lang="en-US" sz="2000" dirty="0"/>
              <a:t>.</a:t>
            </a:r>
          </a:p>
          <a:p>
            <a:r>
              <a:rPr lang="en-US" sz="2000" dirty="0"/>
              <a:t>V = {_, D, o, !, ?, n, e, .}</a:t>
            </a:r>
          </a:p>
          <a:p>
            <a:endParaRPr lang="en-US" sz="2000" dirty="0"/>
          </a:p>
          <a:p>
            <a:r>
              <a:rPr lang="en-US" sz="2000" dirty="0" err="1"/>
              <a:t>i</a:t>
            </a:r>
            <a:r>
              <a:rPr lang="en-US" sz="2000" dirty="0"/>
              <a:t> = 1, most frequent pair: Do with frequency 9</a:t>
            </a:r>
          </a:p>
          <a:p>
            <a:pPr marL="457200" lvl="1" indent="0">
              <a:buNone/>
            </a:pPr>
            <a:r>
              <a:rPr lang="en-US" sz="2000" dirty="0"/>
              <a:t>V = {_, D, o, !, ?, n, e, ., v</a:t>
            </a:r>
            <a:r>
              <a:rPr lang="en-US" sz="2000" baseline="-25000" dirty="0"/>
              <a:t>0</a:t>
            </a:r>
            <a:r>
              <a:rPr lang="en-US" sz="2000" dirty="0"/>
              <a:t> = Do}</a:t>
            </a:r>
          </a:p>
          <a:p>
            <a:pPr marL="457200" lvl="1" indent="0">
              <a:buNone/>
            </a:pPr>
            <a:r>
              <a:rPr lang="en-US" sz="2000" dirty="0"/>
              <a:t>New text: v</a:t>
            </a:r>
            <a:r>
              <a:rPr lang="en-US" sz="2000" baseline="-25000" dirty="0"/>
              <a:t>0 </a:t>
            </a:r>
            <a:r>
              <a:rPr lang="en-US" sz="2000" dirty="0"/>
              <a:t>_v</a:t>
            </a:r>
            <a:r>
              <a:rPr lang="en-US" sz="2000" baseline="-25000" dirty="0"/>
              <a:t>0</a:t>
            </a:r>
            <a:r>
              <a:rPr lang="en-US" sz="2000" dirty="0"/>
              <a:t>!_v</a:t>
            </a:r>
            <a:r>
              <a:rPr lang="en-US" sz="2000" baseline="-25000" dirty="0"/>
              <a:t>0</a:t>
            </a:r>
            <a:r>
              <a:rPr lang="en-US" sz="2000" dirty="0"/>
              <a:t>!_v</a:t>
            </a:r>
            <a:r>
              <a:rPr lang="en-US" sz="2000" baseline="-25000" dirty="0"/>
              <a:t>0</a:t>
            </a:r>
            <a:r>
              <a:rPr lang="en-US" sz="2000" dirty="0"/>
              <a:t>!_v</a:t>
            </a:r>
            <a:r>
              <a:rPr lang="en-US" sz="2000" baseline="-25000" dirty="0"/>
              <a:t>0</a:t>
            </a:r>
            <a:r>
              <a:rPr lang="en-US" sz="2000" dirty="0"/>
              <a:t>?_v</a:t>
            </a:r>
            <a:r>
              <a:rPr lang="en-US" sz="2000" baseline="-25000" dirty="0"/>
              <a:t>0 </a:t>
            </a:r>
            <a:r>
              <a:rPr lang="en-US" sz="2000" dirty="0"/>
              <a:t>ne_v</a:t>
            </a:r>
            <a:r>
              <a:rPr lang="en-US" sz="2000" baseline="-25000" dirty="0"/>
              <a:t>0 </a:t>
            </a:r>
            <a:r>
              <a:rPr lang="en-US" sz="2000" dirty="0"/>
              <a:t>ne!_v</a:t>
            </a:r>
            <a:r>
              <a:rPr lang="en-US" sz="2000" baseline="-25000" dirty="0"/>
              <a:t>0 </a:t>
            </a:r>
            <a:r>
              <a:rPr lang="en-US" sz="2000" dirty="0"/>
              <a:t>ne?_v</a:t>
            </a:r>
            <a:r>
              <a:rPr lang="en-US" sz="2000" baseline="-25000" dirty="0"/>
              <a:t>0 </a:t>
            </a:r>
            <a:r>
              <a:rPr lang="en-US" sz="2000" dirty="0"/>
              <a:t>ne.</a:t>
            </a:r>
          </a:p>
          <a:p>
            <a:endParaRPr lang="en-US" sz="2000" dirty="0"/>
          </a:p>
          <a:p>
            <a:r>
              <a:rPr lang="en-US" sz="2000" dirty="0" err="1"/>
              <a:t>i</a:t>
            </a:r>
            <a:r>
              <a:rPr lang="en-US" sz="2000" dirty="0"/>
              <a:t> = 2: most frequent pair: !_ with frequency 5</a:t>
            </a:r>
          </a:p>
          <a:p>
            <a:pPr marL="457200" lvl="1" indent="0">
              <a:buNone/>
            </a:pPr>
            <a:r>
              <a:rPr lang="en-US" sz="2000" dirty="0"/>
              <a:t>V = {_, D, o, !, ?, n, e, ., v</a:t>
            </a:r>
            <a:r>
              <a:rPr lang="en-US" sz="2000" baseline="-25000" dirty="0"/>
              <a:t>0</a:t>
            </a:r>
            <a:r>
              <a:rPr lang="en-US" sz="2000" dirty="0"/>
              <a:t> = Do, v</a:t>
            </a:r>
            <a:r>
              <a:rPr lang="en-US" sz="2000" baseline="-25000" dirty="0"/>
              <a:t>1</a:t>
            </a:r>
            <a:r>
              <a:rPr lang="en-US" sz="2000" dirty="0"/>
              <a:t> = !_}</a:t>
            </a:r>
          </a:p>
          <a:p>
            <a:pPr marL="457200" lvl="1" indent="0">
              <a:buNone/>
            </a:pPr>
            <a:r>
              <a:rPr lang="en-US" sz="2000" dirty="0"/>
              <a:t>New text: v</a:t>
            </a:r>
            <a:r>
              <a:rPr lang="en-US" sz="2000" baseline="-25000" dirty="0"/>
              <a:t>0 </a:t>
            </a:r>
            <a:r>
              <a:rPr lang="en-US" sz="2000" dirty="0"/>
              <a:t>_v</a:t>
            </a:r>
            <a:r>
              <a:rPr lang="en-US" sz="2000" baseline="-25000" dirty="0"/>
              <a:t>0</a:t>
            </a:r>
            <a:r>
              <a:rPr lang="en-US" sz="2000" dirty="0"/>
              <a:t> v</a:t>
            </a:r>
            <a:r>
              <a:rPr lang="en-US" sz="2000" baseline="-25000" dirty="0"/>
              <a:t>1 </a:t>
            </a:r>
            <a:r>
              <a:rPr lang="en-US" sz="2000" dirty="0"/>
              <a:t>v</a:t>
            </a:r>
            <a:r>
              <a:rPr lang="en-US" sz="2000" baseline="-25000" dirty="0"/>
              <a:t>0</a:t>
            </a:r>
            <a:r>
              <a:rPr lang="en-US" sz="2000" dirty="0"/>
              <a:t> v</a:t>
            </a:r>
            <a:r>
              <a:rPr lang="en-US" sz="2000" baseline="-25000" dirty="0"/>
              <a:t>1 </a:t>
            </a:r>
            <a:r>
              <a:rPr lang="en-US" sz="2000" dirty="0"/>
              <a:t>v</a:t>
            </a:r>
            <a:r>
              <a:rPr lang="en-US" sz="2000" baseline="-25000" dirty="0"/>
              <a:t>0</a:t>
            </a:r>
            <a:r>
              <a:rPr lang="en-US" sz="2000" dirty="0"/>
              <a:t> v</a:t>
            </a:r>
            <a:r>
              <a:rPr lang="en-US" sz="2000" baseline="-25000" dirty="0"/>
              <a:t>1 </a:t>
            </a:r>
            <a:r>
              <a:rPr lang="en-US" sz="2000" dirty="0"/>
              <a:t>v</a:t>
            </a:r>
            <a:r>
              <a:rPr lang="en-US" sz="2000" baseline="-25000" dirty="0"/>
              <a:t>0</a:t>
            </a:r>
            <a:r>
              <a:rPr lang="en-US" sz="2000" dirty="0"/>
              <a:t>?_v</a:t>
            </a:r>
            <a:r>
              <a:rPr lang="en-US" sz="2000" baseline="-25000" dirty="0"/>
              <a:t>0 </a:t>
            </a:r>
            <a:r>
              <a:rPr lang="en-US" sz="2000" dirty="0"/>
              <a:t>ne_v</a:t>
            </a:r>
            <a:r>
              <a:rPr lang="en-US" sz="2000" baseline="-25000" dirty="0"/>
              <a:t>0 </a:t>
            </a:r>
            <a:r>
              <a:rPr lang="en-US" sz="2000" dirty="0"/>
              <a:t>ne v</a:t>
            </a:r>
            <a:r>
              <a:rPr lang="en-US" sz="2000" baseline="-25000" dirty="0"/>
              <a:t>1 </a:t>
            </a:r>
            <a:r>
              <a:rPr lang="en-US" sz="2000" dirty="0"/>
              <a:t>v</a:t>
            </a:r>
            <a:r>
              <a:rPr lang="en-US" sz="2000" baseline="-25000" dirty="0"/>
              <a:t>0 </a:t>
            </a:r>
            <a:r>
              <a:rPr lang="en-US" sz="2000" dirty="0"/>
              <a:t>ne?_v</a:t>
            </a:r>
            <a:r>
              <a:rPr lang="en-US" sz="2000" baseline="-25000" dirty="0"/>
              <a:t>0 </a:t>
            </a:r>
            <a:r>
              <a:rPr lang="en-US" sz="2000" dirty="0"/>
              <a:t>ne.</a:t>
            </a:r>
          </a:p>
          <a:p>
            <a:endParaRPr lang="en-US" sz="2000" dirty="0"/>
          </a:p>
          <a:p>
            <a:r>
              <a:rPr lang="en-US" sz="2000" dirty="0" err="1"/>
              <a:t>i</a:t>
            </a:r>
            <a:r>
              <a:rPr lang="en-US" sz="2000" dirty="0"/>
              <a:t> = 3: most frequent pair: v</a:t>
            </a:r>
            <a:r>
              <a:rPr lang="en-US" sz="2000" baseline="-25000" dirty="0"/>
              <a:t>1 </a:t>
            </a:r>
            <a:r>
              <a:rPr lang="en-US" sz="2000" dirty="0"/>
              <a:t>v</a:t>
            </a:r>
            <a:r>
              <a:rPr lang="en-US" sz="2000" baseline="-25000" dirty="0"/>
              <a:t>0 </a:t>
            </a:r>
            <a:r>
              <a:rPr lang="en-US" sz="2000" dirty="0"/>
              <a:t>with frequency 4 (or ne with frequency 4)</a:t>
            </a:r>
          </a:p>
          <a:p>
            <a:endParaRPr lang="en-US" sz="2000" dirty="0"/>
          </a:p>
        </p:txBody>
      </p:sp>
      <p:sp>
        <p:nvSpPr>
          <p:cNvPr id="4" name="Footer Placeholder 3">
            <a:extLst>
              <a:ext uri="{FF2B5EF4-FFF2-40B4-BE49-F238E27FC236}">
                <a16:creationId xmlns:a16="http://schemas.microsoft.com/office/drawing/2014/main" id="{E16DB2D0-66AE-0C48-A99C-5DB73B4424F5}"/>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336293990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80F67-D361-F5D5-F77E-1AEF84808683}"/>
              </a:ext>
            </a:extLst>
          </p:cNvPr>
          <p:cNvSpPr>
            <a:spLocks noGrp="1"/>
          </p:cNvSpPr>
          <p:nvPr>
            <p:ph type="title"/>
          </p:nvPr>
        </p:nvSpPr>
        <p:spPr/>
        <p:txBody>
          <a:bodyPr/>
          <a:lstStyle/>
          <a:p>
            <a:r>
              <a:rPr lang="en-GB" dirty="0"/>
              <a:t>Question</a:t>
            </a:r>
          </a:p>
        </p:txBody>
      </p:sp>
      <p:sp>
        <p:nvSpPr>
          <p:cNvPr id="3" name="Content Placeholder 2">
            <a:extLst>
              <a:ext uri="{FF2B5EF4-FFF2-40B4-BE49-F238E27FC236}">
                <a16:creationId xmlns:a16="http://schemas.microsoft.com/office/drawing/2014/main" id="{0638302E-3C28-EBA7-2321-0CE525E71391}"/>
              </a:ext>
            </a:extLst>
          </p:cNvPr>
          <p:cNvSpPr>
            <a:spLocks noGrp="1"/>
          </p:cNvSpPr>
          <p:nvPr>
            <p:ph idx="1"/>
          </p:nvPr>
        </p:nvSpPr>
        <p:spPr/>
        <p:txBody>
          <a:bodyPr/>
          <a:lstStyle/>
          <a:p>
            <a:r>
              <a:rPr lang="en-GB" dirty="0" err="1"/>
              <a:t>Fasttext</a:t>
            </a:r>
            <a:r>
              <a:rPr lang="en-GB" dirty="0"/>
              <a:t> speeds up learning by</a:t>
            </a:r>
          </a:p>
          <a:p>
            <a:pPr marL="514350" indent="-514350">
              <a:buFont typeface="+mj-lt"/>
              <a:buAutoNum type="arabicPeriod"/>
            </a:pPr>
            <a:r>
              <a:rPr lang="en-GB" sz="2800" dirty="0"/>
              <a:t>Considering </a:t>
            </a:r>
            <a:r>
              <a:rPr lang="en-GB" sz="2800" dirty="0" err="1"/>
              <a:t>subwords</a:t>
            </a:r>
            <a:r>
              <a:rPr lang="en-GB" sz="2800" dirty="0"/>
              <a:t> of words</a:t>
            </a:r>
          </a:p>
          <a:p>
            <a:pPr marL="514350" indent="-514350">
              <a:buFont typeface="+mj-lt"/>
              <a:buAutoNum type="arabicPeriod"/>
            </a:pPr>
            <a:r>
              <a:rPr lang="en-GB" sz="2800" dirty="0"/>
              <a:t>By selecting the most frequent phrases in the text as tokens</a:t>
            </a:r>
          </a:p>
          <a:p>
            <a:pPr marL="514350" indent="-514350">
              <a:buFont typeface="+mj-lt"/>
              <a:buAutoNum type="arabicPeriod"/>
            </a:pPr>
            <a:r>
              <a:rPr lang="en-GB" sz="2800" dirty="0"/>
              <a:t>By selecting the most frequent </a:t>
            </a:r>
            <a:r>
              <a:rPr lang="en-GB" sz="2800" dirty="0" err="1"/>
              <a:t>subwords</a:t>
            </a:r>
            <a:r>
              <a:rPr lang="en-GB" sz="2800" dirty="0"/>
              <a:t> in the text as tokens</a:t>
            </a:r>
          </a:p>
          <a:p>
            <a:pPr marL="514350" indent="-514350">
              <a:buFont typeface="+mj-lt"/>
              <a:buAutoNum type="arabicPeriod"/>
            </a:pPr>
            <a:r>
              <a:rPr lang="en-GB" sz="2800" dirty="0"/>
              <a:t>By pre-computing frequencies of n-grams</a:t>
            </a:r>
          </a:p>
          <a:p>
            <a:pPr marL="457200" indent="-457200">
              <a:buFontTx/>
              <a:buChar char="-"/>
            </a:pPr>
            <a:endParaRPr lang="en-GB" dirty="0"/>
          </a:p>
        </p:txBody>
      </p:sp>
      <p:sp>
        <p:nvSpPr>
          <p:cNvPr id="4" name="Footer Placeholder 3">
            <a:extLst>
              <a:ext uri="{FF2B5EF4-FFF2-40B4-BE49-F238E27FC236}">
                <a16:creationId xmlns:a16="http://schemas.microsoft.com/office/drawing/2014/main" id="{A643EA89-4E80-D0D5-F4B1-3F0AEA4418E7}"/>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161150207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1.4.5 Glove</a:t>
            </a:r>
          </a:p>
        </p:txBody>
      </p:sp>
      <p:sp>
        <p:nvSpPr>
          <p:cNvPr id="4" name="Footer Placeholder 3"/>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dirty="0">
              <a:ln>
                <a:noFill/>
              </a:ln>
              <a:solidFill>
                <a:srgbClr val="000000"/>
              </a:solidFill>
              <a:effectLst/>
              <a:uLnTx/>
              <a:uFillTx/>
              <a:latin typeface="Verdana" charset="0"/>
              <a:ea typeface="+mn-ea"/>
              <a:cs typeface="+mn-cs"/>
            </a:endParaRPr>
          </a:p>
        </p:txBody>
      </p:sp>
      <mc:AlternateContent xmlns:mc="http://schemas.openxmlformats.org/markup-compatibility/2006" xmlns:a14="http://schemas.microsoft.com/office/drawing/2010/main">
        <mc:Choice Requires="a14">
          <p:sp>
            <p:nvSpPr>
              <p:cNvPr id="6" name="Content Placeholder 5"/>
              <p:cNvSpPr>
                <a:spLocks noGrp="1"/>
              </p:cNvSpPr>
              <p:nvPr>
                <p:ph idx="1"/>
              </p:nvPr>
            </p:nvSpPr>
            <p:spPr/>
            <p:txBody>
              <a:bodyPr/>
              <a:lstStyle/>
              <a:p>
                <a:r>
                  <a:rPr lang="en-US" sz="2400" dirty="0"/>
                  <a:t>GLOVE is based on the following analysis</a:t>
                </a:r>
              </a:p>
              <a:p>
                <a:endParaRPr lang="en-US" dirty="0"/>
              </a:p>
              <a:p>
                <a:endParaRPr lang="en-US" dirty="0"/>
              </a:p>
              <a:p>
                <a:endParaRPr lang="en-US" dirty="0"/>
              </a:p>
              <a:p>
                <a:endParaRPr lang="en-US" dirty="0"/>
              </a:p>
              <a:p>
                <a:endParaRPr lang="en-US" sz="2400" dirty="0"/>
              </a:p>
              <a:p>
                <a:pPr marL="457200" indent="-457200">
                  <a:buFont typeface="+mj-lt"/>
                  <a:buAutoNum type="arabicPeriod"/>
                </a:pPr>
                <a:r>
                  <a:rPr lang="en-US" sz="2000" dirty="0"/>
                  <a:t>Consider two terms, with similar, but related meaning: ice, steam</a:t>
                </a:r>
              </a:p>
              <a:p>
                <a:pPr marL="457200" indent="-457200">
                  <a:buFont typeface="+mj-lt"/>
                  <a:buAutoNum type="arabicPeriod"/>
                </a:pPr>
                <a:r>
                  <a:rPr lang="en-US" sz="2000" dirty="0"/>
                  <a:t>Determine the conditional probability </a:t>
                </a:r>
                <a14:m>
                  <m:oMath xmlns:m="http://schemas.openxmlformats.org/officeDocument/2006/math">
                    <m:r>
                      <a:rPr lang="en-US" sz="2000" i="1" dirty="0" smtClean="0">
                        <a:latin typeface="Cambria Math" panose="02040503050406030204" pitchFamily="18" charset="0"/>
                      </a:rPr>
                      <m:t>𝑃</m:t>
                    </m:r>
                    <m:r>
                      <a:rPr lang="en-US" sz="2000" i="1" dirty="0" smtClean="0">
                        <a:latin typeface="Cambria Math" panose="02040503050406030204" pitchFamily="18" charset="0"/>
                      </a:rPr>
                      <m:t>(</m:t>
                    </m:r>
                    <m:r>
                      <a:rPr lang="en-US" sz="2000" i="1" dirty="0" err="1" smtClean="0">
                        <a:latin typeface="Cambria Math" panose="02040503050406030204" pitchFamily="18" charset="0"/>
                      </a:rPr>
                      <m:t>𝑥</m:t>
                    </m:r>
                    <m:r>
                      <a:rPr lang="en-US" sz="2000" i="1" dirty="0" err="1" smtClean="0">
                        <a:latin typeface="Cambria Math" panose="02040503050406030204" pitchFamily="18" charset="0"/>
                      </a:rPr>
                      <m:t>|</m:t>
                    </m:r>
                    <m:r>
                      <a:rPr lang="en-US" sz="2000" i="1" dirty="0" err="1" smtClean="0">
                        <a:latin typeface="Cambria Math" panose="02040503050406030204" pitchFamily="18" charset="0"/>
                      </a:rPr>
                      <m:t>𝑖𝑐𝑒</m:t>
                    </m:r>
                    <m:r>
                      <a:rPr lang="en-US" sz="2000" i="1" dirty="0" smtClean="0">
                        <a:latin typeface="Cambria Math" panose="02040503050406030204" pitchFamily="18" charset="0"/>
                      </a:rPr>
                      <m:t>)</m:t>
                    </m:r>
                  </m:oMath>
                </a14:m>
                <a:r>
                  <a:rPr lang="en-US" sz="2000" dirty="0"/>
                  <a:t>, </a:t>
                </a:r>
                <a14:m>
                  <m:oMath xmlns:m="http://schemas.openxmlformats.org/officeDocument/2006/math">
                    <m:r>
                      <a:rPr lang="en-US" sz="2000" i="1" dirty="0" smtClean="0">
                        <a:latin typeface="Cambria Math" panose="02040503050406030204" pitchFamily="18" charset="0"/>
                      </a:rPr>
                      <m:t>𝑃</m:t>
                    </m:r>
                    <m:r>
                      <a:rPr lang="en-US" sz="2000" i="1" dirty="0" smtClean="0">
                        <a:latin typeface="Cambria Math" panose="02040503050406030204" pitchFamily="18" charset="0"/>
                      </a:rPr>
                      <m:t>(</m:t>
                    </m:r>
                    <m:r>
                      <a:rPr lang="en-US" sz="2000" i="1" dirty="0" err="1" smtClean="0">
                        <a:latin typeface="Cambria Math" panose="02040503050406030204" pitchFamily="18" charset="0"/>
                      </a:rPr>
                      <m:t>𝑥</m:t>
                    </m:r>
                    <m:r>
                      <a:rPr lang="en-US" sz="2000" i="1" dirty="0" err="1" smtClean="0">
                        <a:latin typeface="Cambria Math" panose="02040503050406030204" pitchFamily="18" charset="0"/>
                      </a:rPr>
                      <m:t>|</m:t>
                    </m:r>
                    <m:r>
                      <a:rPr lang="en-US" sz="2000" i="1" dirty="0" err="1" smtClean="0">
                        <a:latin typeface="Cambria Math" panose="02040503050406030204" pitchFamily="18" charset="0"/>
                      </a:rPr>
                      <m:t>𝑠𝑡𝑒𝑎𝑚</m:t>
                    </m:r>
                    <m:r>
                      <a:rPr lang="en-US" sz="2000" i="1" dirty="0" smtClean="0">
                        <a:latin typeface="Cambria Math" panose="02040503050406030204" pitchFamily="18" charset="0"/>
                      </a:rPr>
                      <m:t>) </m:t>
                    </m:r>
                  </m:oMath>
                </a14:m>
                <a:r>
                  <a:rPr lang="en-US" sz="2000" dirty="0"/>
                  <a:t>of other terms </a:t>
                </a:r>
                <a14:m>
                  <m:oMath xmlns:m="http://schemas.openxmlformats.org/officeDocument/2006/math">
                    <m:r>
                      <a:rPr lang="en-US" sz="2000" i="1" dirty="0" smtClean="0">
                        <a:latin typeface="Cambria Math" panose="02040503050406030204" pitchFamily="18" charset="0"/>
                      </a:rPr>
                      <m:t>𝑥</m:t>
                    </m:r>
                  </m:oMath>
                </a14:m>
                <a:r>
                  <a:rPr lang="en-US" sz="2000" dirty="0"/>
                  <a:t> to co-occur within a window</a:t>
                </a:r>
              </a:p>
              <a:p>
                <a:pPr marL="457200" indent="-457200">
                  <a:buFont typeface="+mj-lt"/>
                  <a:buAutoNum type="arabicPeriod"/>
                </a:pPr>
                <a:r>
                  <a:rPr lang="en-US" sz="2000" dirty="0"/>
                  <a:t>Determine the ratio of these two conditional probabilities</a:t>
                </a:r>
              </a:p>
              <a:p>
                <a:endParaRPr lang="en-US" dirty="0"/>
              </a:p>
            </p:txBody>
          </p:sp>
        </mc:Choice>
        <mc:Fallback xmlns="">
          <p:sp>
            <p:nvSpPr>
              <p:cNvPr id="6" name="Content Placeholder 5"/>
              <p:cNvSpPr>
                <a:spLocks noGrp="1" noRot="1" noChangeAspect="1" noMove="1" noResize="1" noEditPoints="1" noAdjustHandles="1" noChangeArrowheads="1" noChangeShapeType="1" noTextEdit="1"/>
              </p:cNvSpPr>
              <p:nvPr>
                <p:ph idx="1"/>
              </p:nvPr>
            </p:nvSpPr>
            <p:spPr>
              <a:blipFill>
                <a:blip r:embed="rId3"/>
                <a:stretch>
                  <a:fillRect l="-1067" t="-1008"/>
                </a:stretch>
              </a:blipFill>
            </p:spPr>
            <p:txBody>
              <a:bodyPr/>
              <a:lstStyle/>
              <a:p>
                <a:r>
                  <a:rPr lang="en-CH">
                    <a:noFill/>
                  </a:rPr>
                  <a:t> </a:t>
                </a:r>
              </a:p>
            </p:txBody>
          </p:sp>
        </mc:Fallback>
      </mc:AlternateContent>
      <p:pic>
        <p:nvPicPr>
          <p:cNvPr id="8" name="Content Placeholder 4"/>
          <p:cNvPicPr>
            <a:picLocks noChangeAspect="1"/>
          </p:cNvPicPr>
          <p:nvPr/>
        </p:nvPicPr>
        <p:blipFill>
          <a:blip r:embed="rId4"/>
          <a:stretch>
            <a:fillRect/>
          </a:stretch>
        </p:blipFill>
        <p:spPr bwMode="auto">
          <a:xfrm>
            <a:off x="1918339" y="2132856"/>
            <a:ext cx="4773922" cy="2213472"/>
          </a:xfrm>
          <a:prstGeom prst="rect">
            <a:avLst/>
          </a:prstGeom>
          <a:noFill/>
          <a:ln w="9525">
            <a:noFill/>
            <a:miter lim="800000"/>
            <a:headEnd/>
            <a:tailEnd/>
          </a:ln>
          <a:effectLst/>
        </p:spPr>
      </p:pic>
      <p:sp>
        <p:nvSpPr>
          <p:cNvPr id="3" name="Rectangle 2">
            <a:extLst>
              <a:ext uri="{FF2B5EF4-FFF2-40B4-BE49-F238E27FC236}">
                <a16:creationId xmlns:a16="http://schemas.microsoft.com/office/drawing/2014/main" id="{1469676F-ADFA-BDB3-E6B8-C16DB07ED9C5}"/>
              </a:ext>
            </a:extLst>
          </p:cNvPr>
          <p:cNvSpPr/>
          <p:nvPr/>
        </p:nvSpPr>
        <p:spPr bwMode="auto">
          <a:xfrm>
            <a:off x="2915816" y="2492896"/>
            <a:ext cx="3888432" cy="185343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GB" sz="1200" b="0" i="0" u="none" strike="noStrike" cap="none" normalizeH="0" baseline="0">
              <a:ln>
                <a:noFill/>
              </a:ln>
              <a:solidFill>
                <a:schemeClr val="tx2"/>
              </a:solidFill>
              <a:effectLst/>
              <a:latin typeface="Tempus Sans ITC" pitchFamily="82" charset="0"/>
            </a:endParaRPr>
          </a:p>
        </p:txBody>
      </p:sp>
    </p:spTree>
    <p:extLst>
      <p:ext uri="{BB962C8B-B14F-4D97-AF65-F5344CB8AC3E}">
        <p14:creationId xmlns:p14="http://schemas.microsoft.com/office/powerpoint/2010/main" val="91899543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1.4.5 Glove</a:t>
            </a:r>
          </a:p>
        </p:txBody>
      </p:sp>
      <p:sp>
        <p:nvSpPr>
          <p:cNvPr id="4" name="Footer Placeholder 3"/>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dirty="0">
              <a:ln>
                <a:noFill/>
              </a:ln>
              <a:solidFill>
                <a:srgbClr val="000000"/>
              </a:solidFill>
              <a:effectLst/>
              <a:uLnTx/>
              <a:uFillTx/>
              <a:latin typeface="Verdana" charset="0"/>
              <a:ea typeface="+mn-ea"/>
              <a:cs typeface="+mn-cs"/>
            </a:endParaRPr>
          </a:p>
        </p:txBody>
      </p:sp>
      <p:sp>
        <p:nvSpPr>
          <p:cNvPr id="6" name="Content Placeholder 5"/>
          <p:cNvSpPr>
            <a:spLocks noGrp="1"/>
          </p:cNvSpPr>
          <p:nvPr>
            <p:ph idx="1"/>
          </p:nvPr>
        </p:nvSpPr>
        <p:spPr/>
        <p:txBody>
          <a:bodyPr/>
          <a:lstStyle/>
          <a:p>
            <a:r>
              <a:rPr lang="en-US" sz="2800" dirty="0"/>
              <a:t>Observation: ratio captures additional information</a:t>
            </a:r>
          </a:p>
          <a:p>
            <a:endParaRPr lang="en-US" dirty="0"/>
          </a:p>
          <a:p>
            <a:endParaRPr lang="en-US" dirty="0"/>
          </a:p>
          <a:p>
            <a:endParaRPr lang="en-US" dirty="0"/>
          </a:p>
          <a:p>
            <a:endParaRPr lang="en-US" dirty="0"/>
          </a:p>
          <a:p>
            <a:r>
              <a:rPr lang="en-US" sz="1600" dirty="0"/>
              <a:t>“solid” is related to “ice” but unrelated to “steam”:</a:t>
            </a:r>
            <a:br>
              <a:rPr lang="en-US" sz="1600" dirty="0"/>
            </a:br>
            <a:r>
              <a:rPr lang="en-US" sz="1600" dirty="0"/>
              <a:t>	we expect a larger ratio of co-occurrence probabilities</a:t>
            </a:r>
          </a:p>
          <a:p>
            <a:r>
              <a:rPr lang="en-US" sz="1600" dirty="0"/>
              <a:t>“gas” is related to “steam” but unrelated to “ice”:</a:t>
            </a:r>
            <a:br>
              <a:rPr lang="en-US" sz="1600" dirty="0"/>
            </a:br>
            <a:r>
              <a:rPr lang="en-US" sz="1600" dirty="0"/>
              <a:t>	we expect a smaller ratio of co-occurrence probabilities</a:t>
            </a:r>
          </a:p>
          <a:p>
            <a:r>
              <a:rPr lang="en-US" sz="1600" dirty="0"/>
              <a:t>”water” is related to both “ice” and “steam”:</a:t>
            </a:r>
            <a:br>
              <a:rPr lang="en-US" sz="1600" dirty="0"/>
            </a:br>
            <a:r>
              <a:rPr lang="en-US" sz="1600" dirty="0"/>
              <a:t>	we expect a ratio of co-occurrence probabilities that is close to 1 (both large)</a:t>
            </a:r>
          </a:p>
          <a:p>
            <a:r>
              <a:rPr lang="en-US" sz="1600" dirty="0"/>
              <a:t>A random word that is unrelated to both “ice” and “steam”:</a:t>
            </a:r>
            <a:br>
              <a:rPr lang="en-US" sz="1600" dirty="0"/>
            </a:br>
            <a:r>
              <a:rPr lang="en-US" sz="1600" dirty="0"/>
              <a:t>	we expect a ratio of co-occurrence probabilities that is close to 1 (both small)</a:t>
            </a:r>
          </a:p>
          <a:p>
            <a:endParaRPr lang="en-US" dirty="0"/>
          </a:p>
        </p:txBody>
      </p:sp>
      <p:pic>
        <p:nvPicPr>
          <p:cNvPr id="8" name="Content Placeholder 4"/>
          <p:cNvPicPr>
            <a:picLocks noChangeAspect="1"/>
          </p:cNvPicPr>
          <p:nvPr/>
        </p:nvPicPr>
        <p:blipFill>
          <a:blip r:embed="rId3"/>
          <a:stretch>
            <a:fillRect/>
          </a:stretch>
        </p:blipFill>
        <p:spPr bwMode="auto">
          <a:xfrm>
            <a:off x="1835696" y="1988840"/>
            <a:ext cx="4773922" cy="2213472"/>
          </a:xfrm>
          <a:prstGeom prst="rect">
            <a:avLst/>
          </a:prstGeom>
          <a:noFill/>
          <a:ln w="9525">
            <a:noFill/>
            <a:miter lim="800000"/>
            <a:headEnd/>
            <a:tailEnd/>
          </a:ln>
          <a:effectLst/>
        </p:spPr>
      </p:pic>
    </p:spTree>
    <p:extLst>
      <p:ext uri="{BB962C8B-B14F-4D97-AF65-F5344CB8AC3E}">
        <p14:creationId xmlns:p14="http://schemas.microsoft.com/office/powerpoint/2010/main" val="7899143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4492A-BBE2-B64D-99A9-BBDF75F446CB}"/>
              </a:ext>
            </a:extLst>
          </p:cNvPr>
          <p:cNvSpPr>
            <a:spLocks noGrp="1"/>
          </p:cNvSpPr>
          <p:nvPr>
            <p:ph type="title"/>
          </p:nvPr>
        </p:nvSpPr>
        <p:spPr/>
        <p:txBody>
          <a:bodyPr/>
          <a:lstStyle/>
          <a:p>
            <a:r>
              <a:rPr lang="en-US" dirty="0"/>
              <a:t>Mapping to Concept Space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1BA9970-9D29-7F41-92CD-8B22D4932999}"/>
                  </a:ext>
                </a:extLst>
              </p:cNvPr>
              <p:cNvSpPr>
                <a:spLocks noGrp="1"/>
              </p:cNvSpPr>
              <p:nvPr>
                <p:ph idx="1"/>
              </p:nvPr>
            </p:nvSpPr>
            <p:spPr>
              <a:xfrm>
                <a:off x="179388" y="1341438"/>
                <a:ext cx="8305800" cy="5364162"/>
              </a:xfrm>
            </p:spPr>
            <p:txBody>
              <a:bodyPr/>
              <a:lstStyle/>
              <a:p>
                <a:pPr lvl="0">
                  <a:spcBef>
                    <a:spcPct val="0"/>
                  </a:spcBef>
                  <a:defRPr/>
                </a:pPr>
                <a:r>
                  <a:rPr lang="en-US" sz="2400" kern="1200" dirty="0">
                    <a:solidFill>
                      <a:srgbClr val="000000"/>
                    </a:solidFill>
                    <a:latin typeface="Calibri" charset="0"/>
                    <a:ea typeface="Calibri" charset="0"/>
                    <a:cs typeface="Calibri" charset="0"/>
                  </a:rPr>
                  <a:t>Vocabulary </a:t>
                </a:r>
                <a14:m>
                  <m:oMath xmlns:m="http://schemas.openxmlformats.org/officeDocument/2006/math">
                    <m:r>
                      <a:rPr lang="en-US" sz="2400" i="1" kern="1200" dirty="0" smtClean="0">
                        <a:solidFill>
                          <a:srgbClr val="000000"/>
                        </a:solidFill>
                        <a:latin typeface="Cambria Math" panose="02040503050406030204" pitchFamily="18" charset="0"/>
                        <a:ea typeface="Calibri" charset="0"/>
                        <a:cs typeface="Calibri" charset="0"/>
                      </a:rPr>
                      <m:t>𝑇</m:t>
                    </m:r>
                  </m:oMath>
                </a14:m>
                <a:r>
                  <a:rPr lang="en-US" sz="2400" kern="1200" dirty="0">
                    <a:solidFill>
                      <a:srgbClr val="000000"/>
                    </a:solidFill>
                    <a:latin typeface="Calibri" charset="0"/>
                    <a:ea typeface="Calibri" charset="0"/>
                    <a:cs typeface="Calibri" charset="0"/>
                  </a:rPr>
                  <a:t> of size </a:t>
                </a:r>
                <a14:m>
                  <m:oMath xmlns:m="http://schemas.openxmlformats.org/officeDocument/2006/math">
                    <m:r>
                      <a:rPr lang="en-US" sz="2400" i="1" kern="1200" dirty="0">
                        <a:solidFill>
                          <a:srgbClr val="000000"/>
                        </a:solidFill>
                        <a:latin typeface="Cambria Math" panose="02040503050406030204" pitchFamily="18" charset="0"/>
                        <a:ea typeface="Calibri" charset="0"/>
                        <a:cs typeface="Calibri" charset="0"/>
                      </a:rPr>
                      <m:t>𝑚</m:t>
                    </m:r>
                  </m:oMath>
                </a14:m>
                <a:endParaRPr lang="en-US" sz="2400" kern="1200" dirty="0">
                  <a:solidFill>
                    <a:srgbClr val="000000"/>
                  </a:solidFill>
                  <a:latin typeface="Calibri" charset="0"/>
                  <a:ea typeface="Calibri" charset="0"/>
                  <a:cs typeface="Calibri" charset="0"/>
                </a:endParaRPr>
              </a:p>
              <a:p>
                <a:pPr lvl="0">
                  <a:spcBef>
                    <a:spcPct val="0"/>
                  </a:spcBef>
                  <a:defRPr/>
                </a:pPr>
                <a:endParaRPr lang="en-US" sz="2400" kern="1200" dirty="0">
                  <a:solidFill>
                    <a:srgbClr val="000000"/>
                  </a:solidFill>
                  <a:latin typeface="Calibri" charset="0"/>
                  <a:ea typeface="Calibri" charset="0"/>
                  <a:cs typeface="Calibri" charset="0"/>
                </a:endParaRPr>
              </a:p>
              <a:p>
                <a:pPr lvl="0">
                  <a:spcBef>
                    <a:spcPct val="0"/>
                  </a:spcBef>
                  <a:defRPr/>
                </a:pPr>
                <a:r>
                  <a:rPr lang="en-US" sz="2400" kern="1200" dirty="0">
                    <a:solidFill>
                      <a:srgbClr val="000000"/>
                    </a:solidFill>
                    <a:latin typeface="Calibri" charset="0"/>
                    <a:ea typeface="Calibri" charset="0"/>
                    <a:cs typeface="Calibri" charset="0"/>
                  </a:rPr>
                  <a:t>Words </a:t>
                </a:r>
                <a14:m>
                  <m:oMath xmlns:m="http://schemas.openxmlformats.org/officeDocument/2006/math">
                    <m:sSub>
                      <m:sSubPr>
                        <m:ctrlPr>
                          <a:rPr lang="fr-CH" sz="2400" i="1" kern="1200" dirty="0">
                            <a:solidFill>
                              <a:srgbClr val="000000"/>
                            </a:solidFill>
                            <a:latin typeface="Cambria Math" panose="02040503050406030204" pitchFamily="18" charset="0"/>
                            <a:cs typeface="Calibri" charset="0"/>
                          </a:rPr>
                        </m:ctrlPr>
                      </m:sSubPr>
                      <m:e>
                        <m:r>
                          <a:rPr lang="fr-CH" sz="2400" i="1" kern="1200" dirty="0">
                            <a:solidFill>
                              <a:srgbClr val="000000"/>
                            </a:solidFill>
                            <a:latin typeface="Cambria Math" panose="02040503050406030204" pitchFamily="18" charset="0"/>
                            <a:cs typeface="Calibri" charset="0"/>
                          </a:rPr>
                          <m:t>𝑤</m:t>
                        </m:r>
                      </m:e>
                      <m:sub>
                        <m:r>
                          <a:rPr lang="fr-CH" sz="2400" i="1" kern="1200" dirty="0">
                            <a:solidFill>
                              <a:srgbClr val="000000"/>
                            </a:solidFill>
                            <a:latin typeface="Cambria Math" panose="02040503050406030204" pitchFamily="18" charset="0"/>
                            <a:cs typeface="Calibri" charset="0"/>
                          </a:rPr>
                          <m:t>𝑖</m:t>
                        </m:r>
                      </m:sub>
                    </m:sSub>
                    <m:r>
                      <a:rPr lang="fr-CH" sz="2400" i="1" kern="1200" dirty="0" smtClean="0">
                        <a:solidFill>
                          <a:srgbClr val="000000"/>
                        </a:solidFill>
                        <a:latin typeface="Cambria Math" panose="02040503050406030204" pitchFamily="18" charset="0"/>
                        <a:ea typeface="Cambria Math" panose="02040503050406030204" pitchFamily="18" charset="0"/>
                        <a:cs typeface="Calibri" charset="0"/>
                      </a:rPr>
                      <m:t>∈</m:t>
                    </m:r>
                    <m:r>
                      <a:rPr lang="fr-CH" sz="2400" b="0" i="1" kern="1200" dirty="0" smtClean="0">
                        <a:solidFill>
                          <a:srgbClr val="000000"/>
                        </a:solidFill>
                        <a:latin typeface="Cambria Math" panose="02040503050406030204" pitchFamily="18" charset="0"/>
                        <a:ea typeface="Cambria Math" panose="02040503050406030204" pitchFamily="18" charset="0"/>
                        <a:cs typeface="Calibri" charset="0"/>
                      </a:rPr>
                      <m:t>𝑇</m:t>
                    </m:r>
                    <m:r>
                      <a:rPr lang="fr-CH" sz="2400" i="1" kern="1200" dirty="0">
                        <a:solidFill>
                          <a:srgbClr val="000000"/>
                        </a:solidFill>
                        <a:latin typeface="Cambria Math" panose="02040503050406030204" pitchFamily="18" charset="0"/>
                        <a:cs typeface="Calibri" charset="0"/>
                      </a:rPr>
                      <m:t> </m:t>
                    </m:r>
                  </m:oMath>
                </a14:m>
                <a:r>
                  <a:rPr lang="en-US" sz="2400" kern="1200" dirty="0">
                    <a:solidFill>
                      <a:srgbClr val="000000"/>
                    </a:solidFill>
                    <a:latin typeface="Calibri" charset="0"/>
                    <a:ea typeface="Calibri" charset="0"/>
                    <a:cs typeface="Calibri" charset="0"/>
                  </a:rPr>
                  <a:t> </a:t>
                </a:r>
                <a:r>
                  <a:rPr lang="fr-CH" sz="2400" kern="1200" dirty="0">
                    <a:solidFill>
                      <a:srgbClr val="000000"/>
                    </a:solidFill>
                    <a:latin typeface="Calibri" charset="0"/>
                    <a:ea typeface="Calibri" charset="0"/>
                    <a:cs typeface="Calibri" charset="0"/>
                  </a:rPr>
                  <a:t>are </a:t>
                </a:r>
                <a:r>
                  <a:rPr lang="en-US" sz="2400" kern="1200" dirty="0">
                    <a:solidFill>
                      <a:srgbClr val="000000"/>
                    </a:solidFill>
                    <a:latin typeface="Calibri" charset="0"/>
                    <a:ea typeface="Calibri" charset="0"/>
                    <a:cs typeface="Calibri" charset="0"/>
                  </a:rPr>
                  <a:t>encoded as “1-hot vectors” of length </a:t>
                </a:r>
                <a14:m>
                  <m:oMath xmlns:m="http://schemas.openxmlformats.org/officeDocument/2006/math">
                    <m:r>
                      <a:rPr lang="en-US" sz="2400" i="1" kern="1200" dirty="0">
                        <a:solidFill>
                          <a:srgbClr val="000000"/>
                        </a:solidFill>
                        <a:latin typeface="Cambria Math" panose="02040503050406030204" pitchFamily="18" charset="0"/>
                        <a:ea typeface="Calibri" charset="0"/>
                        <a:cs typeface="Calibri" charset="0"/>
                      </a:rPr>
                      <m:t>𝑚</m:t>
                    </m:r>
                  </m:oMath>
                </a14:m>
                <a:r>
                  <a:rPr lang="en-US" sz="2400" kern="1200" dirty="0">
                    <a:solidFill>
                      <a:srgbClr val="000000"/>
                    </a:solidFill>
                    <a:latin typeface="Calibri" charset="0"/>
                    <a:ea typeface="Calibri" charset="0"/>
                    <a:cs typeface="Calibri" charset="0"/>
                  </a:rPr>
                  <a:t>, i.e., the component at position </a:t>
                </a:r>
                <a14:m>
                  <m:oMath xmlns:m="http://schemas.openxmlformats.org/officeDocument/2006/math">
                    <m:r>
                      <a:rPr lang="en-US" sz="2400" i="1" kern="1200" dirty="0" smtClean="0">
                        <a:solidFill>
                          <a:srgbClr val="000000"/>
                        </a:solidFill>
                        <a:latin typeface="Cambria Math" panose="02040503050406030204" pitchFamily="18" charset="0"/>
                        <a:ea typeface="Calibri" charset="0"/>
                        <a:cs typeface="Calibri" charset="0"/>
                      </a:rPr>
                      <m:t>𝑖</m:t>
                    </m:r>
                  </m:oMath>
                </a14:m>
                <a:r>
                  <a:rPr lang="en-US" sz="2400" kern="1200" dirty="0">
                    <a:solidFill>
                      <a:srgbClr val="000000"/>
                    </a:solidFill>
                    <a:latin typeface="Calibri" charset="0"/>
                    <a:ea typeface="Calibri" charset="0"/>
                    <a:cs typeface="Calibri" charset="0"/>
                  </a:rPr>
                  <a:t> is </a:t>
                </a:r>
                <a14:m>
                  <m:oMath xmlns:m="http://schemas.openxmlformats.org/officeDocument/2006/math">
                    <m:r>
                      <a:rPr lang="en-US" sz="2400" i="1" kern="1200" dirty="0" smtClean="0">
                        <a:solidFill>
                          <a:srgbClr val="000000"/>
                        </a:solidFill>
                        <a:latin typeface="Cambria Math" panose="02040503050406030204" pitchFamily="18" charset="0"/>
                        <a:ea typeface="Calibri" charset="0"/>
                        <a:cs typeface="Calibri" charset="0"/>
                      </a:rPr>
                      <m:t>1</m:t>
                    </m:r>
                  </m:oMath>
                </a14:m>
                <a:r>
                  <a:rPr lang="en-US" sz="2400" kern="1200" dirty="0">
                    <a:solidFill>
                      <a:srgbClr val="000000"/>
                    </a:solidFill>
                    <a:latin typeface="Calibri" charset="0"/>
                    <a:ea typeface="Calibri" charset="0"/>
                    <a:cs typeface="Calibri" charset="0"/>
                  </a:rPr>
                  <a:t> all others are </a:t>
                </a:r>
                <a14:m>
                  <m:oMath xmlns:m="http://schemas.openxmlformats.org/officeDocument/2006/math">
                    <m:r>
                      <a:rPr lang="en-US" sz="2400" i="1" kern="1200" dirty="0" smtClean="0">
                        <a:solidFill>
                          <a:srgbClr val="000000"/>
                        </a:solidFill>
                        <a:latin typeface="Cambria Math" panose="02040503050406030204" pitchFamily="18" charset="0"/>
                        <a:ea typeface="Calibri" charset="0"/>
                        <a:cs typeface="Calibri" charset="0"/>
                      </a:rPr>
                      <m:t>0</m:t>
                    </m:r>
                  </m:oMath>
                </a14:m>
                <a:endParaRPr lang="en-US" sz="2400" kern="1200" dirty="0">
                  <a:solidFill>
                    <a:srgbClr val="000000"/>
                  </a:solidFill>
                  <a:latin typeface="Calibri" charset="0"/>
                  <a:ea typeface="Calibri" charset="0"/>
                  <a:cs typeface="Calibri" charset="0"/>
                </a:endParaRPr>
              </a:p>
              <a:p>
                <a:pPr lvl="0">
                  <a:spcBef>
                    <a:spcPct val="0"/>
                  </a:spcBef>
                  <a:defRPr/>
                </a:pPr>
                <a:endParaRPr lang="en-US" sz="2400" kern="1200" dirty="0">
                  <a:solidFill>
                    <a:srgbClr val="000000"/>
                  </a:solidFill>
                  <a:latin typeface="Calibri" charset="0"/>
                  <a:ea typeface="Calibri" charset="0"/>
                  <a:cs typeface="Calibri" charset="0"/>
                </a:endParaRPr>
              </a:p>
              <a:p>
                <a:endParaRPr lang="en-US" sz="2800" dirty="0"/>
              </a:p>
            </p:txBody>
          </p:sp>
        </mc:Choice>
        <mc:Fallback xmlns="">
          <p:sp>
            <p:nvSpPr>
              <p:cNvPr id="3" name="Content Placeholder 2">
                <a:extLst>
                  <a:ext uri="{FF2B5EF4-FFF2-40B4-BE49-F238E27FC236}">
                    <a16:creationId xmlns:a16="http://schemas.microsoft.com/office/drawing/2014/main" id="{B1BA9970-9D29-7F41-92CD-8B22D4932999}"/>
                  </a:ext>
                </a:extLst>
              </p:cNvPr>
              <p:cNvSpPr>
                <a:spLocks noGrp="1" noRot="1" noChangeAspect="1" noMove="1" noResize="1" noEditPoints="1" noAdjustHandles="1" noChangeArrowheads="1" noChangeShapeType="1" noTextEdit="1"/>
              </p:cNvSpPr>
              <p:nvPr>
                <p:ph idx="1"/>
              </p:nvPr>
            </p:nvSpPr>
            <p:spPr>
              <a:xfrm>
                <a:off x="179388" y="1341438"/>
                <a:ext cx="8305800" cy="5364162"/>
              </a:xfrm>
              <a:blipFill>
                <a:blip r:embed="rId3"/>
                <a:stretch>
                  <a:fillRect l="-1067" t="-709"/>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D7C72988-1BB2-434F-909A-A194DE0981F2}"/>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
        <p:nvSpPr>
          <p:cNvPr id="5" name="Rectangle 4">
            <a:extLst>
              <a:ext uri="{FF2B5EF4-FFF2-40B4-BE49-F238E27FC236}">
                <a16:creationId xmlns:a16="http://schemas.microsoft.com/office/drawing/2014/main" id="{1390AC33-2E29-8B42-807E-0207722F1BA1}"/>
              </a:ext>
            </a:extLst>
          </p:cNvPr>
          <p:cNvSpPr>
            <a:spLocks noChangeArrowheads="1"/>
          </p:cNvSpPr>
          <p:nvPr/>
        </p:nvSpPr>
        <p:spPr bwMode="auto">
          <a:xfrm>
            <a:off x="2702726" y="3348303"/>
            <a:ext cx="533400" cy="2971800"/>
          </a:xfrm>
          <a:prstGeom prst="rect">
            <a:avLst/>
          </a:prstGeom>
          <a:noFill/>
          <a:ln w="9525">
            <a:solidFill>
              <a:schemeClr val="tx1"/>
            </a:solidFill>
            <a:miter lim="800000"/>
            <a:headEnd/>
            <a:tailEnd/>
          </a:ln>
        </p:spPr>
        <p:txBody>
          <a:bodyPr wrap="none" lIns="91431" tIns="45715" rIns="91431" bIns="45715"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fr-FR" sz="1600" b="0" i="0" u="none" strike="noStrike" kern="1200" cap="none" spc="0" normalizeH="0" baseline="0" noProof="0" dirty="0">
                <a:ln>
                  <a:noFill/>
                </a:ln>
                <a:solidFill>
                  <a:srgbClr val="000000"/>
                </a:solidFill>
                <a:effectLst/>
                <a:uLnTx/>
                <a:uFillTx/>
                <a:latin typeface="Calibri" charset="0"/>
                <a:ea typeface="Calibri" charset="0"/>
                <a:cs typeface="Calibri" charset="0"/>
              </a:rPr>
              <a:t>0</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fr-FR" sz="1600" b="0" i="0" u="none" strike="noStrike" kern="1200" cap="none" spc="0" normalizeH="0" baseline="0" noProof="0" dirty="0">
                <a:ln>
                  <a:noFill/>
                </a:ln>
                <a:solidFill>
                  <a:srgbClr val="000000"/>
                </a:solidFill>
                <a:effectLst/>
                <a:uLnTx/>
                <a:uFillTx/>
                <a:latin typeface="Calibri" charset="0"/>
                <a:ea typeface="Calibri" charset="0"/>
                <a:cs typeface="Calibri" charset="0"/>
              </a:rPr>
              <a:t>0</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fr-FR" sz="1600" b="0" i="0" u="none" strike="noStrike" kern="1200" cap="none" spc="0" normalizeH="0" baseline="0" noProof="0" dirty="0">
                <a:ln>
                  <a:noFill/>
                </a:ln>
                <a:solidFill>
                  <a:srgbClr val="000000"/>
                </a:solidFill>
                <a:effectLst/>
                <a:uLnTx/>
                <a:uFillTx/>
                <a:latin typeface="Calibri" charset="0"/>
                <a:ea typeface="Calibri" charset="0"/>
                <a:cs typeface="Calibri" charset="0"/>
              </a:rPr>
              <a:t>.</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fr-FR" sz="1600" b="0" i="0" u="none" strike="noStrike" kern="1200" cap="none" spc="0" normalizeH="0" baseline="0" noProof="0" dirty="0">
                <a:ln>
                  <a:noFill/>
                </a:ln>
                <a:solidFill>
                  <a:srgbClr val="000000"/>
                </a:solidFill>
                <a:effectLst/>
                <a:uLnTx/>
                <a:uFillTx/>
                <a:latin typeface="Calibri" charset="0"/>
                <a:ea typeface="Calibri" charset="0"/>
                <a:cs typeface="Calibri" charset="0"/>
              </a:rPr>
              <a:t>.</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fr-FR" sz="1600" b="0" i="0" u="none" strike="noStrike" kern="1200" cap="none" spc="0" normalizeH="0" baseline="0" noProof="0" dirty="0">
                <a:ln>
                  <a:noFill/>
                </a:ln>
                <a:solidFill>
                  <a:srgbClr val="000000"/>
                </a:solidFill>
                <a:effectLst/>
                <a:uLnTx/>
                <a:uFillTx/>
                <a:latin typeface="Calibri" charset="0"/>
                <a:ea typeface="Calibri" charset="0"/>
                <a:cs typeface="Calibri" charset="0"/>
              </a:rPr>
              <a:t>1</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fr-FR" sz="1600" b="0" i="0" u="none" strike="noStrike" kern="1200" cap="none" spc="0" normalizeH="0" baseline="0" noProof="0" dirty="0">
                <a:ln>
                  <a:noFill/>
                </a:ln>
                <a:solidFill>
                  <a:srgbClr val="000000"/>
                </a:solidFill>
                <a:effectLst/>
                <a:uLnTx/>
                <a:uFillTx/>
                <a:latin typeface="Calibri" charset="0"/>
                <a:ea typeface="Calibri" charset="0"/>
                <a:cs typeface="Calibri" charset="0"/>
              </a:rPr>
              <a:t>.</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fr-FR" sz="1600" b="0" i="0" u="none" strike="noStrike" kern="1200" cap="none" spc="0" normalizeH="0" baseline="0" noProof="0" dirty="0">
                <a:ln>
                  <a:noFill/>
                </a:ln>
                <a:solidFill>
                  <a:srgbClr val="000000"/>
                </a:solidFill>
                <a:effectLst/>
                <a:uLnTx/>
                <a:uFillTx/>
                <a:latin typeface="Calibri" charset="0"/>
                <a:ea typeface="Calibri" charset="0"/>
                <a:cs typeface="Calibri" charset="0"/>
              </a:rPr>
              <a:t>.</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fr-FR" sz="1600" b="0" i="0" u="none" strike="noStrike" kern="1200" cap="none" spc="0" normalizeH="0" baseline="0" noProof="0" dirty="0">
                <a:ln>
                  <a:noFill/>
                </a:ln>
                <a:solidFill>
                  <a:srgbClr val="000000"/>
                </a:solidFill>
                <a:effectLst/>
                <a:uLnTx/>
                <a:uFillTx/>
                <a:latin typeface="Calibri" charset="0"/>
                <a:ea typeface="Calibri" charset="0"/>
                <a:cs typeface="Calibri" charset="0"/>
              </a:rPr>
              <a:t>0</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fr-FR" sz="1600" b="0" i="0" u="none" strike="noStrike" kern="1200" cap="none" spc="0" normalizeH="0" baseline="0" noProof="0" dirty="0">
                <a:ln>
                  <a:noFill/>
                </a:ln>
                <a:solidFill>
                  <a:srgbClr val="000000"/>
                </a:solidFill>
                <a:effectLst/>
                <a:uLnTx/>
                <a:uFillTx/>
                <a:latin typeface="Calibri" charset="0"/>
                <a:ea typeface="Calibri" charset="0"/>
                <a:cs typeface="Calibri" charset="0"/>
              </a:rPr>
              <a:t>0</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fr-FR" sz="1600" b="0" i="0" u="none" strike="noStrike" kern="1200" cap="none" spc="0" normalizeH="0" baseline="0" noProof="0" dirty="0">
                <a:ln>
                  <a:noFill/>
                </a:ln>
                <a:solidFill>
                  <a:srgbClr val="000000"/>
                </a:solidFill>
                <a:effectLst/>
                <a:uLnTx/>
                <a:uFillTx/>
                <a:latin typeface="Calibri" charset="0"/>
                <a:ea typeface="Calibri" charset="0"/>
                <a:cs typeface="Calibri" charset="0"/>
              </a:rPr>
              <a:t>0</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fr-FR" sz="1600" b="0" i="0" u="none" strike="noStrike" kern="1200" cap="none" spc="0" normalizeH="0" baseline="0" noProof="0" dirty="0">
                <a:ln>
                  <a:noFill/>
                </a:ln>
                <a:solidFill>
                  <a:srgbClr val="000000"/>
                </a:solidFill>
                <a:effectLst/>
                <a:uLnTx/>
                <a:uFillTx/>
                <a:latin typeface="Calibri" charset="0"/>
                <a:ea typeface="Calibri" charset="0"/>
                <a:cs typeface="Calibri" charset="0"/>
              </a:rPr>
              <a:t>0</a:t>
            </a:r>
          </a:p>
        </p:txBody>
      </p:sp>
      <p:sp>
        <p:nvSpPr>
          <p:cNvPr id="6" name="Rectangle 27">
            <a:extLst>
              <a:ext uri="{FF2B5EF4-FFF2-40B4-BE49-F238E27FC236}">
                <a16:creationId xmlns:a16="http://schemas.microsoft.com/office/drawing/2014/main" id="{3E885C21-2E76-B440-9B8B-D8E3401EB353}"/>
              </a:ext>
            </a:extLst>
          </p:cNvPr>
          <p:cNvSpPr>
            <a:spLocks noChangeArrowheads="1"/>
          </p:cNvSpPr>
          <p:nvPr/>
        </p:nvSpPr>
        <p:spPr bwMode="auto">
          <a:xfrm>
            <a:off x="3248220" y="4407488"/>
            <a:ext cx="1002180" cy="338544"/>
          </a:xfrm>
          <a:prstGeom prst="rect">
            <a:avLst/>
          </a:prstGeom>
          <a:noFill/>
          <a:ln w="9525">
            <a:noFill/>
            <a:miter lim="800000"/>
            <a:headEnd/>
            <a:tailEnd/>
          </a:ln>
        </p:spPr>
        <p:txBody>
          <a:bodyPr wrap="none" lIns="91431" tIns="45715" rIns="91431" bIns="45715">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pt-BR" sz="1600" b="1" i="0" u="none" strike="noStrike" kern="1200" cap="none" spc="0" normalizeH="0" baseline="0" noProof="0" dirty="0">
                <a:ln>
                  <a:noFill/>
                </a:ln>
                <a:solidFill>
                  <a:srgbClr val="000000"/>
                </a:solidFill>
                <a:effectLst/>
                <a:uLnTx/>
                <a:uFillTx/>
                <a:latin typeface="Calibri" charset="0"/>
                <a:ea typeface="Calibri" charset="0"/>
                <a:cs typeface="Calibri" charset="0"/>
              </a:rPr>
              <a:t>Position </a:t>
            </a:r>
            <a:r>
              <a:rPr kumimoji="0" lang="pt-BR" sz="1600" b="1" i="0" u="none" strike="noStrike" kern="1200" cap="none" spc="0" normalizeH="0" baseline="0" noProof="0" dirty="0" err="1">
                <a:ln>
                  <a:noFill/>
                </a:ln>
                <a:solidFill>
                  <a:srgbClr val="000000"/>
                </a:solidFill>
                <a:effectLst/>
                <a:uLnTx/>
                <a:uFillTx/>
                <a:latin typeface="Calibri" charset="0"/>
                <a:ea typeface="Calibri" charset="0"/>
                <a:cs typeface="Calibri" charset="0"/>
              </a:rPr>
              <a:t>i</a:t>
            </a:r>
            <a:endParaRPr kumimoji="0" lang="en-GB" sz="1600" b="1" i="0" u="none" strike="noStrike" kern="1200" cap="none" spc="0" normalizeH="0" baseline="30000" noProof="0" dirty="0">
              <a:ln>
                <a:noFill/>
              </a:ln>
              <a:solidFill>
                <a:srgbClr val="000000"/>
              </a:solidFill>
              <a:effectLst/>
              <a:uLnTx/>
              <a:uFillTx/>
              <a:latin typeface="Calibri" charset="0"/>
              <a:ea typeface="Calibri" charset="0"/>
              <a:cs typeface="Calibri" charset="0"/>
            </a:endParaRPr>
          </a:p>
        </p:txBody>
      </p:sp>
      <mc:AlternateContent xmlns:mc="http://schemas.openxmlformats.org/markup-compatibility/2006" xmlns:a14="http://schemas.microsoft.com/office/drawing/2010/main">
        <mc:Choice Requires="a14">
          <p:sp>
            <p:nvSpPr>
              <p:cNvPr id="7" name="Rectangle 27">
                <a:extLst>
                  <a:ext uri="{FF2B5EF4-FFF2-40B4-BE49-F238E27FC236}">
                    <a16:creationId xmlns:a16="http://schemas.microsoft.com/office/drawing/2014/main" id="{2D390FFD-64CA-3343-9374-046C6545AE30}"/>
                  </a:ext>
                </a:extLst>
              </p:cNvPr>
              <p:cNvSpPr>
                <a:spLocks noChangeArrowheads="1"/>
              </p:cNvSpPr>
              <p:nvPr/>
            </p:nvSpPr>
            <p:spPr bwMode="auto">
              <a:xfrm>
                <a:off x="2214587" y="3014404"/>
                <a:ext cx="1538609" cy="338544"/>
              </a:xfrm>
              <a:prstGeom prst="rect">
                <a:avLst/>
              </a:prstGeom>
              <a:noFill/>
              <a:ln w="9525">
                <a:noFill/>
                <a:miter lim="800000"/>
                <a:headEnd/>
                <a:tailEnd/>
              </a:ln>
            </p:spPr>
            <p:txBody>
              <a:bodyPr wrap="none" lIns="91431" tIns="45715" rIns="91431" bIns="45715">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pt-BR" sz="1600" b="1" i="0" u="none" strike="noStrike" kern="1200" cap="none" spc="0" normalizeH="0" baseline="0" noProof="0" dirty="0">
                    <a:ln>
                      <a:noFill/>
                    </a:ln>
                    <a:solidFill>
                      <a:srgbClr val="000000"/>
                    </a:solidFill>
                    <a:effectLst/>
                    <a:uLnTx/>
                    <a:uFillTx/>
                    <a:latin typeface="Calibri" charset="0"/>
                    <a:ea typeface="Calibri" charset="0"/>
                    <a:cs typeface="Calibri" charset="0"/>
                  </a:rPr>
                  <a:t>Word vector </a:t>
                </a:r>
                <a14:m>
                  <m:oMath xmlns:m="http://schemas.openxmlformats.org/officeDocument/2006/math">
                    <m:sSub>
                      <m:sSubPr>
                        <m:ctrlPr>
                          <a:rPr kumimoji="0" lang="fr-CH" sz="1600" b="0" i="1" u="none" strike="noStrike" kern="1200" cap="none" spc="0" normalizeH="0" baseline="0" noProof="0">
                            <a:ln>
                              <a:noFill/>
                            </a:ln>
                            <a:solidFill>
                              <a:srgbClr val="000000"/>
                            </a:solidFill>
                            <a:effectLst/>
                            <a:uLnTx/>
                            <a:uFillTx/>
                            <a:latin typeface="Cambria Math" panose="02040503050406030204" pitchFamily="18" charset="0"/>
                            <a:ea typeface="Calibri" charset="0"/>
                            <a:cs typeface="Calibri" charset="0"/>
                          </a:rPr>
                        </m:ctrlPr>
                      </m:sSubPr>
                      <m:e>
                        <m:r>
                          <a:rPr kumimoji="0" lang="fr-CH" sz="1600" b="0" i="1" u="none" strike="noStrike" kern="1200" cap="none" spc="0" normalizeH="0" baseline="0" noProof="0">
                            <a:ln>
                              <a:noFill/>
                            </a:ln>
                            <a:solidFill>
                              <a:srgbClr val="000000"/>
                            </a:solidFill>
                            <a:effectLst/>
                            <a:uLnTx/>
                            <a:uFillTx/>
                            <a:latin typeface="Cambria Math" charset="0"/>
                            <a:ea typeface="Calibri" charset="0"/>
                            <a:cs typeface="Calibri" charset="0"/>
                          </a:rPr>
                          <m:t>𝑤</m:t>
                        </m:r>
                      </m:e>
                      <m:sub>
                        <m:r>
                          <a:rPr kumimoji="0" lang="fr-CH" sz="1600" b="0" i="1" u="none" strike="noStrike" kern="1200" cap="none" spc="0" normalizeH="0" baseline="0" noProof="0">
                            <a:ln>
                              <a:noFill/>
                            </a:ln>
                            <a:solidFill>
                              <a:srgbClr val="000000"/>
                            </a:solidFill>
                            <a:effectLst/>
                            <a:uLnTx/>
                            <a:uFillTx/>
                            <a:latin typeface="Cambria Math" charset="0"/>
                            <a:ea typeface="Calibri" charset="0"/>
                            <a:cs typeface="Calibri" charset="0"/>
                          </a:rPr>
                          <m:t>𝑖</m:t>
                        </m:r>
                      </m:sub>
                    </m:sSub>
                  </m:oMath>
                </a14:m>
                <a:endParaRPr kumimoji="0" lang="en-GB" sz="1600" b="1" i="0" u="none" strike="noStrike" kern="1200" cap="none" spc="0" normalizeH="0" baseline="30000" noProof="0" dirty="0">
                  <a:ln>
                    <a:noFill/>
                  </a:ln>
                  <a:solidFill>
                    <a:srgbClr val="000000"/>
                  </a:solidFill>
                  <a:effectLst/>
                  <a:uLnTx/>
                  <a:uFillTx/>
                  <a:latin typeface="Calibri" charset="0"/>
                  <a:ea typeface="Calibri" charset="0"/>
                  <a:cs typeface="Calibri" charset="0"/>
                </a:endParaRPr>
              </a:p>
            </p:txBody>
          </p:sp>
        </mc:Choice>
        <mc:Fallback xmlns="">
          <p:sp>
            <p:nvSpPr>
              <p:cNvPr id="7" name="Rectangle 27">
                <a:extLst>
                  <a:ext uri="{FF2B5EF4-FFF2-40B4-BE49-F238E27FC236}">
                    <a16:creationId xmlns:a16="http://schemas.microsoft.com/office/drawing/2014/main" id="{2D390FFD-64CA-3343-9374-046C6545AE30}"/>
                  </a:ext>
                </a:extLst>
              </p:cNvPr>
              <p:cNvSpPr>
                <a:spLocks noRot="1" noChangeAspect="1" noMove="1" noResize="1" noEditPoints="1" noAdjustHandles="1" noChangeArrowheads="1" noChangeShapeType="1" noTextEdit="1"/>
              </p:cNvSpPr>
              <p:nvPr/>
            </p:nvSpPr>
            <p:spPr bwMode="auto">
              <a:xfrm>
                <a:off x="2214587" y="3014404"/>
                <a:ext cx="1538609" cy="338544"/>
              </a:xfrm>
              <a:prstGeom prst="rect">
                <a:avLst/>
              </a:prstGeom>
              <a:blipFill>
                <a:blip r:embed="rId4"/>
                <a:stretch>
                  <a:fillRect b="-17857"/>
                </a:stretch>
              </a:blipFill>
              <a:ln w="9525">
                <a:noFill/>
                <a:miter lim="800000"/>
                <a:headEnd/>
                <a:tailEnd/>
              </a:ln>
            </p:spPr>
            <p:txBody>
              <a:bodyPr/>
              <a:lstStyle/>
              <a:p>
                <a:r>
                  <a:rPr lang="en-US">
                    <a:noFill/>
                  </a:rPr>
                  <a:t> </a:t>
                </a:r>
              </a:p>
            </p:txBody>
          </p:sp>
        </mc:Fallback>
      </mc:AlternateContent>
    </p:spTree>
    <p:extLst>
      <p:ext uri="{BB962C8B-B14F-4D97-AF65-F5344CB8AC3E}">
        <p14:creationId xmlns:p14="http://schemas.microsoft.com/office/powerpoint/2010/main" val="342856917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7683F-99F0-F041-AC3B-5338FE35A545}"/>
              </a:ext>
            </a:extLst>
          </p:cNvPr>
          <p:cNvSpPr>
            <a:spLocks noGrp="1"/>
          </p:cNvSpPr>
          <p:nvPr>
            <p:ph type="title"/>
          </p:nvPr>
        </p:nvSpPr>
        <p:spPr/>
        <p:txBody>
          <a:bodyPr/>
          <a:lstStyle/>
          <a:p>
            <a:r>
              <a:rPr lang="en-US" dirty="0"/>
              <a:t>Global Co-occurrence Count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4175378F-53D1-E741-8A9A-F021A0F13B48}"/>
                  </a:ext>
                </a:extLst>
              </p:cNvPr>
              <p:cNvSpPr>
                <a:spLocks noGrp="1"/>
              </p:cNvSpPr>
              <p:nvPr>
                <p:ph idx="1"/>
              </p:nvPr>
            </p:nvSpPr>
            <p:spPr/>
            <p:txBody>
              <a:bodyPr/>
              <a:lstStyle/>
              <a:p>
                <a:r>
                  <a:rPr lang="en-US" sz="2800" dirty="0"/>
                  <a:t>Word embeddings with global vectors (</a:t>
                </a:r>
                <a:r>
                  <a:rPr lang="en-US" sz="2800" dirty="0" err="1"/>
                  <a:t>GloVe</a:t>
                </a:r>
                <a:r>
                  <a:rPr lang="en-US" sz="2800" dirty="0"/>
                  <a:t>)</a:t>
                </a:r>
              </a:p>
              <a:p>
                <a:pPr marL="457200" indent="-457200">
                  <a:buFont typeface="Arial" panose="020B0604020202020204" pitchFamily="34" charset="0"/>
                  <a:buChar char="•"/>
                </a:pPr>
                <a:r>
                  <a:rPr lang="en-US" sz="2400" dirty="0"/>
                  <a:t>Denote by </a:t>
                </a:r>
                <a14:m>
                  <m:oMath xmlns:m="http://schemas.openxmlformats.org/officeDocument/2006/math">
                    <m:sSub>
                      <m:sSubPr>
                        <m:ctrlPr>
                          <a:rPr lang="fr-CH" sz="2400" i="1">
                            <a:latin typeface="Cambria Math" panose="02040503050406030204" pitchFamily="18" charset="0"/>
                          </a:rPr>
                        </m:ctrlPr>
                      </m:sSubPr>
                      <m:e>
                        <m:r>
                          <a:rPr lang="fr-CH" sz="2400" i="1">
                            <a:latin typeface="Cambria Math" panose="02040503050406030204" pitchFamily="18" charset="0"/>
                          </a:rPr>
                          <m:t>𝑥</m:t>
                        </m:r>
                      </m:e>
                      <m:sub>
                        <m:r>
                          <a:rPr lang="fr-CH" sz="2400" i="1">
                            <a:latin typeface="Cambria Math" panose="02040503050406030204" pitchFamily="18" charset="0"/>
                          </a:rPr>
                          <m:t>𝑖</m:t>
                        </m:r>
                        <m:r>
                          <a:rPr lang="fr-CH" sz="2400" b="0" i="1" smtClean="0">
                            <a:latin typeface="Cambria Math" panose="02040503050406030204" pitchFamily="18" charset="0"/>
                          </a:rPr>
                          <m:t>𝑘</m:t>
                        </m:r>
                      </m:sub>
                    </m:sSub>
                  </m:oMath>
                </a14:m>
                <a:r>
                  <a:rPr lang="en-US" sz="2400" dirty="0"/>
                  <a:t> the global co-occurrence count of words </a:t>
                </a:r>
                <a14:m>
                  <m:oMath xmlns:m="http://schemas.openxmlformats.org/officeDocument/2006/math">
                    <m:sSub>
                      <m:sSubPr>
                        <m:ctrlPr>
                          <a:rPr lang="fr-CH" sz="2400" i="1">
                            <a:latin typeface="Cambria Math" panose="02040503050406030204" pitchFamily="18" charset="0"/>
                          </a:rPr>
                        </m:ctrlPr>
                      </m:sSubPr>
                      <m:e>
                        <m:r>
                          <a:rPr lang="fr-CH" sz="2400" b="0" i="1" smtClean="0">
                            <a:latin typeface="Cambria Math" panose="02040503050406030204" pitchFamily="18" charset="0"/>
                          </a:rPr>
                          <m:t>𝑤</m:t>
                        </m:r>
                      </m:e>
                      <m:sub>
                        <m:r>
                          <a:rPr lang="fr-CH" sz="2400" i="1">
                            <a:latin typeface="Cambria Math" panose="02040503050406030204" pitchFamily="18" charset="0"/>
                          </a:rPr>
                          <m:t>𝑖</m:t>
                        </m:r>
                      </m:sub>
                    </m:sSub>
                  </m:oMath>
                </a14:m>
                <a:r>
                  <a:rPr lang="en-US" sz="2400" dirty="0"/>
                  <a:t> and </a:t>
                </a:r>
                <a14:m>
                  <m:oMath xmlns:m="http://schemas.openxmlformats.org/officeDocument/2006/math">
                    <m:sSub>
                      <m:sSubPr>
                        <m:ctrlPr>
                          <a:rPr lang="fr-CH" sz="2400" i="1">
                            <a:latin typeface="Cambria Math" panose="02040503050406030204" pitchFamily="18" charset="0"/>
                          </a:rPr>
                        </m:ctrlPr>
                      </m:sSubPr>
                      <m:e>
                        <m:r>
                          <a:rPr lang="fr-CH" sz="2400" i="1">
                            <a:latin typeface="Cambria Math" panose="02040503050406030204" pitchFamily="18" charset="0"/>
                          </a:rPr>
                          <m:t>𝑤</m:t>
                        </m:r>
                      </m:e>
                      <m:sub>
                        <m:r>
                          <a:rPr lang="fr-CH" sz="2400" b="0" i="1" smtClean="0">
                            <a:latin typeface="Cambria Math" panose="02040503050406030204" pitchFamily="18" charset="0"/>
                          </a:rPr>
                          <m:t>𝑘</m:t>
                        </m:r>
                      </m:sub>
                    </m:sSub>
                  </m:oMath>
                </a14:m>
                <a:r>
                  <a:rPr lang="en-US" sz="2400" dirty="0"/>
                  <a:t> in the vocabulary, where </a:t>
                </a:r>
                <a14:m>
                  <m:oMath xmlns:m="http://schemas.openxmlformats.org/officeDocument/2006/math">
                    <m:sSub>
                      <m:sSubPr>
                        <m:ctrlPr>
                          <a:rPr lang="fr-CH" sz="2400" i="1">
                            <a:latin typeface="Cambria Math" panose="02040503050406030204" pitchFamily="18" charset="0"/>
                          </a:rPr>
                        </m:ctrlPr>
                      </m:sSubPr>
                      <m:e>
                        <m:r>
                          <a:rPr lang="fr-CH" sz="2400" i="1">
                            <a:latin typeface="Cambria Math" panose="02040503050406030204" pitchFamily="18" charset="0"/>
                          </a:rPr>
                          <m:t>𝑤</m:t>
                        </m:r>
                      </m:e>
                      <m:sub>
                        <m:r>
                          <a:rPr lang="fr-CH" sz="2400" i="1">
                            <a:latin typeface="Cambria Math" panose="02040503050406030204" pitchFamily="18" charset="0"/>
                          </a:rPr>
                          <m:t>𝑖</m:t>
                        </m:r>
                      </m:sub>
                    </m:sSub>
                  </m:oMath>
                </a14:m>
                <a:r>
                  <a:rPr lang="en-US" sz="2400" dirty="0"/>
                  <a:t> is the center word and </a:t>
                </a:r>
                <a14:m>
                  <m:oMath xmlns:m="http://schemas.openxmlformats.org/officeDocument/2006/math">
                    <m:sSub>
                      <m:sSubPr>
                        <m:ctrlPr>
                          <a:rPr lang="fr-CH" sz="2400" i="1">
                            <a:latin typeface="Cambria Math" panose="02040503050406030204" pitchFamily="18" charset="0"/>
                          </a:rPr>
                        </m:ctrlPr>
                      </m:sSubPr>
                      <m:e>
                        <m:r>
                          <a:rPr lang="fr-CH" sz="2400" i="1">
                            <a:latin typeface="Cambria Math" panose="02040503050406030204" pitchFamily="18" charset="0"/>
                          </a:rPr>
                          <m:t>𝑤</m:t>
                        </m:r>
                      </m:e>
                      <m:sub>
                        <m:r>
                          <a:rPr lang="fr-CH" sz="2400" b="0" i="1" smtClean="0">
                            <a:latin typeface="Cambria Math" panose="02040503050406030204" pitchFamily="18" charset="0"/>
                          </a:rPr>
                          <m:t>𝑘</m:t>
                        </m:r>
                      </m:sub>
                    </m:sSub>
                  </m:oMath>
                </a14:m>
                <a:r>
                  <a:rPr lang="en-US" sz="2400" dirty="0"/>
                  <a:t> is the context word</a:t>
                </a:r>
              </a:p>
              <a:p>
                <a:pPr marL="457200" indent="-457200">
                  <a:buFont typeface="Arial" panose="020B0604020202020204" pitchFamily="34" charset="0"/>
                  <a:buChar char="•"/>
                </a:pPr>
                <a:r>
                  <a:rPr lang="en-US" sz="2400" dirty="0"/>
                  <a:t>Note: </a:t>
                </a:r>
                <a14:m>
                  <m:oMath xmlns:m="http://schemas.openxmlformats.org/officeDocument/2006/math">
                    <m:sSub>
                      <m:sSubPr>
                        <m:ctrlPr>
                          <a:rPr lang="fr-CH" sz="2400" i="1">
                            <a:latin typeface="Cambria Math" panose="02040503050406030204" pitchFamily="18" charset="0"/>
                          </a:rPr>
                        </m:ctrlPr>
                      </m:sSubPr>
                      <m:e>
                        <m:r>
                          <a:rPr lang="fr-CH" sz="2400" i="1">
                            <a:latin typeface="Cambria Math" panose="02040503050406030204" pitchFamily="18" charset="0"/>
                          </a:rPr>
                          <m:t>𝑥</m:t>
                        </m:r>
                      </m:e>
                      <m:sub>
                        <m:r>
                          <a:rPr lang="fr-CH" sz="2400" i="1">
                            <a:latin typeface="Cambria Math" panose="02040503050406030204" pitchFamily="18" charset="0"/>
                          </a:rPr>
                          <m:t>𝑖</m:t>
                        </m:r>
                        <m:r>
                          <a:rPr lang="fr-CH" sz="2400" b="0" i="1" smtClean="0">
                            <a:latin typeface="Cambria Math" panose="02040503050406030204" pitchFamily="18" charset="0"/>
                          </a:rPr>
                          <m:t>𝑘</m:t>
                        </m:r>
                      </m:sub>
                    </m:sSub>
                    <m:r>
                      <a:rPr lang="fr-CH" sz="2400" b="0" i="1" smtClean="0">
                        <a:latin typeface="Cambria Math" panose="02040503050406030204" pitchFamily="18" charset="0"/>
                      </a:rPr>
                      <m:t>=</m:t>
                    </m:r>
                    <m:sSub>
                      <m:sSubPr>
                        <m:ctrlPr>
                          <a:rPr lang="fr-CH" sz="2400" i="1">
                            <a:latin typeface="Cambria Math" panose="02040503050406030204" pitchFamily="18" charset="0"/>
                          </a:rPr>
                        </m:ctrlPr>
                      </m:sSubPr>
                      <m:e>
                        <m:r>
                          <a:rPr lang="fr-CH" sz="2400" i="1">
                            <a:latin typeface="Cambria Math" panose="02040503050406030204" pitchFamily="18" charset="0"/>
                          </a:rPr>
                          <m:t>𝑥</m:t>
                        </m:r>
                      </m:e>
                      <m:sub>
                        <m:r>
                          <a:rPr lang="fr-CH" sz="2400" b="0" i="1" smtClean="0">
                            <a:latin typeface="Cambria Math" panose="02040503050406030204" pitchFamily="18" charset="0"/>
                          </a:rPr>
                          <m:t>𝑘𝑖</m:t>
                        </m:r>
                      </m:sub>
                    </m:sSub>
                  </m:oMath>
                </a14:m>
                <a:endParaRPr lang="en-US" sz="2400" dirty="0"/>
              </a:p>
              <a:p>
                <a:pPr marL="457200" indent="-457200">
                  <a:buFont typeface="Arial" panose="020B0604020202020204" pitchFamily="34" charset="0"/>
                  <a:buChar char="•"/>
                </a:pPr>
                <a:r>
                  <a:rPr lang="en-US" sz="2400" dirty="0"/>
                  <a:t>Denote by </a:t>
                </a:r>
                <a14:m>
                  <m:oMath xmlns:m="http://schemas.openxmlformats.org/officeDocument/2006/math">
                    <m:sSub>
                      <m:sSubPr>
                        <m:ctrlPr>
                          <a:rPr lang="fr-CH" sz="2400" i="1">
                            <a:latin typeface="Cambria Math" panose="02040503050406030204" pitchFamily="18" charset="0"/>
                          </a:rPr>
                        </m:ctrlPr>
                      </m:sSubPr>
                      <m:e>
                        <m:r>
                          <a:rPr lang="fr-CH" sz="2400" i="1">
                            <a:latin typeface="Cambria Math" panose="02040503050406030204" pitchFamily="18" charset="0"/>
                          </a:rPr>
                          <m:t>𝑥</m:t>
                        </m:r>
                      </m:e>
                      <m:sub>
                        <m:r>
                          <a:rPr lang="fr-CH" sz="2400" i="1">
                            <a:latin typeface="Cambria Math" panose="02040503050406030204" pitchFamily="18" charset="0"/>
                          </a:rPr>
                          <m:t>𝑖</m:t>
                        </m:r>
                      </m:sub>
                    </m:sSub>
                  </m:oMath>
                </a14:m>
                <a:r>
                  <a:rPr lang="en-US" sz="2400" dirty="0"/>
                  <a:t> the total number of occurrences of word </a:t>
                </a:r>
                <a14:m>
                  <m:oMath xmlns:m="http://schemas.openxmlformats.org/officeDocument/2006/math">
                    <m:sSub>
                      <m:sSubPr>
                        <m:ctrlPr>
                          <a:rPr lang="fr-CH" sz="2400" i="1">
                            <a:latin typeface="Cambria Math" panose="02040503050406030204" pitchFamily="18" charset="0"/>
                          </a:rPr>
                        </m:ctrlPr>
                      </m:sSubPr>
                      <m:e>
                        <m:r>
                          <a:rPr lang="fr-CH" sz="2400" i="1">
                            <a:latin typeface="Cambria Math" panose="02040503050406030204" pitchFamily="18" charset="0"/>
                          </a:rPr>
                          <m:t>𝑤</m:t>
                        </m:r>
                      </m:e>
                      <m:sub>
                        <m:r>
                          <a:rPr lang="fr-CH" sz="2400" i="1">
                            <a:latin typeface="Cambria Math" panose="02040503050406030204" pitchFamily="18" charset="0"/>
                          </a:rPr>
                          <m:t>𝑖</m:t>
                        </m:r>
                      </m:sub>
                    </m:sSub>
                  </m:oMath>
                </a14:m>
                <a:r>
                  <a:rPr lang="en-US" sz="2400" dirty="0"/>
                  <a:t> </a:t>
                </a:r>
                <a:endParaRPr lang="en-US" sz="2800" dirty="0"/>
              </a:p>
              <a:p>
                <a:endParaRPr lang="en-US" sz="2800" dirty="0"/>
              </a:p>
              <a:p>
                <a:r>
                  <a:rPr lang="en-US" sz="2800" dirty="0"/>
                  <a:t>Then </a:t>
                </a:r>
              </a:p>
              <a:p>
                <a:pPr/>
                <a14:m>
                  <m:oMathPara xmlns:m="http://schemas.openxmlformats.org/officeDocument/2006/math">
                    <m:oMathParaPr>
                      <m:jc m:val="centerGroup"/>
                    </m:oMathParaPr>
                    <m:oMath xmlns:m="http://schemas.openxmlformats.org/officeDocument/2006/math">
                      <m:r>
                        <a:rPr lang="fr-CH" sz="2800" b="0" i="1" smtClean="0">
                          <a:latin typeface="Cambria Math" panose="02040503050406030204" pitchFamily="18" charset="0"/>
                          <a:ea typeface="Cambria Math" panose="02040503050406030204" pitchFamily="18" charset="0"/>
                        </a:rPr>
                        <m:t>𝑃</m:t>
                      </m:r>
                      <m:d>
                        <m:dPr>
                          <m:ctrlPr>
                            <a:rPr lang="fr-CH" sz="2800" i="1">
                              <a:latin typeface="Cambria Math" panose="02040503050406030204" pitchFamily="18" charset="0"/>
                              <a:ea typeface="Cambria Math" panose="02040503050406030204" pitchFamily="18" charset="0"/>
                            </a:rPr>
                          </m:ctrlPr>
                        </m:dPr>
                        <m:e>
                          <m:sSub>
                            <m:sSubPr>
                              <m:ctrlPr>
                                <a:rPr lang="fr-CH" sz="2800" i="1">
                                  <a:latin typeface="Cambria Math" panose="02040503050406030204" pitchFamily="18" charset="0"/>
                                </a:rPr>
                              </m:ctrlPr>
                            </m:sSubPr>
                            <m:e>
                              <m:r>
                                <a:rPr lang="fr-CH" sz="2800" b="0" i="1" smtClean="0">
                                  <a:latin typeface="Cambria Math" panose="02040503050406030204" pitchFamily="18" charset="0"/>
                                </a:rPr>
                                <m:t>𝑤</m:t>
                              </m:r>
                            </m:e>
                            <m:sub>
                              <m:r>
                                <a:rPr lang="fr-CH" sz="2800" b="0" i="1" smtClean="0">
                                  <a:latin typeface="Cambria Math" panose="02040503050406030204" pitchFamily="18" charset="0"/>
                                </a:rPr>
                                <m:t>𝑘</m:t>
                              </m:r>
                            </m:sub>
                          </m:sSub>
                          <m:r>
                            <a:rPr lang="fr-CH" sz="2800" i="1">
                              <a:latin typeface="Cambria Math" panose="02040503050406030204" pitchFamily="18" charset="0"/>
                            </a:rPr>
                            <m:t>|</m:t>
                          </m:r>
                          <m:sSub>
                            <m:sSubPr>
                              <m:ctrlPr>
                                <a:rPr lang="fr-CH" sz="2800" i="1" smtClean="0">
                                  <a:latin typeface="Cambria Math" panose="02040503050406030204" pitchFamily="18" charset="0"/>
                                </a:rPr>
                              </m:ctrlPr>
                            </m:sSubPr>
                            <m:e>
                              <m:r>
                                <a:rPr lang="fr-CH" sz="2800" b="0" i="1" smtClean="0">
                                  <a:latin typeface="Cambria Math" panose="02040503050406030204" pitchFamily="18" charset="0"/>
                                </a:rPr>
                                <m:t>𝑤</m:t>
                              </m:r>
                            </m:e>
                            <m:sub>
                              <m:r>
                                <a:rPr lang="fr-CH" sz="2800" b="0" i="1" smtClean="0">
                                  <a:latin typeface="Cambria Math" panose="02040503050406030204" pitchFamily="18" charset="0"/>
                                </a:rPr>
                                <m:t>𝑖</m:t>
                              </m:r>
                            </m:sub>
                          </m:sSub>
                        </m:e>
                      </m:d>
                      <m:r>
                        <a:rPr lang="fr-CH" sz="2800" i="1">
                          <a:latin typeface="Cambria Math" panose="02040503050406030204" pitchFamily="18" charset="0"/>
                        </a:rPr>
                        <m:t>=</m:t>
                      </m:r>
                      <m:f>
                        <m:fPr>
                          <m:ctrlPr>
                            <a:rPr lang="fr-CH" sz="2800" i="1">
                              <a:latin typeface="Cambria Math" panose="02040503050406030204" pitchFamily="18" charset="0"/>
                            </a:rPr>
                          </m:ctrlPr>
                        </m:fPr>
                        <m:num>
                          <m:sSub>
                            <m:sSubPr>
                              <m:ctrlPr>
                                <a:rPr lang="fr-CH" sz="2800" i="1">
                                  <a:latin typeface="Cambria Math" panose="02040503050406030204" pitchFamily="18" charset="0"/>
                                </a:rPr>
                              </m:ctrlPr>
                            </m:sSubPr>
                            <m:e>
                              <m:r>
                                <a:rPr lang="fr-CH" sz="2800" i="1">
                                  <a:latin typeface="Cambria Math" panose="02040503050406030204" pitchFamily="18" charset="0"/>
                                </a:rPr>
                                <m:t>𝑥</m:t>
                              </m:r>
                            </m:e>
                            <m:sub>
                              <m:r>
                                <a:rPr lang="fr-CH" sz="2800" i="1">
                                  <a:latin typeface="Cambria Math" panose="02040503050406030204" pitchFamily="18" charset="0"/>
                                </a:rPr>
                                <m:t>𝑖</m:t>
                              </m:r>
                              <m:r>
                                <a:rPr lang="fr-CH" sz="2800" b="0" i="1" smtClean="0">
                                  <a:latin typeface="Cambria Math" panose="02040503050406030204" pitchFamily="18" charset="0"/>
                                </a:rPr>
                                <m:t>𝑘</m:t>
                              </m:r>
                            </m:sub>
                          </m:sSub>
                        </m:num>
                        <m:den>
                          <m:sSub>
                            <m:sSubPr>
                              <m:ctrlPr>
                                <a:rPr lang="fr-CH" sz="2800" i="1">
                                  <a:latin typeface="Cambria Math" panose="02040503050406030204" pitchFamily="18" charset="0"/>
                                </a:rPr>
                              </m:ctrlPr>
                            </m:sSubPr>
                            <m:e>
                              <m:r>
                                <a:rPr lang="fr-CH" sz="2800" i="1">
                                  <a:latin typeface="Cambria Math" panose="02040503050406030204" pitchFamily="18" charset="0"/>
                                </a:rPr>
                                <m:t>𝑥</m:t>
                              </m:r>
                            </m:e>
                            <m:sub>
                              <m:r>
                                <a:rPr lang="fr-CH" sz="2800" i="1">
                                  <a:latin typeface="Cambria Math" panose="02040503050406030204" pitchFamily="18" charset="0"/>
                                </a:rPr>
                                <m:t>𝑖</m:t>
                              </m:r>
                            </m:sub>
                          </m:sSub>
                        </m:den>
                      </m:f>
                    </m:oMath>
                  </m:oMathPara>
                </a14:m>
                <a:endParaRPr lang="en-US" sz="2800" dirty="0"/>
              </a:p>
              <a:p>
                <a:endParaRPr lang="en-US" sz="2800" dirty="0"/>
              </a:p>
            </p:txBody>
          </p:sp>
        </mc:Choice>
        <mc:Fallback xmlns="">
          <p:sp>
            <p:nvSpPr>
              <p:cNvPr id="3" name="Content Placeholder 2">
                <a:extLst>
                  <a:ext uri="{FF2B5EF4-FFF2-40B4-BE49-F238E27FC236}">
                    <a16:creationId xmlns:a16="http://schemas.microsoft.com/office/drawing/2014/main" id="{4175378F-53D1-E741-8A9A-F021A0F13B48}"/>
                  </a:ext>
                </a:extLst>
              </p:cNvPr>
              <p:cNvSpPr>
                <a:spLocks noGrp="1" noRot="1" noChangeAspect="1" noMove="1" noResize="1" noEditPoints="1" noAdjustHandles="1" noChangeArrowheads="1" noChangeShapeType="1" noTextEdit="1"/>
              </p:cNvSpPr>
              <p:nvPr>
                <p:ph idx="1"/>
              </p:nvPr>
            </p:nvSpPr>
            <p:spPr>
              <a:blipFill>
                <a:blip r:embed="rId3"/>
                <a:stretch>
                  <a:fillRect l="-1372" t="-1259"/>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D52653DE-1617-804E-9AF8-D0D97D98C565}"/>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267673221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DB04E-E5DC-374D-A0B9-A2172A76488A}"/>
              </a:ext>
            </a:extLst>
          </p:cNvPr>
          <p:cNvSpPr>
            <a:spLocks noGrp="1"/>
          </p:cNvSpPr>
          <p:nvPr>
            <p:ph type="title"/>
          </p:nvPr>
        </p:nvSpPr>
        <p:spPr/>
        <p:txBody>
          <a:bodyPr/>
          <a:lstStyle/>
          <a:p>
            <a:r>
              <a:rPr lang="en-US" dirty="0"/>
              <a:t>Modeling Ratios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A0813628-A6E7-3441-8E32-5375E2DEE4BC}"/>
                  </a:ext>
                </a:extLst>
              </p:cNvPr>
              <p:cNvSpPr>
                <a:spLocks noGrp="1"/>
              </p:cNvSpPr>
              <p:nvPr>
                <p:ph idx="1"/>
              </p:nvPr>
            </p:nvSpPr>
            <p:spPr/>
            <p:txBody>
              <a:bodyPr/>
              <a:lstStyle/>
              <a:p>
                <a:r>
                  <a:rPr lang="en-US" sz="2800" dirty="0"/>
                  <a:t>Find a function f such that for three words </a:t>
                </a:r>
                <a14:m>
                  <m:oMath xmlns:m="http://schemas.openxmlformats.org/officeDocument/2006/math">
                    <m:sSub>
                      <m:sSubPr>
                        <m:ctrlPr>
                          <a:rPr lang="fr-CH" sz="2800" i="1">
                            <a:latin typeface="Cambria Math" panose="02040503050406030204" pitchFamily="18" charset="0"/>
                          </a:rPr>
                        </m:ctrlPr>
                      </m:sSubPr>
                      <m:e>
                        <m:r>
                          <a:rPr lang="fr-CH" sz="2800" i="1">
                            <a:latin typeface="Cambria Math" panose="02040503050406030204" pitchFamily="18" charset="0"/>
                          </a:rPr>
                          <m:t>𝑤</m:t>
                        </m:r>
                      </m:e>
                      <m:sub>
                        <m:r>
                          <a:rPr lang="fr-CH" sz="2800" i="1">
                            <a:latin typeface="Cambria Math" panose="02040503050406030204" pitchFamily="18" charset="0"/>
                          </a:rPr>
                          <m:t>𝑖</m:t>
                        </m:r>
                      </m:sub>
                    </m:sSub>
                    <m:r>
                      <a:rPr lang="fr-CH" sz="2800" i="1">
                        <a:latin typeface="Cambria Math" panose="02040503050406030204" pitchFamily="18" charset="0"/>
                      </a:rPr>
                      <m:t>,</m:t>
                    </m:r>
                    <m:sSub>
                      <m:sSubPr>
                        <m:ctrlPr>
                          <a:rPr lang="fr-CH" sz="2800" i="1">
                            <a:latin typeface="Cambria Math" panose="02040503050406030204" pitchFamily="18" charset="0"/>
                          </a:rPr>
                        </m:ctrlPr>
                      </m:sSubPr>
                      <m:e>
                        <m:r>
                          <a:rPr lang="fr-CH" sz="2800" i="1">
                            <a:latin typeface="Cambria Math" panose="02040503050406030204" pitchFamily="18" charset="0"/>
                          </a:rPr>
                          <m:t>𝑤</m:t>
                        </m:r>
                      </m:e>
                      <m:sub>
                        <m:r>
                          <a:rPr lang="fr-CH" sz="2800" b="0" i="1" smtClean="0">
                            <a:latin typeface="Cambria Math" panose="02040503050406030204" pitchFamily="18" charset="0"/>
                          </a:rPr>
                          <m:t>𝑗</m:t>
                        </m:r>
                      </m:sub>
                    </m:sSub>
                    <m:r>
                      <a:rPr lang="fr-CH" sz="2800" b="0" i="1" smtClean="0">
                        <a:latin typeface="Cambria Math" panose="02040503050406030204" pitchFamily="18" charset="0"/>
                      </a:rPr>
                      <m:t>,</m:t>
                    </m:r>
                    <m:sSub>
                      <m:sSubPr>
                        <m:ctrlPr>
                          <a:rPr lang="fr-CH" sz="2800" i="1">
                            <a:latin typeface="Cambria Math" panose="02040503050406030204" pitchFamily="18" charset="0"/>
                          </a:rPr>
                        </m:ctrlPr>
                      </m:sSubPr>
                      <m:e>
                        <m:r>
                          <a:rPr lang="fr-CH" sz="2800" i="1">
                            <a:latin typeface="Cambria Math" panose="02040503050406030204" pitchFamily="18" charset="0"/>
                          </a:rPr>
                          <m:t>𝑤</m:t>
                        </m:r>
                      </m:e>
                      <m:sub>
                        <m:r>
                          <a:rPr lang="fr-CH" sz="2800" i="1">
                            <a:latin typeface="Cambria Math" panose="02040503050406030204" pitchFamily="18" charset="0"/>
                          </a:rPr>
                          <m:t>𝑘</m:t>
                        </m:r>
                      </m:sub>
                    </m:sSub>
                  </m:oMath>
                </a14:m>
                <a:endParaRPr lang="en-US" sz="2800" dirty="0"/>
              </a:p>
              <a:p>
                <a:endParaRPr lang="en-US" sz="2800" dirty="0"/>
              </a:p>
              <a:p>
                <a:pPr/>
                <a14:m>
                  <m:oMathPara xmlns:m="http://schemas.openxmlformats.org/officeDocument/2006/math">
                    <m:oMathParaPr>
                      <m:jc m:val="centerGroup"/>
                    </m:oMathParaPr>
                    <m:oMath xmlns:m="http://schemas.openxmlformats.org/officeDocument/2006/math">
                      <m:sSub>
                        <m:sSubPr>
                          <m:ctrlPr>
                            <a:rPr lang="fr-CH" sz="2800" i="1" smtClean="0">
                              <a:latin typeface="Cambria Math" panose="02040503050406030204" pitchFamily="18" charset="0"/>
                            </a:rPr>
                          </m:ctrlPr>
                        </m:sSubPr>
                        <m:e>
                          <m:r>
                            <a:rPr lang="fr-CH" sz="2800" b="0" i="1" smtClean="0">
                              <a:latin typeface="Cambria Math" panose="02040503050406030204" pitchFamily="18" charset="0"/>
                            </a:rPr>
                            <m:t>𝑓</m:t>
                          </m:r>
                        </m:e>
                        <m:sub>
                          <m:r>
                            <a:rPr lang="fr-CH" sz="2800" i="1" smtClean="0">
                              <a:latin typeface="Cambria Math" panose="02040503050406030204" pitchFamily="18" charset="0"/>
                              <a:ea typeface="Cambria Math" panose="02040503050406030204" pitchFamily="18" charset="0"/>
                            </a:rPr>
                            <m:t>𝜃</m:t>
                          </m:r>
                        </m:sub>
                      </m:sSub>
                      <m:r>
                        <a:rPr lang="fr-CH" sz="2800" b="0" i="1" smtClean="0">
                          <a:latin typeface="Cambria Math" panose="02040503050406030204" pitchFamily="18" charset="0"/>
                        </a:rPr>
                        <m:t>(</m:t>
                      </m:r>
                      <m:sSub>
                        <m:sSubPr>
                          <m:ctrlPr>
                            <a:rPr lang="fr-CH" sz="2800" i="1">
                              <a:latin typeface="Cambria Math" panose="02040503050406030204" pitchFamily="18" charset="0"/>
                              <a:ea typeface="Cambria Math" panose="02040503050406030204" pitchFamily="18" charset="0"/>
                            </a:rPr>
                          </m:ctrlPr>
                        </m:sSubPr>
                        <m:e>
                          <m:r>
                            <a:rPr lang="fr-CH" sz="2800" b="1" i="1" smtClean="0">
                              <a:latin typeface="Cambria Math" panose="02040503050406030204" pitchFamily="18" charset="0"/>
                              <a:ea typeface="Cambria Math" panose="02040503050406030204" pitchFamily="18" charset="0"/>
                            </a:rPr>
                            <m:t>𝒘</m:t>
                          </m:r>
                        </m:e>
                        <m:sub>
                          <m:r>
                            <a:rPr lang="fr-CH" sz="2800" b="0" i="1" smtClean="0">
                              <a:latin typeface="Cambria Math" panose="02040503050406030204" pitchFamily="18" charset="0"/>
                              <a:ea typeface="Cambria Math" charset="0"/>
                              <a:cs typeface="Cambria Math" charset="0"/>
                            </a:rPr>
                            <m:t>𝑖</m:t>
                          </m:r>
                        </m:sub>
                      </m:sSub>
                      <m:r>
                        <a:rPr lang="fr-CH" sz="2800" b="0" i="1" smtClean="0">
                          <a:latin typeface="Cambria Math" panose="02040503050406030204" pitchFamily="18" charset="0"/>
                          <a:ea typeface="Cambria Math" charset="0"/>
                          <a:cs typeface="Cambria Math" charset="0"/>
                        </a:rPr>
                        <m:t>,</m:t>
                      </m:r>
                      <m:sSub>
                        <m:sSubPr>
                          <m:ctrlPr>
                            <a:rPr lang="fr-CH" sz="2800" i="1">
                              <a:latin typeface="Cambria Math" panose="02040503050406030204" pitchFamily="18" charset="0"/>
                              <a:ea typeface="Cambria Math" panose="02040503050406030204" pitchFamily="18" charset="0"/>
                            </a:rPr>
                          </m:ctrlPr>
                        </m:sSubPr>
                        <m:e>
                          <m:r>
                            <a:rPr lang="fr-CH" sz="2800" b="1" i="1" smtClean="0">
                              <a:latin typeface="Cambria Math" panose="02040503050406030204" pitchFamily="18" charset="0"/>
                              <a:ea typeface="Cambria Math" panose="02040503050406030204" pitchFamily="18" charset="0"/>
                            </a:rPr>
                            <m:t>𝒘</m:t>
                          </m:r>
                        </m:e>
                        <m:sub>
                          <m:r>
                            <a:rPr lang="fr-CH" sz="2800" b="0" i="1" smtClean="0">
                              <a:latin typeface="Cambria Math" panose="02040503050406030204" pitchFamily="18" charset="0"/>
                              <a:ea typeface="Cambria Math" charset="0"/>
                              <a:cs typeface="Cambria Math" charset="0"/>
                            </a:rPr>
                            <m:t>𝑗</m:t>
                          </m:r>
                        </m:sub>
                      </m:sSub>
                      <m:r>
                        <a:rPr lang="fr-CH" sz="2800" b="0" i="1" smtClean="0">
                          <a:latin typeface="Cambria Math" panose="02040503050406030204" pitchFamily="18" charset="0"/>
                          <a:ea typeface="Cambria Math" charset="0"/>
                          <a:cs typeface="Cambria Math" charset="0"/>
                        </a:rPr>
                        <m:t>,</m:t>
                      </m:r>
                      <m:sSub>
                        <m:sSubPr>
                          <m:ctrlPr>
                            <a:rPr lang="fr-CH" sz="2800" i="1">
                              <a:latin typeface="Cambria Math" panose="02040503050406030204" pitchFamily="18" charset="0"/>
                            </a:rPr>
                          </m:ctrlPr>
                        </m:sSubPr>
                        <m:e>
                          <m:r>
                            <a:rPr lang="fr-CH" sz="2800" b="1" i="1">
                              <a:latin typeface="Cambria Math" panose="02040503050406030204" pitchFamily="18" charset="0"/>
                            </a:rPr>
                            <m:t>𝒘</m:t>
                          </m:r>
                        </m:e>
                        <m:sub>
                          <m:r>
                            <a:rPr lang="fr-CH" sz="2800" b="0" i="1" smtClean="0">
                              <a:latin typeface="Cambria Math" panose="02040503050406030204" pitchFamily="18" charset="0"/>
                            </a:rPr>
                            <m:t>𝑘</m:t>
                          </m:r>
                        </m:sub>
                      </m:sSub>
                      <m:r>
                        <a:rPr lang="fr-CH" sz="2800" b="0" i="1" smtClean="0">
                          <a:latin typeface="Cambria Math" panose="02040503050406030204" pitchFamily="18" charset="0"/>
                        </a:rPr>
                        <m:t>)</m:t>
                      </m:r>
                      <m:r>
                        <a:rPr lang="fr-CH" sz="2800" i="1">
                          <a:latin typeface="Cambria Math" panose="02040503050406030204" pitchFamily="18" charset="0"/>
                        </a:rPr>
                        <m:t>=</m:t>
                      </m:r>
                      <m:f>
                        <m:fPr>
                          <m:ctrlPr>
                            <a:rPr lang="en-US" sz="2800" i="1">
                              <a:latin typeface="Cambria Math" panose="02040503050406030204" pitchFamily="18" charset="0"/>
                              <a:ea typeface="Cambria Math" panose="02040503050406030204" pitchFamily="18" charset="0"/>
                            </a:rPr>
                          </m:ctrlPr>
                        </m:fPr>
                        <m:num>
                          <m:sSub>
                            <m:sSubPr>
                              <m:ctrlPr>
                                <a:rPr lang="en-US" sz="2800" i="1" smtClean="0">
                                  <a:latin typeface="Cambria Math" panose="02040503050406030204" pitchFamily="18" charset="0"/>
                                  <a:ea typeface="Cambria Math" panose="02040503050406030204" pitchFamily="18" charset="0"/>
                                </a:rPr>
                              </m:ctrlPr>
                            </m:sSubPr>
                            <m:e>
                              <m:r>
                                <a:rPr lang="fr-CH" sz="2800" b="0" i="1" smtClean="0">
                                  <a:latin typeface="Cambria Math" panose="02040503050406030204" pitchFamily="18" charset="0"/>
                                  <a:ea typeface="Cambria Math" panose="02040503050406030204" pitchFamily="18" charset="0"/>
                                </a:rPr>
                                <m:t>𝑃</m:t>
                              </m:r>
                            </m:e>
                            <m:sub>
                              <m:r>
                                <a:rPr lang="en-US" sz="2800" i="1" smtClean="0">
                                  <a:latin typeface="Cambria Math" panose="02040503050406030204" pitchFamily="18" charset="0"/>
                                  <a:ea typeface="Cambria Math" panose="02040503050406030204" pitchFamily="18" charset="0"/>
                                </a:rPr>
                                <m:t>𝜃</m:t>
                              </m:r>
                            </m:sub>
                          </m:sSub>
                          <m:d>
                            <m:dPr>
                              <m:ctrlPr>
                                <a:rPr lang="fr-CH" sz="2800" i="1">
                                  <a:latin typeface="Cambria Math" panose="02040503050406030204" pitchFamily="18" charset="0"/>
                                  <a:ea typeface="Cambria Math" panose="02040503050406030204" pitchFamily="18" charset="0"/>
                                </a:rPr>
                              </m:ctrlPr>
                            </m:dPr>
                            <m:e>
                              <m:sSub>
                                <m:sSubPr>
                                  <m:ctrlPr>
                                    <a:rPr lang="fr-CH" sz="2800" i="1">
                                      <a:latin typeface="Cambria Math" panose="02040503050406030204" pitchFamily="18" charset="0"/>
                                    </a:rPr>
                                  </m:ctrlPr>
                                </m:sSubPr>
                                <m:e>
                                  <m:r>
                                    <a:rPr lang="fr-CH" sz="2800" b="0" i="1" smtClean="0">
                                      <a:latin typeface="Cambria Math" panose="02040503050406030204" pitchFamily="18" charset="0"/>
                                    </a:rPr>
                                    <m:t>𝑤</m:t>
                                  </m:r>
                                </m:e>
                                <m:sub>
                                  <m:r>
                                    <a:rPr lang="fr-CH" sz="2800" b="0" i="1" smtClean="0">
                                      <a:latin typeface="Cambria Math" panose="02040503050406030204" pitchFamily="18" charset="0"/>
                                    </a:rPr>
                                    <m:t>𝑘</m:t>
                                  </m:r>
                                </m:sub>
                              </m:sSub>
                              <m:r>
                                <a:rPr lang="fr-CH" sz="2800" b="0" i="1" smtClean="0">
                                  <a:latin typeface="Cambria Math" panose="02040503050406030204" pitchFamily="18" charset="0"/>
                                </a:rPr>
                                <m:t>|</m:t>
                              </m:r>
                              <m:sSub>
                                <m:sSubPr>
                                  <m:ctrlPr>
                                    <a:rPr lang="fr-CH" sz="2800" i="1">
                                      <a:latin typeface="Cambria Math" panose="02040503050406030204" pitchFamily="18" charset="0"/>
                                    </a:rPr>
                                  </m:ctrlPr>
                                </m:sSubPr>
                                <m:e>
                                  <m:r>
                                    <a:rPr lang="fr-CH" sz="2800" i="1">
                                      <a:latin typeface="Cambria Math" panose="02040503050406030204" pitchFamily="18" charset="0"/>
                                    </a:rPr>
                                    <m:t>𝑤</m:t>
                                  </m:r>
                                </m:e>
                                <m:sub>
                                  <m:r>
                                    <a:rPr lang="fr-CH" sz="2800" b="0" i="1" smtClean="0">
                                      <a:latin typeface="Cambria Math" panose="02040503050406030204" pitchFamily="18" charset="0"/>
                                    </a:rPr>
                                    <m:t>𝑖</m:t>
                                  </m:r>
                                </m:sub>
                              </m:sSub>
                            </m:e>
                          </m:d>
                        </m:num>
                        <m:den>
                          <m:sSub>
                            <m:sSubPr>
                              <m:ctrlPr>
                                <a:rPr lang="en-US" sz="2800" i="1">
                                  <a:latin typeface="Cambria Math" panose="02040503050406030204" pitchFamily="18" charset="0"/>
                                  <a:ea typeface="Cambria Math" panose="02040503050406030204" pitchFamily="18" charset="0"/>
                                </a:rPr>
                              </m:ctrlPr>
                            </m:sSubPr>
                            <m:e>
                              <m:r>
                                <a:rPr lang="fr-CH" sz="2800" i="1">
                                  <a:latin typeface="Cambria Math" panose="02040503050406030204" pitchFamily="18" charset="0"/>
                                  <a:ea typeface="Cambria Math" panose="02040503050406030204" pitchFamily="18" charset="0"/>
                                </a:rPr>
                                <m:t>𝑃</m:t>
                              </m:r>
                            </m:e>
                            <m:sub>
                              <m:r>
                                <a:rPr lang="en-US" sz="2800" i="1">
                                  <a:latin typeface="Cambria Math" panose="02040503050406030204" pitchFamily="18" charset="0"/>
                                  <a:ea typeface="Cambria Math" panose="02040503050406030204" pitchFamily="18" charset="0"/>
                                </a:rPr>
                                <m:t>𝜃</m:t>
                              </m:r>
                            </m:sub>
                          </m:sSub>
                          <m:d>
                            <m:dPr>
                              <m:ctrlPr>
                                <a:rPr lang="fr-CH" sz="2800" i="1">
                                  <a:latin typeface="Cambria Math" panose="02040503050406030204" pitchFamily="18" charset="0"/>
                                  <a:ea typeface="Cambria Math" panose="02040503050406030204" pitchFamily="18" charset="0"/>
                                </a:rPr>
                              </m:ctrlPr>
                            </m:dPr>
                            <m:e>
                              <m:sSub>
                                <m:sSubPr>
                                  <m:ctrlPr>
                                    <a:rPr lang="fr-CH" sz="2800" i="1">
                                      <a:latin typeface="Cambria Math" panose="02040503050406030204" pitchFamily="18" charset="0"/>
                                    </a:rPr>
                                  </m:ctrlPr>
                                </m:sSubPr>
                                <m:e>
                                  <m:r>
                                    <a:rPr lang="fr-CH" sz="2800" b="0" i="1" smtClean="0">
                                      <a:latin typeface="Cambria Math" panose="02040503050406030204" pitchFamily="18" charset="0"/>
                                    </a:rPr>
                                    <m:t>𝑤</m:t>
                                  </m:r>
                                </m:e>
                                <m:sub>
                                  <m:r>
                                    <a:rPr lang="fr-CH" sz="2800" b="0" i="1" smtClean="0">
                                      <a:latin typeface="Cambria Math" panose="02040503050406030204" pitchFamily="18" charset="0"/>
                                    </a:rPr>
                                    <m:t>𝑘</m:t>
                                  </m:r>
                                </m:sub>
                              </m:sSub>
                              <m:r>
                                <a:rPr lang="fr-CH" sz="2800" b="0" i="1" smtClean="0">
                                  <a:latin typeface="Cambria Math" panose="02040503050406030204" pitchFamily="18" charset="0"/>
                                </a:rPr>
                                <m:t>|</m:t>
                              </m:r>
                              <m:sSub>
                                <m:sSubPr>
                                  <m:ctrlPr>
                                    <a:rPr lang="fr-CH" sz="2800" i="1">
                                      <a:latin typeface="Cambria Math" panose="02040503050406030204" pitchFamily="18" charset="0"/>
                                    </a:rPr>
                                  </m:ctrlPr>
                                </m:sSubPr>
                                <m:e>
                                  <m:r>
                                    <a:rPr lang="fr-CH" sz="2800" i="1">
                                      <a:latin typeface="Cambria Math" panose="02040503050406030204" pitchFamily="18" charset="0"/>
                                    </a:rPr>
                                    <m:t>𝑤</m:t>
                                  </m:r>
                                </m:e>
                                <m:sub>
                                  <m:r>
                                    <a:rPr lang="fr-CH" sz="2800" b="0" i="1" smtClean="0">
                                      <a:latin typeface="Cambria Math" panose="02040503050406030204" pitchFamily="18" charset="0"/>
                                    </a:rPr>
                                    <m:t>𝑗</m:t>
                                  </m:r>
                                </m:sub>
                              </m:sSub>
                            </m:e>
                          </m:d>
                        </m:den>
                      </m:f>
                    </m:oMath>
                  </m:oMathPara>
                </a14:m>
                <a:endParaRPr lang="en-US" sz="2800" dirty="0"/>
              </a:p>
              <a:p>
                <a:endParaRPr lang="en-US" sz="2800" dirty="0"/>
              </a:p>
              <a:p>
                <a:r>
                  <a:rPr lang="en-US" sz="2800" dirty="0"/>
                  <a:t>If we choose </a:t>
                </a:r>
              </a:p>
              <a:p>
                <a:r>
                  <a:rPr lang="en-US" sz="2800" dirty="0">
                    <a:ea typeface="Cambria Math" panose="02040503050406030204" pitchFamily="18" charset="0"/>
                    <a:cs typeface="Cambria Math" charset="0"/>
                  </a:rPr>
                  <a:t>	</a:t>
                </a:r>
                <a:r>
                  <a:rPr lang="en-US" sz="2800" dirty="0"/>
                  <a:t>	</a:t>
                </a:r>
                <a14:m>
                  <m:oMath xmlns:m="http://schemas.openxmlformats.org/officeDocument/2006/math">
                    <m:sSub>
                      <m:sSubPr>
                        <m:ctrlPr>
                          <a:rPr lang="fr-CH" sz="2800" i="1">
                            <a:latin typeface="Cambria Math" panose="02040503050406030204" pitchFamily="18" charset="0"/>
                          </a:rPr>
                        </m:ctrlPr>
                      </m:sSubPr>
                      <m:e>
                        <m:r>
                          <a:rPr lang="fr-CH" sz="2800" i="1">
                            <a:latin typeface="Cambria Math" panose="02040503050406030204" pitchFamily="18" charset="0"/>
                          </a:rPr>
                          <m:t>𝑓</m:t>
                        </m:r>
                      </m:e>
                      <m:sub>
                        <m:r>
                          <a:rPr lang="fr-CH" sz="2800" i="1">
                            <a:latin typeface="Cambria Math" panose="02040503050406030204" pitchFamily="18" charset="0"/>
                            <a:ea typeface="Cambria Math" panose="02040503050406030204" pitchFamily="18" charset="0"/>
                          </a:rPr>
                          <m:t>𝜃</m:t>
                        </m:r>
                      </m:sub>
                    </m:sSub>
                    <m:d>
                      <m:dPr>
                        <m:ctrlPr>
                          <a:rPr lang="fr-CH" sz="2800" i="1">
                            <a:latin typeface="Cambria Math" panose="02040503050406030204" pitchFamily="18" charset="0"/>
                          </a:rPr>
                        </m:ctrlPr>
                      </m:dPr>
                      <m:e>
                        <m:sSub>
                          <m:sSubPr>
                            <m:ctrlPr>
                              <a:rPr lang="fr-CH" sz="2800" i="1">
                                <a:latin typeface="Cambria Math" panose="02040503050406030204" pitchFamily="18" charset="0"/>
                                <a:ea typeface="Cambria Math" panose="02040503050406030204" pitchFamily="18" charset="0"/>
                              </a:rPr>
                            </m:ctrlPr>
                          </m:sSubPr>
                          <m:e>
                            <m:r>
                              <a:rPr lang="fr-CH" sz="2800" b="1" i="1">
                                <a:latin typeface="Cambria Math" panose="02040503050406030204" pitchFamily="18" charset="0"/>
                                <a:ea typeface="Cambria Math" panose="02040503050406030204" pitchFamily="18" charset="0"/>
                              </a:rPr>
                              <m:t>𝒘</m:t>
                            </m:r>
                          </m:e>
                          <m:sub>
                            <m:r>
                              <a:rPr lang="fr-CH" sz="2800" i="1">
                                <a:latin typeface="Cambria Math" panose="02040503050406030204" pitchFamily="18" charset="0"/>
                                <a:ea typeface="Cambria Math" charset="0"/>
                                <a:cs typeface="Cambria Math" charset="0"/>
                              </a:rPr>
                              <m:t>𝑖</m:t>
                            </m:r>
                          </m:sub>
                        </m:sSub>
                        <m:r>
                          <a:rPr lang="fr-CH" sz="2800" i="1">
                            <a:latin typeface="Cambria Math" panose="02040503050406030204" pitchFamily="18" charset="0"/>
                            <a:ea typeface="Cambria Math" charset="0"/>
                            <a:cs typeface="Cambria Math" charset="0"/>
                          </a:rPr>
                          <m:t>,</m:t>
                        </m:r>
                        <m:sSub>
                          <m:sSubPr>
                            <m:ctrlPr>
                              <a:rPr lang="fr-CH" sz="2800" i="1">
                                <a:latin typeface="Cambria Math" panose="02040503050406030204" pitchFamily="18" charset="0"/>
                                <a:ea typeface="Cambria Math" panose="02040503050406030204" pitchFamily="18" charset="0"/>
                              </a:rPr>
                            </m:ctrlPr>
                          </m:sSubPr>
                          <m:e>
                            <m:r>
                              <a:rPr lang="fr-CH" sz="2800" b="1" i="1">
                                <a:latin typeface="Cambria Math" panose="02040503050406030204" pitchFamily="18" charset="0"/>
                                <a:ea typeface="Cambria Math" panose="02040503050406030204" pitchFamily="18" charset="0"/>
                              </a:rPr>
                              <m:t>𝒘</m:t>
                            </m:r>
                          </m:e>
                          <m:sub>
                            <m:r>
                              <a:rPr lang="fr-CH" sz="2800" i="1">
                                <a:latin typeface="Cambria Math" panose="02040503050406030204" pitchFamily="18" charset="0"/>
                                <a:ea typeface="Cambria Math" charset="0"/>
                                <a:cs typeface="Cambria Math" charset="0"/>
                              </a:rPr>
                              <m:t>𝑗</m:t>
                            </m:r>
                          </m:sub>
                        </m:sSub>
                        <m:r>
                          <a:rPr lang="fr-CH" sz="2800" i="1">
                            <a:latin typeface="Cambria Math" panose="02040503050406030204" pitchFamily="18" charset="0"/>
                            <a:ea typeface="Cambria Math" charset="0"/>
                            <a:cs typeface="Cambria Math" charset="0"/>
                          </a:rPr>
                          <m:t>,</m:t>
                        </m:r>
                        <m:sSub>
                          <m:sSubPr>
                            <m:ctrlPr>
                              <a:rPr lang="fr-CH" sz="2800" i="1">
                                <a:latin typeface="Cambria Math" panose="02040503050406030204" pitchFamily="18" charset="0"/>
                              </a:rPr>
                            </m:ctrlPr>
                          </m:sSubPr>
                          <m:e>
                            <m:r>
                              <a:rPr lang="fr-CH" sz="2800" b="1" i="1">
                                <a:latin typeface="Cambria Math" panose="02040503050406030204" pitchFamily="18" charset="0"/>
                              </a:rPr>
                              <m:t>𝒘</m:t>
                            </m:r>
                          </m:e>
                          <m:sub>
                            <m:r>
                              <a:rPr lang="fr-CH" sz="2800" i="1">
                                <a:latin typeface="Cambria Math" panose="02040503050406030204" pitchFamily="18" charset="0"/>
                              </a:rPr>
                              <m:t>𝑘</m:t>
                            </m:r>
                          </m:sub>
                        </m:sSub>
                      </m:e>
                    </m:d>
                    <m:r>
                      <a:rPr lang="fr-CH" sz="2800" i="1">
                        <a:latin typeface="Cambria Math" panose="02040503050406030204" pitchFamily="18" charset="0"/>
                      </a:rPr>
                      <m:t>=</m:t>
                    </m:r>
                    <m:sSup>
                      <m:sSupPr>
                        <m:ctrlPr>
                          <a:rPr lang="fr-CH" sz="2800" i="1" smtClean="0">
                            <a:latin typeface="Cambria Math" panose="02040503050406030204" pitchFamily="18" charset="0"/>
                          </a:rPr>
                        </m:ctrlPr>
                      </m:sSupPr>
                      <m:e>
                        <m:r>
                          <a:rPr lang="fr-CH" sz="2800" i="1" smtClean="0">
                            <a:latin typeface="Cambria Math" panose="02040503050406030204" pitchFamily="18" charset="0"/>
                          </a:rPr>
                          <m:t>𝑒</m:t>
                        </m:r>
                      </m:e>
                      <m:sup>
                        <m:sSub>
                          <m:sSubPr>
                            <m:ctrlPr>
                              <a:rPr lang="fr-CH" sz="2800" i="1">
                                <a:latin typeface="Cambria Math" panose="02040503050406030204" pitchFamily="18" charset="0"/>
                                <a:ea typeface="Cambria Math" panose="02040503050406030204" pitchFamily="18" charset="0"/>
                              </a:rPr>
                            </m:ctrlPr>
                          </m:sSubPr>
                          <m:e>
                            <m:r>
                              <a:rPr lang="fr-CH" sz="2800" b="1" i="1" smtClean="0">
                                <a:latin typeface="Cambria Math" panose="02040503050406030204" pitchFamily="18" charset="0"/>
                                <a:ea typeface="Cambria Math" panose="02040503050406030204" pitchFamily="18" charset="0"/>
                              </a:rPr>
                              <m:t>(</m:t>
                            </m:r>
                            <m:r>
                              <a:rPr lang="fr-CH" sz="2800" b="1" i="1">
                                <a:latin typeface="Cambria Math" panose="02040503050406030204" pitchFamily="18" charset="0"/>
                                <a:ea typeface="Cambria Math" panose="02040503050406030204" pitchFamily="18" charset="0"/>
                              </a:rPr>
                              <m:t>𝒘</m:t>
                            </m:r>
                          </m:e>
                          <m:sub>
                            <m:r>
                              <a:rPr lang="fr-CH" sz="2800" i="1">
                                <a:latin typeface="Cambria Math" panose="02040503050406030204" pitchFamily="18" charset="0"/>
                                <a:ea typeface="Cambria Math" charset="0"/>
                                <a:cs typeface="Cambria Math" charset="0"/>
                              </a:rPr>
                              <m:t>𝑖</m:t>
                            </m:r>
                          </m:sub>
                        </m:sSub>
                        <m:r>
                          <a:rPr lang="fr-CH" sz="2800" b="0" i="1" smtClean="0">
                            <a:latin typeface="Cambria Math" panose="02040503050406030204" pitchFamily="18" charset="0"/>
                            <a:ea typeface="Cambria Math" charset="0"/>
                            <a:cs typeface="Cambria Math" charset="0"/>
                          </a:rPr>
                          <m:t>−</m:t>
                        </m:r>
                        <m:sSub>
                          <m:sSubPr>
                            <m:ctrlPr>
                              <a:rPr lang="fr-CH" sz="2800" i="1">
                                <a:latin typeface="Cambria Math" panose="02040503050406030204" pitchFamily="18" charset="0"/>
                                <a:ea typeface="Cambria Math" panose="02040503050406030204" pitchFamily="18" charset="0"/>
                              </a:rPr>
                            </m:ctrlPr>
                          </m:sSubPr>
                          <m:e>
                            <m:r>
                              <a:rPr lang="fr-CH" sz="2800" b="1" i="1">
                                <a:latin typeface="Cambria Math" panose="02040503050406030204" pitchFamily="18" charset="0"/>
                                <a:ea typeface="Cambria Math" panose="02040503050406030204" pitchFamily="18" charset="0"/>
                              </a:rPr>
                              <m:t>𝒘</m:t>
                            </m:r>
                          </m:e>
                          <m:sub>
                            <m:r>
                              <a:rPr lang="fr-CH" sz="2800" i="1">
                                <a:latin typeface="Cambria Math" panose="02040503050406030204" pitchFamily="18" charset="0"/>
                                <a:ea typeface="Cambria Math" charset="0"/>
                                <a:cs typeface="Cambria Math" charset="0"/>
                              </a:rPr>
                              <m:t>𝑗</m:t>
                            </m:r>
                          </m:sub>
                        </m:sSub>
                        <m:r>
                          <a:rPr lang="fr-CH" sz="2800" b="0" i="1" smtClean="0">
                            <a:latin typeface="Cambria Math" panose="02040503050406030204" pitchFamily="18" charset="0"/>
                            <a:ea typeface="Cambria Math" charset="0"/>
                            <a:cs typeface="Cambria Math" charset="0"/>
                          </a:rPr>
                          <m:t>)</m:t>
                        </m:r>
                        <m:r>
                          <a:rPr lang="fr-CH" sz="2800" b="0" i="1" smtClean="0">
                            <a:latin typeface="Cambria Math" panose="02040503050406030204" pitchFamily="18" charset="0"/>
                            <a:ea typeface="Cambria Math" panose="02040503050406030204" pitchFamily="18" charset="0"/>
                            <a:cs typeface="Cambria Math" charset="0"/>
                          </a:rPr>
                          <m:t>∙</m:t>
                        </m:r>
                        <m:sSub>
                          <m:sSubPr>
                            <m:ctrlPr>
                              <a:rPr lang="fr-CH" sz="2800" i="1">
                                <a:latin typeface="Cambria Math" panose="02040503050406030204" pitchFamily="18" charset="0"/>
                              </a:rPr>
                            </m:ctrlPr>
                          </m:sSubPr>
                          <m:e>
                            <m:r>
                              <a:rPr lang="fr-CH" sz="2800" b="1" i="1">
                                <a:latin typeface="Cambria Math" panose="02040503050406030204" pitchFamily="18" charset="0"/>
                              </a:rPr>
                              <m:t>𝒘</m:t>
                            </m:r>
                          </m:e>
                          <m:sub>
                            <m:r>
                              <a:rPr lang="fr-CH" sz="2800" i="1">
                                <a:latin typeface="Cambria Math" panose="02040503050406030204" pitchFamily="18" charset="0"/>
                              </a:rPr>
                              <m:t>𝑘</m:t>
                            </m:r>
                          </m:sub>
                        </m:sSub>
                      </m:sup>
                    </m:sSup>
                    <m:r>
                      <a:rPr lang="fr-CH" sz="2800" b="0" i="1" smtClean="0">
                        <a:latin typeface="Cambria Math" panose="02040503050406030204" pitchFamily="18" charset="0"/>
                      </a:rPr>
                      <m:t>=</m:t>
                    </m:r>
                    <m:f>
                      <m:fPr>
                        <m:ctrlPr>
                          <a:rPr lang="fr-CH" sz="2800" b="0" i="1" smtClean="0">
                            <a:latin typeface="Cambria Math" panose="02040503050406030204" pitchFamily="18" charset="0"/>
                          </a:rPr>
                        </m:ctrlPr>
                      </m:fPr>
                      <m:num>
                        <m:sSup>
                          <m:sSupPr>
                            <m:ctrlPr>
                              <a:rPr lang="fr-CH" sz="2800" i="1">
                                <a:latin typeface="Cambria Math" panose="02040503050406030204" pitchFamily="18" charset="0"/>
                              </a:rPr>
                            </m:ctrlPr>
                          </m:sSupPr>
                          <m:e>
                            <m:r>
                              <a:rPr lang="fr-CH" sz="2800" i="1">
                                <a:latin typeface="Cambria Math" panose="02040503050406030204" pitchFamily="18" charset="0"/>
                              </a:rPr>
                              <m:t>𝑒</m:t>
                            </m:r>
                          </m:e>
                          <m:sup>
                            <m:sSub>
                              <m:sSubPr>
                                <m:ctrlPr>
                                  <a:rPr lang="fr-CH" sz="2800" i="1">
                                    <a:latin typeface="Cambria Math" panose="02040503050406030204" pitchFamily="18" charset="0"/>
                                    <a:ea typeface="Cambria Math" panose="02040503050406030204" pitchFamily="18" charset="0"/>
                                  </a:rPr>
                                </m:ctrlPr>
                              </m:sSubPr>
                              <m:e>
                                <m:r>
                                  <a:rPr lang="fr-CH" sz="2800" b="1" i="1">
                                    <a:latin typeface="Cambria Math" panose="02040503050406030204" pitchFamily="18" charset="0"/>
                                    <a:ea typeface="Cambria Math" panose="02040503050406030204" pitchFamily="18" charset="0"/>
                                  </a:rPr>
                                  <m:t>𝒘</m:t>
                                </m:r>
                              </m:e>
                              <m:sub>
                                <m:r>
                                  <a:rPr lang="fr-CH" sz="2800" i="1">
                                    <a:latin typeface="Cambria Math" panose="02040503050406030204" pitchFamily="18" charset="0"/>
                                    <a:ea typeface="Cambria Math" charset="0"/>
                                    <a:cs typeface="Cambria Math" charset="0"/>
                                  </a:rPr>
                                  <m:t>𝑖</m:t>
                                </m:r>
                              </m:sub>
                            </m:sSub>
                            <m:r>
                              <a:rPr lang="fr-CH" sz="2800" i="1">
                                <a:latin typeface="Cambria Math" panose="02040503050406030204" pitchFamily="18" charset="0"/>
                                <a:ea typeface="Cambria Math" panose="02040503050406030204" pitchFamily="18" charset="0"/>
                                <a:cs typeface="Cambria Math" charset="0"/>
                              </a:rPr>
                              <m:t>∙</m:t>
                            </m:r>
                            <m:sSub>
                              <m:sSubPr>
                                <m:ctrlPr>
                                  <a:rPr lang="fr-CH" sz="2800" i="1">
                                    <a:latin typeface="Cambria Math" panose="02040503050406030204" pitchFamily="18" charset="0"/>
                                  </a:rPr>
                                </m:ctrlPr>
                              </m:sSubPr>
                              <m:e>
                                <m:r>
                                  <a:rPr lang="fr-CH" sz="2800" b="1" i="1">
                                    <a:latin typeface="Cambria Math" panose="02040503050406030204" pitchFamily="18" charset="0"/>
                                  </a:rPr>
                                  <m:t>𝒘</m:t>
                                </m:r>
                              </m:e>
                              <m:sub>
                                <m:r>
                                  <a:rPr lang="fr-CH" sz="2800" i="1">
                                    <a:latin typeface="Cambria Math" panose="02040503050406030204" pitchFamily="18" charset="0"/>
                                  </a:rPr>
                                  <m:t>𝑘</m:t>
                                </m:r>
                              </m:sub>
                            </m:sSub>
                          </m:sup>
                        </m:sSup>
                      </m:num>
                      <m:den>
                        <m:sSup>
                          <m:sSupPr>
                            <m:ctrlPr>
                              <a:rPr lang="fr-CH" sz="2800" i="1">
                                <a:latin typeface="Cambria Math" panose="02040503050406030204" pitchFamily="18" charset="0"/>
                              </a:rPr>
                            </m:ctrlPr>
                          </m:sSupPr>
                          <m:e>
                            <m:r>
                              <a:rPr lang="fr-CH" sz="2800" i="1">
                                <a:latin typeface="Cambria Math" panose="02040503050406030204" pitchFamily="18" charset="0"/>
                              </a:rPr>
                              <m:t>𝑒</m:t>
                            </m:r>
                          </m:e>
                          <m:sup>
                            <m:sSub>
                              <m:sSubPr>
                                <m:ctrlPr>
                                  <a:rPr lang="fr-CH" sz="2800" i="1">
                                    <a:latin typeface="Cambria Math" panose="02040503050406030204" pitchFamily="18" charset="0"/>
                                    <a:ea typeface="Cambria Math" panose="02040503050406030204" pitchFamily="18" charset="0"/>
                                  </a:rPr>
                                </m:ctrlPr>
                              </m:sSubPr>
                              <m:e>
                                <m:r>
                                  <a:rPr lang="fr-CH" sz="2800" b="1" i="1">
                                    <a:latin typeface="Cambria Math" panose="02040503050406030204" pitchFamily="18" charset="0"/>
                                    <a:ea typeface="Cambria Math" panose="02040503050406030204" pitchFamily="18" charset="0"/>
                                  </a:rPr>
                                  <m:t>𝒘</m:t>
                                </m:r>
                              </m:e>
                              <m:sub>
                                <m:r>
                                  <a:rPr lang="fr-CH" sz="2800" b="0" i="1" smtClean="0">
                                    <a:latin typeface="Cambria Math" panose="02040503050406030204" pitchFamily="18" charset="0"/>
                                    <a:ea typeface="Cambria Math" panose="02040503050406030204" pitchFamily="18" charset="0"/>
                                  </a:rPr>
                                  <m:t>𝑗</m:t>
                                </m:r>
                              </m:sub>
                            </m:sSub>
                            <m:r>
                              <a:rPr lang="fr-CH" sz="2800" i="1">
                                <a:latin typeface="Cambria Math" panose="02040503050406030204" pitchFamily="18" charset="0"/>
                                <a:ea typeface="Cambria Math" panose="02040503050406030204" pitchFamily="18" charset="0"/>
                                <a:cs typeface="Cambria Math" charset="0"/>
                              </a:rPr>
                              <m:t>∙</m:t>
                            </m:r>
                            <m:sSub>
                              <m:sSubPr>
                                <m:ctrlPr>
                                  <a:rPr lang="fr-CH" sz="2800" i="1">
                                    <a:latin typeface="Cambria Math" panose="02040503050406030204" pitchFamily="18" charset="0"/>
                                  </a:rPr>
                                </m:ctrlPr>
                              </m:sSubPr>
                              <m:e>
                                <m:r>
                                  <a:rPr lang="fr-CH" sz="2800" b="1" i="1">
                                    <a:latin typeface="Cambria Math" panose="02040503050406030204" pitchFamily="18" charset="0"/>
                                  </a:rPr>
                                  <m:t>𝒘</m:t>
                                </m:r>
                              </m:e>
                              <m:sub>
                                <m:r>
                                  <a:rPr lang="fr-CH" sz="2800" i="1">
                                    <a:latin typeface="Cambria Math" panose="02040503050406030204" pitchFamily="18" charset="0"/>
                                  </a:rPr>
                                  <m:t>𝑘</m:t>
                                </m:r>
                              </m:sub>
                            </m:sSub>
                          </m:sup>
                        </m:sSup>
                      </m:den>
                    </m:f>
                  </m:oMath>
                </a14:m>
                <a:endParaRPr lang="en-US" sz="2800" dirty="0"/>
              </a:p>
              <a:p>
                <a:r>
                  <a:rPr lang="en-US" sz="2800" dirty="0"/>
                  <a:t>we get</a:t>
                </a:r>
              </a:p>
              <a:p>
                <a:pPr/>
                <a14:m>
                  <m:oMathPara xmlns:m="http://schemas.openxmlformats.org/officeDocument/2006/math">
                    <m:oMathParaPr>
                      <m:jc m:val="center"/>
                    </m:oMathParaPr>
                    <m:oMath xmlns:m="http://schemas.openxmlformats.org/officeDocument/2006/math">
                      <m:sSup>
                        <m:sSupPr>
                          <m:ctrlPr>
                            <a:rPr lang="fr-CH" sz="2800" i="1">
                              <a:latin typeface="Cambria Math" panose="02040503050406030204" pitchFamily="18" charset="0"/>
                            </a:rPr>
                          </m:ctrlPr>
                        </m:sSupPr>
                        <m:e>
                          <m:r>
                            <a:rPr lang="fr-CH" sz="2800" i="1">
                              <a:latin typeface="Cambria Math" panose="02040503050406030204" pitchFamily="18" charset="0"/>
                            </a:rPr>
                            <m:t>𝑒</m:t>
                          </m:r>
                        </m:e>
                        <m:sup>
                          <m:sSub>
                            <m:sSubPr>
                              <m:ctrlPr>
                                <a:rPr lang="fr-CH" sz="2800" i="1">
                                  <a:latin typeface="Cambria Math" panose="02040503050406030204" pitchFamily="18" charset="0"/>
                                  <a:ea typeface="Cambria Math" panose="02040503050406030204" pitchFamily="18" charset="0"/>
                                </a:rPr>
                              </m:ctrlPr>
                            </m:sSubPr>
                            <m:e>
                              <m:r>
                                <a:rPr lang="fr-CH" sz="2800" b="1" i="1">
                                  <a:latin typeface="Cambria Math" panose="02040503050406030204" pitchFamily="18" charset="0"/>
                                  <a:ea typeface="Cambria Math" panose="02040503050406030204" pitchFamily="18" charset="0"/>
                                </a:rPr>
                                <m:t>𝒘</m:t>
                              </m:r>
                            </m:e>
                            <m:sub>
                              <m:r>
                                <a:rPr lang="fr-CH" sz="2800" i="1">
                                  <a:latin typeface="Cambria Math" panose="02040503050406030204" pitchFamily="18" charset="0"/>
                                  <a:ea typeface="Cambria Math" panose="02040503050406030204" pitchFamily="18" charset="0"/>
                                </a:rPr>
                                <m:t>𝑖</m:t>
                              </m:r>
                            </m:sub>
                          </m:sSub>
                          <m:r>
                            <a:rPr lang="fr-CH" sz="2800" i="1">
                              <a:latin typeface="Cambria Math" panose="02040503050406030204" pitchFamily="18" charset="0"/>
                              <a:ea typeface="Cambria Math" panose="02040503050406030204" pitchFamily="18" charset="0"/>
                            </a:rPr>
                            <m:t>∙</m:t>
                          </m:r>
                          <m:sSub>
                            <m:sSubPr>
                              <m:ctrlPr>
                                <a:rPr lang="fr-CH" sz="2800" i="1">
                                  <a:latin typeface="Cambria Math" panose="02040503050406030204" pitchFamily="18" charset="0"/>
                                  <a:ea typeface="Cambria Math" panose="02040503050406030204" pitchFamily="18" charset="0"/>
                                </a:rPr>
                              </m:ctrlPr>
                            </m:sSubPr>
                            <m:e>
                              <m:r>
                                <a:rPr lang="fr-CH" sz="2800" b="1" i="1">
                                  <a:latin typeface="Cambria Math" panose="02040503050406030204" pitchFamily="18" charset="0"/>
                                  <a:ea typeface="Cambria Math" panose="02040503050406030204" pitchFamily="18" charset="0"/>
                                </a:rPr>
                                <m:t>𝒘</m:t>
                              </m:r>
                            </m:e>
                            <m:sub>
                              <m:r>
                                <a:rPr lang="fr-CH" sz="2800" b="0" i="1" smtClean="0">
                                  <a:latin typeface="Cambria Math" panose="02040503050406030204" pitchFamily="18" charset="0"/>
                                  <a:ea typeface="Cambria Math" panose="02040503050406030204" pitchFamily="18" charset="0"/>
                                </a:rPr>
                                <m:t>𝑘</m:t>
                              </m:r>
                            </m:sub>
                          </m:sSub>
                        </m:sup>
                      </m:sSup>
                      <m:r>
                        <a:rPr lang="fr-CH" sz="2800" i="1">
                          <a:latin typeface="Cambria Math" panose="02040503050406030204" pitchFamily="18" charset="0"/>
                          <a:ea typeface="Cambria Math" charset="0"/>
                          <a:cs typeface="Cambria Math" charset="0"/>
                        </a:rPr>
                        <m:t>=</m:t>
                      </m:r>
                      <m:sSub>
                        <m:sSubPr>
                          <m:ctrlPr>
                            <a:rPr lang="en-US" sz="2800" i="1">
                              <a:latin typeface="Cambria Math" panose="02040503050406030204" pitchFamily="18" charset="0"/>
                              <a:ea typeface="Cambria Math" panose="02040503050406030204" pitchFamily="18" charset="0"/>
                            </a:rPr>
                          </m:ctrlPr>
                        </m:sSubPr>
                        <m:e>
                          <m:r>
                            <a:rPr lang="fr-CH" sz="2800" i="1">
                              <a:latin typeface="Cambria Math" panose="02040503050406030204" pitchFamily="18" charset="0"/>
                              <a:ea typeface="Cambria Math" panose="02040503050406030204" pitchFamily="18" charset="0"/>
                            </a:rPr>
                            <m:t>𝑃</m:t>
                          </m:r>
                        </m:e>
                        <m:sub>
                          <m:r>
                            <a:rPr lang="en-US" sz="2800" i="1">
                              <a:latin typeface="Cambria Math" panose="02040503050406030204" pitchFamily="18" charset="0"/>
                              <a:ea typeface="Cambria Math" panose="02040503050406030204" pitchFamily="18" charset="0"/>
                            </a:rPr>
                            <m:t>𝜃</m:t>
                          </m:r>
                        </m:sub>
                      </m:sSub>
                      <m:d>
                        <m:dPr>
                          <m:ctrlPr>
                            <a:rPr lang="fr-CH" sz="2800" i="1">
                              <a:latin typeface="Cambria Math" panose="02040503050406030204" pitchFamily="18" charset="0"/>
                              <a:ea typeface="Cambria Math" panose="02040503050406030204" pitchFamily="18" charset="0"/>
                            </a:rPr>
                          </m:ctrlPr>
                        </m:dPr>
                        <m:e>
                          <m:sSub>
                            <m:sSubPr>
                              <m:ctrlPr>
                                <a:rPr lang="fr-CH" sz="2800" i="1">
                                  <a:latin typeface="Cambria Math" panose="02040503050406030204" pitchFamily="18" charset="0"/>
                                </a:rPr>
                              </m:ctrlPr>
                            </m:sSubPr>
                            <m:e>
                              <m:r>
                                <a:rPr lang="fr-CH" sz="2800" i="1">
                                  <a:latin typeface="Cambria Math" panose="02040503050406030204" pitchFamily="18" charset="0"/>
                                </a:rPr>
                                <m:t>𝑤</m:t>
                              </m:r>
                            </m:e>
                            <m:sub>
                              <m:r>
                                <a:rPr lang="fr-CH" sz="2800" b="0" i="1" smtClean="0">
                                  <a:latin typeface="Cambria Math" panose="02040503050406030204" pitchFamily="18" charset="0"/>
                                </a:rPr>
                                <m:t>𝑘</m:t>
                              </m:r>
                            </m:sub>
                          </m:sSub>
                          <m:r>
                            <a:rPr lang="fr-CH" sz="2800" i="1">
                              <a:latin typeface="Cambria Math" panose="02040503050406030204" pitchFamily="18" charset="0"/>
                            </a:rPr>
                            <m:t>|</m:t>
                          </m:r>
                          <m:sSub>
                            <m:sSubPr>
                              <m:ctrlPr>
                                <a:rPr lang="fr-CH" sz="2800" i="1">
                                  <a:latin typeface="Cambria Math" panose="02040503050406030204" pitchFamily="18" charset="0"/>
                                </a:rPr>
                              </m:ctrlPr>
                            </m:sSubPr>
                            <m:e>
                              <m:r>
                                <a:rPr lang="fr-CH" sz="2800" i="1">
                                  <a:latin typeface="Cambria Math" panose="02040503050406030204" pitchFamily="18" charset="0"/>
                                </a:rPr>
                                <m:t>𝑤</m:t>
                              </m:r>
                            </m:e>
                            <m:sub>
                              <m:r>
                                <a:rPr lang="fr-CH" sz="2800" b="0" i="1" smtClean="0">
                                  <a:latin typeface="Cambria Math" panose="02040503050406030204" pitchFamily="18" charset="0"/>
                                </a:rPr>
                                <m:t>𝑖</m:t>
                              </m:r>
                            </m:sub>
                          </m:sSub>
                        </m:e>
                      </m:d>
                      <m:r>
                        <a:rPr lang="fr-CH" sz="2800" i="1">
                          <a:latin typeface="Cambria Math" panose="02040503050406030204" pitchFamily="18" charset="0"/>
                        </a:rPr>
                        <m:t>=</m:t>
                      </m:r>
                      <m:f>
                        <m:fPr>
                          <m:ctrlPr>
                            <a:rPr lang="fr-CH" sz="2800" i="1">
                              <a:latin typeface="Cambria Math" panose="02040503050406030204" pitchFamily="18" charset="0"/>
                            </a:rPr>
                          </m:ctrlPr>
                        </m:fPr>
                        <m:num>
                          <m:sSub>
                            <m:sSubPr>
                              <m:ctrlPr>
                                <a:rPr lang="fr-CH" sz="2800" i="1">
                                  <a:latin typeface="Cambria Math" panose="02040503050406030204" pitchFamily="18" charset="0"/>
                                </a:rPr>
                              </m:ctrlPr>
                            </m:sSubPr>
                            <m:e>
                              <m:r>
                                <a:rPr lang="fr-CH" sz="2800" i="1">
                                  <a:latin typeface="Cambria Math" panose="02040503050406030204" pitchFamily="18" charset="0"/>
                                </a:rPr>
                                <m:t>𝑥</m:t>
                              </m:r>
                            </m:e>
                            <m:sub>
                              <m:r>
                                <a:rPr lang="fr-CH" sz="2800" i="1">
                                  <a:latin typeface="Cambria Math" panose="02040503050406030204" pitchFamily="18" charset="0"/>
                                </a:rPr>
                                <m:t>𝑖</m:t>
                              </m:r>
                              <m:r>
                                <a:rPr lang="fr-CH" sz="2800" b="0" i="1" smtClean="0">
                                  <a:latin typeface="Cambria Math" panose="02040503050406030204" pitchFamily="18" charset="0"/>
                                </a:rPr>
                                <m:t>𝑘</m:t>
                              </m:r>
                            </m:sub>
                          </m:sSub>
                        </m:num>
                        <m:den>
                          <m:sSub>
                            <m:sSubPr>
                              <m:ctrlPr>
                                <a:rPr lang="fr-CH" sz="2800" i="1">
                                  <a:latin typeface="Cambria Math" panose="02040503050406030204" pitchFamily="18" charset="0"/>
                                </a:rPr>
                              </m:ctrlPr>
                            </m:sSubPr>
                            <m:e>
                              <m:r>
                                <a:rPr lang="fr-CH" sz="2800" i="1">
                                  <a:latin typeface="Cambria Math" panose="02040503050406030204" pitchFamily="18" charset="0"/>
                                </a:rPr>
                                <m:t>𝑥</m:t>
                              </m:r>
                            </m:e>
                            <m:sub>
                              <m:r>
                                <a:rPr lang="fr-CH" sz="2800" i="1">
                                  <a:latin typeface="Cambria Math" panose="02040503050406030204" pitchFamily="18" charset="0"/>
                                </a:rPr>
                                <m:t>𝑖</m:t>
                              </m:r>
                            </m:sub>
                          </m:sSub>
                        </m:den>
                      </m:f>
                    </m:oMath>
                  </m:oMathPara>
                </a14:m>
                <a:endParaRPr lang="en-US" sz="2800" dirty="0"/>
              </a:p>
              <a:p>
                <a:endParaRPr lang="en-US" sz="2800" dirty="0"/>
              </a:p>
              <a:p>
                <a:endParaRPr lang="en-US" sz="2800" dirty="0"/>
              </a:p>
            </p:txBody>
          </p:sp>
        </mc:Choice>
        <mc:Fallback xmlns="">
          <p:sp>
            <p:nvSpPr>
              <p:cNvPr id="3" name="Content Placeholder 2">
                <a:extLst>
                  <a:ext uri="{FF2B5EF4-FFF2-40B4-BE49-F238E27FC236}">
                    <a16:creationId xmlns:a16="http://schemas.microsoft.com/office/drawing/2014/main" id="{A0813628-A6E7-3441-8E32-5375E2DEE4BC}"/>
                  </a:ext>
                </a:extLst>
              </p:cNvPr>
              <p:cNvSpPr>
                <a:spLocks noGrp="1" noRot="1" noChangeAspect="1" noMove="1" noResize="1" noEditPoints="1" noAdjustHandles="1" noChangeArrowheads="1" noChangeShapeType="1" noTextEdit="1"/>
              </p:cNvSpPr>
              <p:nvPr>
                <p:ph idx="1"/>
              </p:nvPr>
            </p:nvSpPr>
            <p:spPr>
              <a:blipFill>
                <a:blip r:embed="rId3"/>
                <a:stretch>
                  <a:fillRect l="-1372" t="-1008" b="-3778"/>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2E9EB271-068F-9E42-95F2-378B35298076}"/>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226787493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EDFDC-A303-E740-82AF-91FA17479C4F}"/>
              </a:ext>
            </a:extLst>
          </p:cNvPr>
          <p:cNvSpPr>
            <a:spLocks noGrp="1"/>
          </p:cNvSpPr>
          <p:nvPr>
            <p:ph type="title"/>
          </p:nvPr>
        </p:nvSpPr>
        <p:spPr/>
        <p:txBody>
          <a:bodyPr/>
          <a:lstStyle/>
          <a:p>
            <a:r>
              <a:rPr lang="en-US" dirty="0"/>
              <a:t>Glove Loss Function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111AB3D-8D15-8F4D-95D7-A103C0A3CC0D}"/>
                  </a:ext>
                </a:extLst>
              </p:cNvPr>
              <p:cNvSpPr>
                <a:spLocks noGrp="1"/>
              </p:cNvSpPr>
              <p:nvPr>
                <p:ph idx="1"/>
              </p:nvPr>
            </p:nvSpPr>
            <p:spPr/>
            <p:txBody>
              <a:bodyPr/>
              <a:lstStyle/>
              <a:p>
                <a:r>
                  <a:rPr lang="en-US" dirty="0"/>
                  <a:t>With word </a:t>
                </a:r>
                <a14:m>
                  <m:oMath xmlns:m="http://schemas.openxmlformats.org/officeDocument/2006/math">
                    <m:sSub>
                      <m:sSubPr>
                        <m:ctrlPr>
                          <a:rPr lang="fr-CH" i="1">
                            <a:latin typeface="Cambria Math" panose="02040503050406030204" pitchFamily="18" charset="0"/>
                            <a:ea typeface="Cambria Math" panose="02040503050406030204" pitchFamily="18" charset="0"/>
                          </a:rPr>
                        </m:ctrlPr>
                      </m:sSubPr>
                      <m:e>
                        <m:r>
                          <a:rPr lang="fr-CH" b="0" i="1">
                            <a:latin typeface="Cambria Math" panose="02040503050406030204" pitchFamily="18" charset="0"/>
                            <a:ea typeface="Cambria Math" panose="02040503050406030204" pitchFamily="18" charset="0"/>
                          </a:rPr>
                          <m:t>𝑤</m:t>
                        </m:r>
                      </m:e>
                      <m:sub>
                        <m:r>
                          <a:rPr lang="fr-CH" b="0" i="1">
                            <a:latin typeface="Cambria Math" panose="02040503050406030204" pitchFamily="18" charset="0"/>
                            <a:ea typeface="Cambria Math" panose="02040503050406030204" pitchFamily="18" charset="0"/>
                          </a:rPr>
                          <m:t>𝑖</m:t>
                        </m:r>
                      </m:sub>
                    </m:sSub>
                  </m:oMath>
                </a14:m>
                <a:r>
                  <a:rPr lang="en-US" dirty="0"/>
                  <a:t> and context words </a:t>
                </a:r>
                <a14:m>
                  <m:oMath xmlns:m="http://schemas.openxmlformats.org/officeDocument/2006/math">
                    <m:sSub>
                      <m:sSubPr>
                        <m:ctrlPr>
                          <a:rPr lang="fr-CH" i="1">
                            <a:latin typeface="Cambria Math" panose="02040503050406030204" pitchFamily="18" charset="0"/>
                            <a:ea typeface="Cambria Math" panose="02040503050406030204" pitchFamily="18" charset="0"/>
                          </a:rPr>
                        </m:ctrlPr>
                      </m:sSubPr>
                      <m:e>
                        <m:r>
                          <a:rPr lang="fr-CH" b="0" i="1">
                            <a:latin typeface="Cambria Math" panose="02040503050406030204" pitchFamily="18" charset="0"/>
                            <a:ea typeface="Cambria Math" panose="02040503050406030204" pitchFamily="18" charset="0"/>
                          </a:rPr>
                          <m:t>𝑤</m:t>
                        </m:r>
                      </m:e>
                      <m:sub>
                        <m:r>
                          <a:rPr lang="fr-CH" b="0" i="1" smtClean="0">
                            <a:latin typeface="Cambria Math" panose="02040503050406030204" pitchFamily="18" charset="0"/>
                            <a:ea typeface="Cambria Math" panose="02040503050406030204" pitchFamily="18" charset="0"/>
                          </a:rPr>
                          <m:t>𝑘</m:t>
                        </m:r>
                      </m:sub>
                    </m:sSub>
                  </m:oMath>
                </a14:m>
                <a:endParaRPr lang="en-US" dirty="0"/>
              </a:p>
              <a:p>
                <a:r>
                  <a:rPr lang="en-US" dirty="0"/>
                  <a:t>Assume</a:t>
                </a:r>
              </a:p>
              <a:p>
                <a:pPr/>
                <a14:m>
                  <m:oMathPara xmlns:m="http://schemas.openxmlformats.org/officeDocument/2006/math">
                    <m:oMathParaPr>
                      <m:jc m:val="centerGroup"/>
                    </m:oMathParaPr>
                    <m:oMath xmlns:m="http://schemas.openxmlformats.org/officeDocument/2006/math">
                      <m:sSup>
                        <m:sSupPr>
                          <m:ctrlPr>
                            <a:rPr lang="fr-CH" i="1">
                              <a:latin typeface="Cambria Math" panose="02040503050406030204" pitchFamily="18" charset="0"/>
                            </a:rPr>
                          </m:ctrlPr>
                        </m:sSupPr>
                        <m:e>
                          <m:r>
                            <a:rPr lang="fr-CH" i="1">
                              <a:latin typeface="Cambria Math" panose="02040503050406030204" pitchFamily="18" charset="0"/>
                            </a:rPr>
                            <m:t>𝑒</m:t>
                          </m:r>
                        </m:e>
                        <m:sup>
                          <m:sSub>
                            <m:sSubPr>
                              <m:ctrlPr>
                                <a:rPr lang="fr-CH" i="1">
                                  <a:latin typeface="Cambria Math" panose="02040503050406030204" pitchFamily="18" charset="0"/>
                                  <a:ea typeface="Cambria Math" panose="02040503050406030204" pitchFamily="18" charset="0"/>
                                </a:rPr>
                              </m:ctrlPr>
                            </m:sSubPr>
                            <m:e>
                              <m:r>
                                <a:rPr lang="fr-CH" b="1" i="1">
                                  <a:latin typeface="Cambria Math" panose="02040503050406030204" pitchFamily="18" charset="0"/>
                                  <a:ea typeface="Cambria Math" panose="02040503050406030204" pitchFamily="18" charset="0"/>
                                </a:rPr>
                                <m:t>𝒘</m:t>
                              </m:r>
                            </m:e>
                            <m:sub>
                              <m:r>
                                <a:rPr lang="fr-CH" b="0" i="1" smtClean="0">
                                  <a:latin typeface="Cambria Math" panose="02040503050406030204" pitchFamily="18" charset="0"/>
                                  <a:ea typeface="Cambria Math" panose="02040503050406030204" pitchFamily="18" charset="0"/>
                                </a:rPr>
                                <m:t>𝑖</m:t>
                              </m:r>
                            </m:sub>
                          </m:sSub>
                          <m:r>
                            <a:rPr lang="fr-CH" i="1">
                              <a:latin typeface="Cambria Math" panose="02040503050406030204" pitchFamily="18" charset="0"/>
                              <a:ea typeface="Cambria Math" panose="02040503050406030204" pitchFamily="18" charset="0"/>
                            </a:rPr>
                            <m:t>∙</m:t>
                          </m:r>
                          <m:sSub>
                            <m:sSubPr>
                              <m:ctrlPr>
                                <a:rPr lang="fr-CH" i="1" smtClean="0">
                                  <a:latin typeface="Cambria Math" panose="02040503050406030204" pitchFamily="18" charset="0"/>
                                  <a:ea typeface="Cambria Math" panose="02040503050406030204" pitchFamily="18" charset="0"/>
                                </a:rPr>
                              </m:ctrlPr>
                            </m:sSubPr>
                            <m:e>
                              <m:r>
                                <a:rPr lang="fr-CH" b="1" i="1" smtClean="0">
                                  <a:latin typeface="Cambria Math" panose="02040503050406030204" pitchFamily="18" charset="0"/>
                                  <a:ea typeface="Cambria Math" panose="02040503050406030204" pitchFamily="18" charset="0"/>
                                </a:rPr>
                                <m:t>𝒘</m:t>
                              </m:r>
                            </m:e>
                            <m:sub>
                              <m:r>
                                <a:rPr lang="fr-CH" b="0" i="1" smtClean="0">
                                  <a:latin typeface="Cambria Math" panose="02040503050406030204" pitchFamily="18" charset="0"/>
                                  <a:ea typeface="Cambria Math" panose="02040503050406030204" pitchFamily="18" charset="0"/>
                                </a:rPr>
                                <m:t>𝑘</m:t>
                              </m:r>
                            </m:sub>
                          </m:sSub>
                        </m:sup>
                      </m:sSup>
                      <m:r>
                        <a:rPr lang="fr-CH" b="0" i="1" smtClean="0">
                          <a:latin typeface="Cambria Math" panose="02040503050406030204" pitchFamily="18" charset="0"/>
                          <a:ea typeface="Cambria Math" charset="0"/>
                          <a:cs typeface="Cambria Math" charset="0"/>
                        </a:rPr>
                        <m:t>=</m:t>
                      </m:r>
                      <m:sSub>
                        <m:sSubPr>
                          <m:ctrlPr>
                            <a:rPr lang="en-US" i="1">
                              <a:latin typeface="Cambria Math" panose="02040503050406030204" pitchFamily="18" charset="0"/>
                              <a:ea typeface="Cambria Math" panose="02040503050406030204" pitchFamily="18" charset="0"/>
                            </a:rPr>
                          </m:ctrlPr>
                        </m:sSubPr>
                        <m:e>
                          <m:r>
                            <a:rPr lang="fr-CH" i="1">
                              <a:latin typeface="Cambria Math" panose="02040503050406030204" pitchFamily="18" charset="0"/>
                              <a:ea typeface="Cambria Math" panose="02040503050406030204" pitchFamily="18" charset="0"/>
                            </a:rPr>
                            <m:t>𝑃</m:t>
                          </m:r>
                        </m:e>
                        <m:sub>
                          <m:r>
                            <a:rPr lang="en-US" i="1">
                              <a:latin typeface="Cambria Math" panose="02040503050406030204" pitchFamily="18" charset="0"/>
                              <a:ea typeface="Cambria Math" panose="02040503050406030204" pitchFamily="18" charset="0"/>
                            </a:rPr>
                            <m:t>𝜃</m:t>
                          </m:r>
                        </m:sub>
                      </m:sSub>
                      <m:d>
                        <m:dPr>
                          <m:ctrlPr>
                            <a:rPr lang="fr-CH" i="1">
                              <a:latin typeface="Cambria Math" panose="02040503050406030204" pitchFamily="18" charset="0"/>
                              <a:ea typeface="Cambria Math" panose="02040503050406030204" pitchFamily="18" charset="0"/>
                            </a:rPr>
                          </m:ctrlPr>
                        </m:dPr>
                        <m:e>
                          <m:sSub>
                            <m:sSubPr>
                              <m:ctrlPr>
                                <a:rPr lang="fr-CH" i="1">
                                  <a:latin typeface="Cambria Math" panose="02040503050406030204" pitchFamily="18" charset="0"/>
                                </a:rPr>
                              </m:ctrlPr>
                            </m:sSubPr>
                            <m:e>
                              <m:r>
                                <a:rPr lang="fr-CH" i="1">
                                  <a:latin typeface="Cambria Math" panose="02040503050406030204" pitchFamily="18" charset="0"/>
                                </a:rPr>
                                <m:t>𝑤</m:t>
                              </m:r>
                            </m:e>
                            <m:sub>
                              <m:r>
                                <a:rPr lang="fr-CH" b="0" i="1" smtClean="0">
                                  <a:latin typeface="Cambria Math" panose="02040503050406030204" pitchFamily="18" charset="0"/>
                                </a:rPr>
                                <m:t>𝑘</m:t>
                              </m:r>
                            </m:sub>
                          </m:sSub>
                          <m:r>
                            <a:rPr lang="fr-CH" i="1">
                              <a:latin typeface="Cambria Math" panose="02040503050406030204" pitchFamily="18" charset="0"/>
                            </a:rPr>
                            <m:t>|</m:t>
                          </m:r>
                          <m:sSub>
                            <m:sSubPr>
                              <m:ctrlPr>
                                <a:rPr lang="fr-CH" i="1">
                                  <a:latin typeface="Cambria Math" panose="02040503050406030204" pitchFamily="18" charset="0"/>
                                </a:rPr>
                              </m:ctrlPr>
                            </m:sSubPr>
                            <m:e>
                              <m:r>
                                <a:rPr lang="fr-CH" i="1">
                                  <a:latin typeface="Cambria Math" panose="02040503050406030204" pitchFamily="18" charset="0"/>
                                </a:rPr>
                                <m:t>𝑤</m:t>
                              </m:r>
                            </m:e>
                            <m:sub>
                              <m:r>
                                <a:rPr lang="fr-CH" b="0" i="1" smtClean="0">
                                  <a:latin typeface="Cambria Math" panose="02040503050406030204" pitchFamily="18" charset="0"/>
                                </a:rPr>
                                <m:t>𝑖</m:t>
                              </m:r>
                            </m:sub>
                          </m:sSub>
                        </m:e>
                      </m:d>
                      <m:r>
                        <a:rPr lang="fr-CH" b="0" i="1" smtClean="0">
                          <a:latin typeface="Cambria Math" panose="02040503050406030204" pitchFamily="18" charset="0"/>
                        </a:rPr>
                        <m:t>=</m:t>
                      </m:r>
                      <m:f>
                        <m:fPr>
                          <m:ctrlPr>
                            <a:rPr lang="fr-CH" i="1">
                              <a:latin typeface="Cambria Math" panose="02040503050406030204" pitchFamily="18" charset="0"/>
                            </a:rPr>
                          </m:ctrlPr>
                        </m:fPr>
                        <m:num>
                          <m:sSub>
                            <m:sSubPr>
                              <m:ctrlPr>
                                <a:rPr lang="fr-CH" i="1">
                                  <a:latin typeface="Cambria Math" panose="02040503050406030204" pitchFamily="18" charset="0"/>
                                </a:rPr>
                              </m:ctrlPr>
                            </m:sSubPr>
                            <m:e>
                              <m:r>
                                <a:rPr lang="fr-CH" i="1">
                                  <a:latin typeface="Cambria Math" panose="02040503050406030204" pitchFamily="18" charset="0"/>
                                </a:rPr>
                                <m:t>𝑥</m:t>
                              </m:r>
                            </m:e>
                            <m:sub>
                              <m:r>
                                <a:rPr lang="fr-CH" i="1">
                                  <a:latin typeface="Cambria Math" panose="02040503050406030204" pitchFamily="18" charset="0"/>
                                </a:rPr>
                                <m:t>𝑖</m:t>
                              </m:r>
                              <m:r>
                                <a:rPr lang="fr-CH" b="0" i="1" smtClean="0">
                                  <a:latin typeface="Cambria Math" panose="02040503050406030204" pitchFamily="18" charset="0"/>
                                </a:rPr>
                                <m:t>𝑘</m:t>
                              </m:r>
                            </m:sub>
                          </m:sSub>
                        </m:num>
                        <m:den>
                          <m:sSub>
                            <m:sSubPr>
                              <m:ctrlPr>
                                <a:rPr lang="fr-CH" i="1">
                                  <a:latin typeface="Cambria Math" panose="02040503050406030204" pitchFamily="18" charset="0"/>
                                </a:rPr>
                              </m:ctrlPr>
                            </m:sSubPr>
                            <m:e>
                              <m:r>
                                <a:rPr lang="fr-CH" i="1">
                                  <a:latin typeface="Cambria Math" panose="02040503050406030204" pitchFamily="18" charset="0"/>
                                </a:rPr>
                                <m:t>𝑥</m:t>
                              </m:r>
                            </m:e>
                            <m:sub>
                              <m:r>
                                <a:rPr lang="fr-CH" i="1">
                                  <a:latin typeface="Cambria Math" panose="02040503050406030204" pitchFamily="18" charset="0"/>
                                </a:rPr>
                                <m:t>𝑖</m:t>
                              </m:r>
                            </m:sub>
                          </m:sSub>
                        </m:den>
                      </m:f>
                    </m:oMath>
                  </m:oMathPara>
                </a14:m>
                <a:endParaRPr lang="en-US" dirty="0"/>
              </a:p>
              <a:p>
                <a:r>
                  <a:rPr lang="en-US" dirty="0"/>
                  <a:t>taking the logarithm</a:t>
                </a:r>
              </a:p>
              <a:p>
                <a:pPr/>
                <a14:m>
                  <m:oMathPara xmlns:m="http://schemas.openxmlformats.org/officeDocument/2006/math">
                    <m:oMathParaPr>
                      <m:jc m:val="centerGroup"/>
                    </m:oMathParaPr>
                    <m:oMath xmlns:m="http://schemas.openxmlformats.org/officeDocument/2006/math">
                      <m:sSub>
                        <m:sSubPr>
                          <m:ctrlPr>
                            <a:rPr lang="fr-CH" i="1">
                              <a:latin typeface="Cambria Math" panose="02040503050406030204" pitchFamily="18" charset="0"/>
                              <a:ea typeface="Cambria Math" panose="02040503050406030204" pitchFamily="18" charset="0"/>
                            </a:rPr>
                          </m:ctrlPr>
                        </m:sSubPr>
                        <m:e>
                          <m:r>
                            <a:rPr lang="fr-CH" b="1" i="1">
                              <a:latin typeface="Cambria Math" panose="02040503050406030204" pitchFamily="18" charset="0"/>
                              <a:ea typeface="Cambria Math" panose="02040503050406030204" pitchFamily="18" charset="0"/>
                            </a:rPr>
                            <m:t>𝒘</m:t>
                          </m:r>
                        </m:e>
                        <m:sub>
                          <m:r>
                            <a:rPr lang="fr-CH" i="1">
                              <a:latin typeface="Cambria Math" panose="02040503050406030204" pitchFamily="18" charset="0"/>
                              <a:ea typeface="Cambria Math" panose="02040503050406030204" pitchFamily="18" charset="0"/>
                            </a:rPr>
                            <m:t>𝑖</m:t>
                          </m:r>
                        </m:sub>
                      </m:sSub>
                      <m:r>
                        <a:rPr lang="fr-CH" i="1">
                          <a:latin typeface="Cambria Math" panose="02040503050406030204" pitchFamily="18" charset="0"/>
                          <a:ea typeface="Cambria Math" panose="02040503050406030204" pitchFamily="18" charset="0"/>
                        </a:rPr>
                        <m:t>∙</m:t>
                      </m:r>
                      <m:sSub>
                        <m:sSubPr>
                          <m:ctrlPr>
                            <a:rPr lang="fr-CH" i="1">
                              <a:latin typeface="Cambria Math" panose="02040503050406030204" pitchFamily="18" charset="0"/>
                              <a:ea typeface="Cambria Math" panose="02040503050406030204" pitchFamily="18" charset="0"/>
                            </a:rPr>
                          </m:ctrlPr>
                        </m:sSubPr>
                        <m:e>
                          <m:r>
                            <a:rPr lang="fr-CH" b="1" i="1" smtClean="0">
                              <a:latin typeface="Cambria Math" panose="02040503050406030204" pitchFamily="18" charset="0"/>
                              <a:ea typeface="Cambria Math" panose="02040503050406030204" pitchFamily="18" charset="0"/>
                            </a:rPr>
                            <m:t>𝒘</m:t>
                          </m:r>
                        </m:e>
                        <m:sub>
                          <m:r>
                            <a:rPr lang="fr-CH" b="0" i="1" smtClean="0">
                              <a:latin typeface="Cambria Math" panose="02040503050406030204" pitchFamily="18" charset="0"/>
                              <a:ea typeface="Cambria Math" panose="02040503050406030204" pitchFamily="18" charset="0"/>
                            </a:rPr>
                            <m:t>𝑘</m:t>
                          </m:r>
                        </m:sub>
                      </m:sSub>
                      <m:r>
                        <a:rPr lang="fr-CH" b="0" i="1" smtClean="0">
                          <a:latin typeface="Cambria Math" panose="02040503050406030204" pitchFamily="18" charset="0"/>
                          <a:ea typeface="Cambria Math" panose="02040503050406030204" pitchFamily="18" charset="0"/>
                        </a:rPr>
                        <m:t>=</m:t>
                      </m:r>
                      <m:func>
                        <m:funcPr>
                          <m:ctrlPr>
                            <a:rPr lang="fr-CH" b="0" i="1" smtClean="0">
                              <a:latin typeface="Cambria Math" panose="02040503050406030204" pitchFamily="18" charset="0"/>
                              <a:ea typeface="Cambria Math" panose="02040503050406030204" pitchFamily="18" charset="0"/>
                            </a:rPr>
                          </m:ctrlPr>
                        </m:funcPr>
                        <m:fName>
                          <m:r>
                            <m:rPr>
                              <m:sty m:val="p"/>
                            </m:rPr>
                            <a:rPr lang="fr-CH" b="0" i="0" smtClean="0">
                              <a:latin typeface="Cambria Math" panose="02040503050406030204" pitchFamily="18" charset="0"/>
                              <a:ea typeface="Cambria Math" panose="02040503050406030204" pitchFamily="18" charset="0"/>
                            </a:rPr>
                            <m:t>log</m:t>
                          </m:r>
                        </m:fName>
                        <m:e>
                          <m:sSub>
                            <m:sSubPr>
                              <m:ctrlPr>
                                <a:rPr lang="fr-CH" i="1">
                                  <a:latin typeface="Cambria Math" panose="02040503050406030204" pitchFamily="18" charset="0"/>
                                </a:rPr>
                              </m:ctrlPr>
                            </m:sSubPr>
                            <m:e>
                              <m:r>
                                <a:rPr lang="fr-CH" i="1">
                                  <a:latin typeface="Cambria Math" panose="02040503050406030204" pitchFamily="18" charset="0"/>
                                </a:rPr>
                                <m:t>𝑥</m:t>
                              </m:r>
                            </m:e>
                            <m:sub>
                              <m:r>
                                <a:rPr lang="fr-CH" i="1">
                                  <a:latin typeface="Cambria Math" panose="02040503050406030204" pitchFamily="18" charset="0"/>
                                </a:rPr>
                                <m:t>𝑖</m:t>
                              </m:r>
                              <m:r>
                                <a:rPr lang="fr-CH" b="0" i="1" smtClean="0">
                                  <a:latin typeface="Cambria Math" panose="02040503050406030204" pitchFamily="18" charset="0"/>
                                </a:rPr>
                                <m:t>𝑘</m:t>
                              </m:r>
                            </m:sub>
                          </m:sSub>
                          <m:r>
                            <a:rPr lang="fr-CH" b="0" i="1" smtClean="0">
                              <a:latin typeface="Cambria Math" panose="02040503050406030204" pitchFamily="18" charset="0"/>
                            </a:rPr>
                            <m:t>−</m:t>
                          </m:r>
                          <m:func>
                            <m:funcPr>
                              <m:ctrlPr>
                                <a:rPr lang="fr-CH" b="0" i="1" smtClean="0">
                                  <a:latin typeface="Cambria Math" panose="02040503050406030204" pitchFamily="18" charset="0"/>
                                </a:rPr>
                              </m:ctrlPr>
                            </m:funcPr>
                            <m:fName>
                              <m:r>
                                <m:rPr>
                                  <m:sty m:val="p"/>
                                </m:rPr>
                                <a:rPr lang="fr-CH" b="0" i="0" smtClean="0">
                                  <a:latin typeface="Cambria Math" panose="02040503050406030204" pitchFamily="18" charset="0"/>
                                </a:rPr>
                                <m:t>log</m:t>
                              </m:r>
                            </m:fName>
                            <m:e>
                              <m:sSub>
                                <m:sSubPr>
                                  <m:ctrlPr>
                                    <a:rPr lang="fr-CH" i="1">
                                      <a:latin typeface="Cambria Math" panose="02040503050406030204" pitchFamily="18" charset="0"/>
                                    </a:rPr>
                                  </m:ctrlPr>
                                </m:sSubPr>
                                <m:e>
                                  <m:r>
                                    <a:rPr lang="fr-CH" i="1">
                                      <a:latin typeface="Cambria Math" panose="02040503050406030204" pitchFamily="18" charset="0"/>
                                    </a:rPr>
                                    <m:t>𝑥</m:t>
                                  </m:r>
                                </m:e>
                                <m:sub>
                                  <m:r>
                                    <a:rPr lang="fr-CH" i="1">
                                      <a:latin typeface="Cambria Math" panose="02040503050406030204" pitchFamily="18" charset="0"/>
                                    </a:rPr>
                                    <m:t>𝑖</m:t>
                                  </m:r>
                                </m:sub>
                              </m:sSub>
                            </m:e>
                          </m:func>
                        </m:e>
                      </m:func>
                    </m:oMath>
                  </m:oMathPara>
                </a14:m>
                <a:endParaRPr lang="en-US" dirty="0"/>
              </a:p>
              <a:p>
                <a:endParaRPr lang="en-US" dirty="0"/>
              </a:p>
              <a:p>
                <a:r>
                  <a:rPr lang="en-US" dirty="0"/>
                  <a:t>Adding additional bias terms </a:t>
                </a:r>
                <a:r>
                  <a:rPr lang="fr-CH" dirty="0"/>
                  <a:t>for</a:t>
                </a:r>
                <a:r>
                  <a:rPr lang="fr-CH" dirty="0">
                    <a:ea typeface="Cambria Math" panose="02040503050406030204" pitchFamily="18" charset="0"/>
                  </a:rPr>
                  <a:t> </a:t>
                </a:r>
                <a14:m>
                  <m:oMath xmlns:m="http://schemas.openxmlformats.org/officeDocument/2006/math">
                    <m:sSub>
                      <m:sSubPr>
                        <m:ctrlPr>
                          <a:rPr lang="fr-CH" i="1">
                            <a:latin typeface="Cambria Math" panose="02040503050406030204" pitchFamily="18" charset="0"/>
                            <a:ea typeface="Cambria Math" panose="02040503050406030204" pitchFamily="18" charset="0"/>
                          </a:rPr>
                        </m:ctrlPr>
                      </m:sSubPr>
                      <m:e>
                        <m:r>
                          <a:rPr lang="fr-CH" i="1">
                            <a:latin typeface="Cambria Math" panose="02040503050406030204" pitchFamily="18" charset="0"/>
                            <a:ea typeface="Cambria Math" panose="02040503050406030204" pitchFamily="18" charset="0"/>
                          </a:rPr>
                          <m:t>𝑤</m:t>
                        </m:r>
                      </m:e>
                      <m:sub>
                        <m:r>
                          <a:rPr lang="fr-CH" b="0" i="1" smtClean="0">
                            <a:latin typeface="Cambria Math" panose="02040503050406030204" pitchFamily="18" charset="0"/>
                            <a:ea typeface="Cambria Math" panose="02040503050406030204" pitchFamily="18" charset="0"/>
                          </a:rPr>
                          <m:t>𝑖</m:t>
                        </m:r>
                      </m:sub>
                    </m:sSub>
                  </m:oMath>
                </a14:m>
                <a:r>
                  <a:rPr lang="fr-CH" dirty="0"/>
                  <a:t> and </a:t>
                </a:r>
                <a14:m>
                  <m:oMath xmlns:m="http://schemas.openxmlformats.org/officeDocument/2006/math">
                    <m:sSub>
                      <m:sSubPr>
                        <m:ctrlPr>
                          <a:rPr lang="fr-CH" i="1">
                            <a:latin typeface="Cambria Math" panose="02040503050406030204" pitchFamily="18" charset="0"/>
                            <a:ea typeface="Cambria Math" panose="02040503050406030204" pitchFamily="18" charset="0"/>
                          </a:rPr>
                        </m:ctrlPr>
                      </m:sSubPr>
                      <m:e>
                        <m:r>
                          <a:rPr lang="fr-CH" b="0" i="1">
                            <a:latin typeface="Cambria Math" panose="02040503050406030204" pitchFamily="18" charset="0"/>
                            <a:ea typeface="Cambria Math" panose="02040503050406030204" pitchFamily="18" charset="0"/>
                          </a:rPr>
                          <m:t>𝑤</m:t>
                        </m:r>
                      </m:e>
                      <m:sub>
                        <m:r>
                          <a:rPr lang="fr-CH" b="0" i="1">
                            <a:latin typeface="Cambria Math" panose="02040503050406030204" pitchFamily="18" charset="0"/>
                            <a:ea typeface="Cambria Math" panose="02040503050406030204" pitchFamily="18" charset="0"/>
                          </a:rPr>
                          <m:t>𝑘</m:t>
                        </m:r>
                      </m:sub>
                    </m:sSub>
                  </m:oMath>
                </a14:m>
                <a:endParaRPr lang="en-US" dirty="0"/>
              </a:p>
              <a:p>
                <a:r>
                  <a:rPr lang="en-US" dirty="0"/>
                  <a:t>	</a:t>
                </a:r>
                <a:r>
                  <a:rPr lang="fr-CH" dirty="0">
                    <a:ea typeface="Cambria Math" panose="02040503050406030204" pitchFamily="18" charset="0"/>
                  </a:rPr>
                  <a:t> </a:t>
                </a:r>
                <a14:m>
                  <m:oMath xmlns:m="http://schemas.openxmlformats.org/officeDocument/2006/math">
                    <m:sSub>
                      <m:sSubPr>
                        <m:ctrlPr>
                          <a:rPr lang="fr-CH" i="1">
                            <a:latin typeface="Cambria Math" panose="02040503050406030204" pitchFamily="18" charset="0"/>
                            <a:ea typeface="Cambria Math" panose="02040503050406030204" pitchFamily="18" charset="0"/>
                          </a:rPr>
                        </m:ctrlPr>
                      </m:sSubPr>
                      <m:e>
                        <m:r>
                          <a:rPr lang="fr-CH" b="1" i="1">
                            <a:latin typeface="Cambria Math" panose="02040503050406030204" pitchFamily="18" charset="0"/>
                            <a:ea typeface="Cambria Math" panose="02040503050406030204" pitchFamily="18" charset="0"/>
                          </a:rPr>
                          <m:t>𝒘</m:t>
                        </m:r>
                      </m:e>
                      <m:sub>
                        <m:r>
                          <a:rPr lang="fr-CH" i="1">
                            <a:latin typeface="Cambria Math" panose="02040503050406030204" pitchFamily="18" charset="0"/>
                            <a:ea typeface="Cambria Math" panose="02040503050406030204" pitchFamily="18" charset="0"/>
                          </a:rPr>
                          <m:t>𝑖</m:t>
                        </m:r>
                      </m:sub>
                    </m:sSub>
                    <m:r>
                      <a:rPr lang="fr-CH" i="1">
                        <a:latin typeface="Cambria Math" panose="02040503050406030204" pitchFamily="18" charset="0"/>
                        <a:ea typeface="Cambria Math" panose="02040503050406030204" pitchFamily="18" charset="0"/>
                      </a:rPr>
                      <m:t>∙</m:t>
                    </m:r>
                    <m:sSub>
                      <m:sSubPr>
                        <m:ctrlPr>
                          <a:rPr lang="fr-CH" i="1">
                            <a:latin typeface="Cambria Math" panose="02040503050406030204" pitchFamily="18" charset="0"/>
                            <a:ea typeface="Cambria Math" panose="02040503050406030204" pitchFamily="18" charset="0"/>
                          </a:rPr>
                        </m:ctrlPr>
                      </m:sSubPr>
                      <m:e>
                        <m:r>
                          <a:rPr lang="fr-CH" b="1" i="1">
                            <a:latin typeface="Cambria Math" panose="02040503050406030204" pitchFamily="18" charset="0"/>
                            <a:ea typeface="Cambria Math" panose="02040503050406030204" pitchFamily="18" charset="0"/>
                          </a:rPr>
                          <m:t>𝒘</m:t>
                        </m:r>
                      </m:e>
                      <m:sub>
                        <m:r>
                          <a:rPr lang="fr-CH" b="0" i="1" smtClean="0">
                            <a:latin typeface="Cambria Math" panose="02040503050406030204" pitchFamily="18" charset="0"/>
                            <a:ea typeface="Cambria Math" panose="02040503050406030204" pitchFamily="18" charset="0"/>
                          </a:rPr>
                          <m:t>𝑘</m:t>
                        </m:r>
                      </m:sub>
                    </m:sSub>
                    <m:r>
                      <a:rPr lang="fr-CH" b="0" i="1" smtClean="0">
                        <a:latin typeface="Cambria Math" panose="02040503050406030204" pitchFamily="18" charset="0"/>
                        <a:ea typeface="Cambria Math" charset="0"/>
                        <a:cs typeface="Cambria Math" charset="0"/>
                      </a:rPr>
                      <m:t>+</m:t>
                    </m:r>
                    <m:sSub>
                      <m:sSubPr>
                        <m:ctrlPr>
                          <a:rPr lang="fr-CH" b="0" i="1" smtClean="0">
                            <a:latin typeface="Cambria Math" panose="02040503050406030204" pitchFamily="18" charset="0"/>
                            <a:ea typeface="Cambria Math" charset="0"/>
                          </a:rPr>
                        </m:ctrlPr>
                      </m:sSubPr>
                      <m:e>
                        <m:r>
                          <a:rPr lang="fr-CH" b="1" i="1" smtClean="0">
                            <a:latin typeface="Cambria Math" panose="02040503050406030204" pitchFamily="18" charset="0"/>
                            <a:ea typeface="Cambria Math" charset="0"/>
                          </a:rPr>
                          <m:t>𝒃</m:t>
                        </m:r>
                      </m:e>
                      <m:sub>
                        <m:r>
                          <a:rPr lang="fr-CH" b="0" i="1" smtClean="0">
                            <a:latin typeface="Cambria Math" panose="02040503050406030204" pitchFamily="18" charset="0"/>
                            <a:ea typeface="Cambria Math" charset="0"/>
                          </a:rPr>
                          <m:t>𝑖</m:t>
                        </m:r>
                      </m:sub>
                    </m:sSub>
                    <m:r>
                      <a:rPr lang="fr-CH" b="0" i="1" smtClean="0">
                        <a:latin typeface="Cambria Math" panose="02040503050406030204" pitchFamily="18" charset="0"/>
                        <a:ea typeface="Cambria Math" charset="0"/>
                      </a:rPr>
                      <m:t>+</m:t>
                    </m:r>
                    <m:sSub>
                      <m:sSubPr>
                        <m:ctrlPr>
                          <a:rPr lang="fr-CH" b="0" i="1" smtClean="0">
                            <a:latin typeface="Cambria Math" panose="02040503050406030204" pitchFamily="18" charset="0"/>
                            <a:ea typeface="Cambria Math" charset="0"/>
                          </a:rPr>
                        </m:ctrlPr>
                      </m:sSubPr>
                      <m:e>
                        <m:r>
                          <a:rPr lang="fr-CH" b="1" i="1" smtClean="0">
                            <a:latin typeface="Cambria Math" panose="02040503050406030204" pitchFamily="18" charset="0"/>
                            <a:ea typeface="Cambria Math" charset="0"/>
                          </a:rPr>
                          <m:t>𝒃</m:t>
                        </m:r>
                      </m:e>
                      <m:sub>
                        <m:r>
                          <a:rPr lang="fr-CH" b="0" i="1" smtClean="0">
                            <a:latin typeface="Cambria Math" panose="02040503050406030204" pitchFamily="18" charset="0"/>
                            <a:ea typeface="Cambria Math" charset="0"/>
                          </a:rPr>
                          <m:t>𝑘</m:t>
                        </m:r>
                      </m:sub>
                    </m:sSub>
                    <m:r>
                      <a:rPr lang="fr-CH" i="1" smtClean="0">
                        <a:latin typeface="Cambria Math" panose="02040503050406030204" pitchFamily="18" charset="0"/>
                        <a:ea typeface="Cambria Math" panose="02040503050406030204" pitchFamily="18" charset="0"/>
                      </a:rPr>
                      <m:t>≈</m:t>
                    </m:r>
                    <m:func>
                      <m:funcPr>
                        <m:ctrlPr>
                          <a:rPr lang="fr-CH" i="1">
                            <a:latin typeface="Cambria Math" panose="02040503050406030204" pitchFamily="18" charset="0"/>
                            <a:ea typeface="Cambria Math" panose="02040503050406030204" pitchFamily="18" charset="0"/>
                          </a:rPr>
                        </m:ctrlPr>
                      </m:funcPr>
                      <m:fName>
                        <m:r>
                          <m:rPr>
                            <m:sty m:val="p"/>
                          </m:rPr>
                          <a:rPr lang="fr-CH">
                            <a:latin typeface="Cambria Math" panose="02040503050406030204" pitchFamily="18" charset="0"/>
                            <a:ea typeface="Cambria Math" panose="02040503050406030204" pitchFamily="18" charset="0"/>
                          </a:rPr>
                          <m:t>log</m:t>
                        </m:r>
                      </m:fName>
                      <m:e>
                        <m:sSub>
                          <m:sSubPr>
                            <m:ctrlPr>
                              <a:rPr lang="fr-CH" i="1">
                                <a:latin typeface="Cambria Math" panose="02040503050406030204" pitchFamily="18" charset="0"/>
                              </a:rPr>
                            </m:ctrlPr>
                          </m:sSubPr>
                          <m:e>
                            <m:r>
                              <a:rPr lang="fr-CH" i="1">
                                <a:latin typeface="Cambria Math" panose="02040503050406030204" pitchFamily="18" charset="0"/>
                              </a:rPr>
                              <m:t>𝑥</m:t>
                            </m:r>
                          </m:e>
                          <m:sub>
                            <m:r>
                              <a:rPr lang="fr-CH" i="1">
                                <a:latin typeface="Cambria Math" panose="02040503050406030204" pitchFamily="18" charset="0"/>
                              </a:rPr>
                              <m:t>𝑖</m:t>
                            </m:r>
                            <m:r>
                              <a:rPr lang="fr-CH" b="0" i="1" smtClean="0">
                                <a:latin typeface="Cambria Math" panose="02040503050406030204" pitchFamily="18" charset="0"/>
                              </a:rPr>
                              <m:t>𝑘</m:t>
                            </m:r>
                          </m:sub>
                        </m:sSub>
                      </m:e>
                    </m:func>
                  </m:oMath>
                </a14:m>
                <a:endParaRPr lang="en-US" dirty="0"/>
              </a:p>
              <a:p>
                <a:endParaRPr lang="en-US" dirty="0"/>
              </a:p>
              <a:p>
                <a:endParaRPr lang="en-US" dirty="0"/>
              </a:p>
              <a:p>
                <a:endParaRPr lang="en-US" dirty="0"/>
              </a:p>
              <a:p>
                <a:endParaRPr lang="en-US" dirty="0"/>
              </a:p>
            </p:txBody>
          </p:sp>
        </mc:Choice>
        <mc:Fallback xmlns="">
          <p:sp>
            <p:nvSpPr>
              <p:cNvPr id="3" name="Content Placeholder 2">
                <a:extLst>
                  <a:ext uri="{FF2B5EF4-FFF2-40B4-BE49-F238E27FC236}">
                    <a16:creationId xmlns:a16="http://schemas.microsoft.com/office/drawing/2014/main" id="{3111AB3D-8D15-8F4D-95D7-A103C0A3CC0D}"/>
                  </a:ext>
                </a:extLst>
              </p:cNvPr>
              <p:cNvSpPr>
                <a:spLocks noGrp="1" noRot="1" noChangeAspect="1" noMove="1" noResize="1" noEditPoints="1" noAdjustHandles="1" noChangeArrowheads="1" noChangeShapeType="1" noTextEdit="1"/>
              </p:cNvSpPr>
              <p:nvPr>
                <p:ph idx="1"/>
              </p:nvPr>
            </p:nvSpPr>
            <p:spPr>
              <a:blipFill>
                <a:blip r:embed="rId3"/>
                <a:stretch>
                  <a:fillRect l="-1829" t="-1511" b="-252"/>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FD847FD0-9F0C-C441-BE42-B8B1C5EF73DC}"/>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355740380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63C76-E622-254B-A78A-DEF5AF120C07}"/>
              </a:ext>
            </a:extLst>
          </p:cNvPr>
          <p:cNvSpPr>
            <a:spLocks noGrp="1"/>
          </p:cNvSpPr>
          <p:nvPr>
            <p:ph type="title"/>
          </p:nvPr>
        </p:nvSpPr>
        <p:spPr/>
        <p:txBody>
          <a:bodyPr/>
          <a:lstStyle/>
          <a:p>
            <a:r>
              <a:rPr lang="en-US" dirty="0"/>
              <a:t>Glove Loss Function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4709EBA-C976-1A45-AD85-D5B0C50AB3CB}"/>
                  </a:ext>
                </a:extLst>
              </p:cNvPr>
              <p:cNvSpPr>
                <a:spLocks noGrp="1"/>
              </p:cNvSpPr>
              <p:nvPr>
                <p:ph idx="1"/>
              </p:nvPr>
            </p:nvSpPr>
            <p:spPr/>
            <p:txBody>
              <a:bodyPr/>
              <a:lstStyle/>
              <a:p>
                <a:r>
                  <a:rPr lang="en-US" dirty="0"/>
                  <a:t>Squared error loss with weights</a:t>
                </a:r>
              </a:p>
              <a:p>
                <a:endParaRPr lang="en-US" dirty="0"/>
              </a:p>
              <a:p>
                <a:pPr/>
                <a14:m>
                  <m:oMathPara xmlns:m="http://schemas.openxmlformats.org/officeDocument/2006/math">
                    <m:oMathParaPr>
                      <m:jc m:val="centerGroup"/>
                    </m:oMathParaPr>
                    <m:oMath xmlns:m="http://schemas.openxmlformats.org/officeDocument/2006/math">
                      <m:r>
                        <a:rPr lang="fr-CH" sz="2400" b="0" i="1" smtClean="0">
                          <a:latin typeface="Cambria Math" panose="02040503050406030204" pitchFamily="18" charset="0"/>
                        </a:rPr>
                        <m:t>𝐽</m:t>
                      </m:r>
                      <m:d>
                        <m:dPr>
                          <m:ctrlPr>
                            <a:rPr lang="fr-CH" sz="2400" b="0" i="1" smtClean="0">
                              <a:latin typeface="Cambria Math" panose="02040503050406030204" pitchFamily="18" charset="0"/>
                            </a:rPr>
                          </m:ctrlPr>
                        </m:dPr>
                        <m:e>
                          <m:r>
                            <a:rPr lang="fr-CH" sz="2400" b="0" i="1" smtClean="0">
                              <a:latin typeface="Cambria Math" panose="02040503050406030204" pitchFamily="18" charset="0"/>
                              <a:ea typeface="Cambria Math" panose="02040503050406030204" pitchFamily="18" charset="0"/>
                            </a:rPr>
                            <m:t>𝜃</m:t>
                          </m:r>
                        </m:e>
                      </m:d>
                      <m:r>
                        <a:rPr lang="fr-CH" sz="2400" b="0" i="1" smtClean="0">
                          <a:latin typeface="Cambria Math" panose="02040503050406030204" pitchFamily="18" charset="0"/>
                          <a:ea typeface="Cambria Math" panose="02040503050406030204" pitchFamily="18" charset="0"/>
                        </a:rPr>
                        <m:t>=</m:t>
                      </m:r>
                      <m:nary>
                        <m:naryPr>
                          <m:chr m:val="∑"/>
                          <m:limLoc m:val="subSup"/>
                          <m:ctrlPr>
                            <a:rPr lang="en-US" sz="2400" i="1" smtClean="0">
                              <a:latin typeface="Cambria Math" panose="02040503050406030204" pitchFamily="18" charset="0"/>
                            </a:rPr>
                          </m:ctrlPr>
                        </m:naryPr>
                        <m:sub>
                          <m:r>
                            <m:rPr>
                              <m:brk m:alnAt="25"/>
                            </m:rPr>
                            <a:rPr lang="fr-CH" sz="2400" b="0" i="1" smtClean="0">
                              <a:latin typeface="Cambria Math" panose="02040503050406030204" pitchFamily="18" charset="0"/>
                            </a:rPr>
                            <m:t>𝑖</m:t>
                          </m:r>
                          <m:r>
                            <a:rPr lang="fr-CH" sz="2400" b="0" i="1" smtClean="0">
                              <a:latin typeface="Cambria Math" panose="02040503050406030204" pitchFamily="18" charset="0"/>
                            </a:rPr>
                            <m:t>=1</m:t>
                          </m:r>
                        </m:sub>
                        <m:sup>
                          <m:r>
                            <a:rPr lang="fr-CH" sz="2400" b="0" i="1" smtClean="0">
                              <a:latin typeface="Cambria Math" panose="02040503050406030204" pitchFamily="18" charset="0"/>
                            </a:rPr>
                            <m:t>𝑚</m:t>
                          </m:r>
                        </m:sup>
                        <m:e>
                          <m:nary>
                            <m:naryPr>
                              <m:chr m:val="∑"/>
                              <m:limLoc m:val="subSup"/>
                              <m:ctrlPr>
                                <a:rPr lang="en-US" sz="2400" i="1" smtClean="0">
                                  <a:latin typeface="Cambria Math" panose="02040503050406030204" pitchFamily="18" charset="0"/>
                                </a:rPr>
                              </m:ctrlPr>
                            </m:naryPr>
                            <m:sub>
                              <m:r>
                                <m:rPr>
                                  <m:brk m:alnAt="1"/>
                                </m:rPr>
                                <a:rPr lang="fr-CH" sz="2400" b="0" i="1" smtClean="0">
                                  <a:latin typeface="Cambria Math" panose="02040503050406030204" pitchFamily="18" charset="0"/>
                                </a:rPr>
                                <m:t>𝑗</m:t>
                              </m:r>
                              <m:r>
                                <a:rPr lang="fr-CH" sz="2400" b="0" i="1" smtClean="0">
                                  <a:latin typeface="Cambria Math" panose="02040503050406030204" pitchFamily="18" charset="0"/>
                                </a:rPr>
                                <m:t>=1</m:t>
                              </m:r>
                            </m:sub>
                            <m:sup>
                              <m:r>
                                <a:rPr lang="fr-CH" sz="2400" b="0" i="1" smtClean="0">
                                  <a:latin typeface="Cambria Math" panose="02040503050406030204" pitchFamily="18" charset="0"/>
                                </a:rPr>
                                <m:t>𝑚</m:t>
                              </m:r>
                            </m:sup>
                            <m:e>
                              <m:r>
                                <a:rPr lang="fr-CH" sz="2400" b="0" i="1" smtClean="0">
                                  <a:latin typeface="Cambria Math" panose="02040503050406030204" pitchFamily="18" charset="0"/>
                                </a:rPr>
                                <m:t>h</m:t>
                              </m:r>
                              <m:r>
                                <a:rPr lang="fr-CH" sz="2400" b="0" i="1" smtClean="0">
                                  <a:latin typeface="Cambria Math" panose="02040503050406030204" pitchFamily="18" charset="0"/>
                                </a:rPr>
                                <m:t>(</m:t>
                              </m:r>
                            </m:e>
                          </m:nary>
                        </m:e>
                      </m:nary>
                      <m:sSub>
                        <m:sSubPr>
                          <m:ctrlPr>
                            <a:rPr lang="fr-CH" sz="2400" i="1">
                              <a:latin typeface="Cambria Math" panose="02040503050406030204" pitchFamily="18" charset="0"/>
                            </a:rPr>
                          </m:ctrlPr>
                        </m:sSubPr>
                        <m:e>
                          <m:r>
                            <a:rPr lang="fr-CH" sz="2400" i="1">
                              <a:latin typeface="Cambria Math" panose="02040503050406030204" pitchFamily="18" charset="0"/>
                            </a:rPr>
                            <m:t>𝑥</m:t>
                          </m:r>
                        </m:e>
                        <m:sub>
                          <m:r>
                            <a:rPr lang="fr-CH" sz="2400" i="1">
                              <a:latin typeface="Cambria Math" panose="02040503050406030204" pitchFamily="18" charset="0"/>
                            </a:rPr>
                            <m:t>𝑖𝑗</m:t>
                          </m:r>
                        </m:sub>
                      </m:sSub>
                      <m:r>
                        <a:rPr lang="fr-CH" sz="2400" b="0" i="1" smtClean="0">
                          <a:latin typeface="Cambria Math" panose="02040503050406030204" pitchFamily="18" charset="0"/>
                        </a:rPr>
                        <m:t>)</m:t>
                      </m:r>
                      <m:sSup>
                        <m:sSupPr>
                          <m:ctrlPr>
                            <a:rPr lang="fr-CH" sz="2400" b="0" i="1" smtClean="0">
                              <a:latin typeface="Cambria Math" panose="02040503050406030204" pitchFamily="18" charset="0"/>
                            </a:rPr>
                          </m:ctrlPr>
                        </m:sSupPr>
                        <m:e>
                          <m:r>
                            <a:rPr lang="fr-CH" sz="2400">
                              <a:latin typeface="Cambria Math" panose="02040503050406030204" pitchFamily="18" charset="0"/>
                            </a:rPr>
                            <m:t>(</m:t>
                          </m:r>
                          <m:sSub>
                            <m:sSubPr>
                              <m:ctrlPr>
                                <a:rPr lang="fr-CH" sz="2400" i="1">
                                  <a:latin typeface="Cambria Math" panose="02040503050406030204" pitchFamily="18" charset="0"/>
                                  <a:ea typeface="Cambria Math" panose="02040503050406030204" pitchFamily="18" charset="0"/>
                                </a:rPr>
                              </m:ctrlPr>
                            </m:sSubPr>
                            <m:e>
                              <m:r>
                                <a:rPr lang="fr-CH" sz="2400" b="1" i="1">
                                  <a:latin typeface="Cambria Math" panose="02040503050406030204" pitchFamily="18" charset="0"/>
                                  <a:ea typeface="Cambria Math" panose="02040503050406030204" pitchFamily="18" charset="0"/>
                                </a:rPr>
                                <m:t>𝒘</m:t>
                              </m:r>
                            </m:e>
                            <m:sub>
                              <m:r>
                                <a:rPr lang="fr-CH" sz="2400" i="1">
                                  <a:latin typeface="Cambria Math" panose="02040503050406030204" pitchFamily="18" charset="0"/>
                                  <a:ea typeface="Cambria Math" panose="02040503050406030204" pitchFamily="18" charset="0"/>
                                </a:rPr>
                                <m:t>𝑖</m:t>
                              </m:r>
                            </m:sub>
                          </m:sSub>
                          <m:r>
                            <a:rPr lang="fr-CH" sz="2400" i="1">
                              <a:latin typeface="Cambria Math" panose="02040503050406030204" pitchFamily="18" charset="0"/>
                              <a:ea typeface="Cambria Math" panose="02040503050406030204" pitchFamily="18" charset="0"/>
                            </a:rPr>
                            <m:t>∙</m:t>
                          </m:r>
                          <m:sSub>
                            <m:sSubPr>
                              <m:ctrlPr>
                                <a:rPr lang="fr-CH" sz="2400" i="1">
                                  <a:latin typeface="Cambria Math" panose="02040503050406030204" pitchFamily="18" charset="0"/>
                                  <a:ea typeface="Cambria Math" panose="02040503050406030204" pitchFamily="18" charset="0"/>
                                </a:rPr>
                              </m:ctrlPr>
                            </m:sSubPr>
                            <m:e>
                              <m:r>
                                <a:rPr lang="fr-CH" sz="2400" b="1" i="1">
                                  <a:latin typeface="Cambria Math" panose="02040503050406030204" pitchFamily="18" charset="0"/>
                                  <a:ea typeface="Cambria Math" panose="02040503050406030204" pitchFamily="18" charset="0"/>
                                </a:rPr>
                                <m:t>𝒘</m:t>
                              </m:r>
                            </m:e>
                            <m:sub>
                              <m:r>
                                <a:rPr lang="fr-CH" sz="2400" i="1">
                                  <a:latin typeface="Cambria Math" panose="02040503050406030204" pitchFamily="18" charset="0"/>
                                  <a:ea typeface="Cambria Math" charset="0"/>
                                  <a:cs typeface="Cambria Math" charset="0"/>
                                </a:rPr>
                                <m:t>𝑗</m:t>
                              </m:r>
                            </m:sub>
                          </m:sSub>
                          <m:r>
                            <a:rPr lang="fr-CH" sz="2400" i="1">
                              <a:latin typeface="Cambria Math" panose="02040503050406030204" pitchFamily="18" charset="0"/>
                              <a:ea typeface="Cambria Math" charset="0"/>
                              <a:cs typeface="Cambria Math" charset="0"/>
                            </a:rPr>
                            <m:t>+</m:t>
                          </m:r>
                          <m:sSub>
                            <m:sSubPr>
                              <m:ctrlPr>
                                <a:rPr lang="fr-CH" sz="2400" i="1">
                                  <a:latin typeface="Cambria Math" panose="02040503050406030204" pitchFamily="18" charset="0"/>
                                  <a:ea typeface="Cambria Math" charset="0"/>
                                </a:rPr>
                              </m:ctrlPr>
                            </m:sSubPr>
                            <m:e>
                              <m:r>
                                <a:rPr lang="fr-CH" sz="2400" b="1" i="1">
                                  <a:latin typeface="Cambria Math" panose="02040503050406030204" pitchFamily="18" charset="0"/>
                                  <a:ea typeface="Cambria Math" charset="0"/>
                                </a:rPr>
                                <m:t>𝒃</m:t>
                              </m:r>
                            </m:e>
                            <m:sub>
                              <m:r>
                                <a:rPr lang="fr-CH" sz="2400" i="1">
                                  <a:latin typeface="Cambria Math" panose="02040503050406030204" pitchFamily="18" charset="0"/>
                                  <a:ea typeface="Cambria Math" charset="0"/>
                                </a:rPr>
                                <m:t>𝑖</m:t>
                              </m:r>
                            </m:sub>
                          </m:sSub>
                          <m:r>
                            <a:rPr lang="fr-CH" sz="2400" i="1">
                              <a:latin typeface="Cambria Math" panose="02040503050406030204" pitchFamily="18" charset="0"/>
                              <a:ea typeface="Cambria Math" charset="0"/>
                            </a:rPr>
                            <m:t>+</m:t>
                          </m:r>
                          <m:sSub>
                            <m:sSubPr>
                              <m:ctrlPr>
                                <a:rPr lang="fr-CH" sz="2400" i="1">
                                  <a:latin typeface="Cambria Math" panose="02040503050406030204" pitchFamily="18" charset="0"/>
                                  <a:ea typeface="Cambria Math" charset="0"/>
                                </a:rPr>
                              </m:ctrlPr>
                            </m:sSubPr>
                            <m:e>
                              <m:r>
                                <a:rPr lang="fr-CH" sz="2400" b="1" i="1" smtClean="0">
                                  <a:latin typeface="Cambria Math" panose="02040503050406030204" pitchFamily="18" charset="0"/>
                                  <a:ea typeface="Cambria Math" charset="0"/>
                                </a:rPr>
                                <m:t>𝒃</m:t>
                              </m:r>
                            </m:e>
                            <m:sub>
                              <m:r>
                                <a:rPr lang="fr-CH" sz="2400" i="1">
                                  <a:latin typeface="Cambria Math" panose="02040503050406030204" pitchFamily="18" charset="0"/>
                                  <a:ea typeface="Cambria Math" charset="0"/>
                                </a:rPr>
                                <m:t>𝑗</m:t>
                              </m:r>
                            </m:sub>
                          </m:sSub>
                          <m:r>
                            <a:rPr lang="fr-CH" sz="2400">
                              <a:latin typeface="Cambria Math" panose="02040503050406030204" pitchFamily="18" charset="0"/>
                              <a:ea typeface="Cambria Math" charset="0"/>
                            </a:rPr>
                            <m:t>−</m:t>
                          </m:r>
                          <m:func>
                            <m:funcPr>
                              <m:ctrlPr>
                                <a:rPr lang="fr-CH" sz="2400" i="1">
                                  <a:latin typeface="Cambria Math" panose="02040503050406030204" pitchFamily="18" charset="0"/>
                                  <a:ea typeface="Cambria Math" panose="02040503050406030204" pitchFamily="18" charset="0"/>
                                </a:rPr>
                              </m:ctrlPr>
                            </m:funcPr>
                            <m:fName>
                              <m:r>
                                <m:rPr>
                                  <m:sty m:val="p"/>
                                </m:rPr>
                                <a:rPr lang="fr-CH" sz="2400">
                                  <a:latin typeface="Cambria Math" panose="02040503050406030204" pitchFamily="18" charset="0"/>
                                  <a:ea typeface="Cambria Math" panose="02040503050406030204" pitchFamily="18" charset="0"/>
                                </a:rPr>
                                <m:t>log</m:t>
                              </m:r>
                            </m:fName>
                            <m:e>
                              <m:sSub>
                                <m:sSubPr>
                                  <m:ctrlPr>
                                    <a:rPr lang="fr-CH" sz="2400" i="1">
                                      <a:latin typeface="Cambria Math" panose="02040503050406030204" pitchFamily="18" charset="0"/>
                                    </a:rPr>
                                  </m:ctrlPr>
                                </m:sSubPr>
                                <m:e>
                                  <m:r>
                                    <a:rPr lang="fr-CH" sz="2400" i="1">
                                      <a:latin typeface="Cambria Math" panose="02040503050406030204" pitchFamily="18" charset="0"/>
                                    </a:rPr>
                                    <m:t>𝑥</m:t>
                                  </m:r>
                                </m:e>
                                <m:sub>
                                  <m:r>
                                    <a:rPr lang="fr-CH" sz="2400" i="1">
                                      <a:latin typeface="Cambria Math" panose="02040503050406030204" pitchFamily="18" charset="0"/>
                                    </a:rPr>
                                    <m:t>𝑖𝑗</m:t>
                                  </m:r>
                                </m:sub>
                              </m:sSub>
                            </m:e>
                          </m:func>
                          <m:r>
                            <a:rPr lang="fr-CH" sz="2400" i="1">
                              <a:latin typeface="Cambria Math" panose="02040503050406030204" pitchFamily="18" charset="0"/>
                            </a:rPr>
                            <m:t>)</m:t>
                          </m:r>
                        </m:e>
                        <m:sup>
                          <m:r>
                            <a:rPr lang="fr-CH" sz="2400" b="0" i="1" smtClean="0">
                              <a:latin typeface="Cambria Math" panose="02040503050406030204" pitchFamily="18" charset="0"/>
                            </a:rPr>
                            <m:t>2</m:t>
                          </m:r>
                        </m:sup>
                      </m:sSup>
                    </m:oMath>
                  </m:oMathPara>
                </a14:m>
                <a:endParaRPr lang="en-US" dirty="0"/>
              </a:p>
              <a:p>
                <a:endParaRPr lang="en-US" dirty="0"/>
              </a:p>
              <a:p>
                <a:r>
                  <a:rPr lang="en-US" dirty="0"/>
                  <a:t>Weight function</a:t>
                </a:r>
              </a:p>
              <a:p>
                <a:pPr/>
                <a14:m>
                  <m:oMathPara xmlns:m="http://schemas.openxmlformats.org/officeDocument/2006/math">
                    <m:oMathParaPr>
                      <m:jc m:val="centerGroup"/>
                    </m:oMathParaPr>
                    <m:oMath xmlns:m="http://schemas.openxmlformats.org/officeDocument/2006/math">
                      <m:r>
                        <a:rPr lang="fr-CH" sz="2800" b="0" i="1" smtClean="0">
                          <a:latin typeface="Cambria Math" panose="02040503050406030204" pitchFamily="18" charset="0"/>
                        </a:rPr>
                        <m:t>h</m:t>
                      </m:r>
                      <m:d>
                        <m:dPr>
                          <m:ctrlPr>
                            <a:rPr lang="fr-CH" sz="2800" b="0" i="1" smtClean="0">
                              <a:latin typeface="Cambria Math" panose="02040503050406030204" pitchFamily="18" charset="0"/>
                            </a:rPr>
                          </m:ctrlPr>
                        </m:dPr>
                        <m:e>
                          <m:r>
                            <a:rPr lang="fr-CH" sz="2800" b="0" i="1" smtClean="0">
                              <a:latin typeface="Cambria Math" panose="02040503050406030204" pitchFamily="18" charset="0"/>
                            </a:rPr>
                            <m:t>𝑥</m:t>
                          </m:r>
                        </m:e>
                      </m:d>
                      <m:r>
                        <a:rPr lang="fr-CH" sz="2800" b="0" i="1" smtClean="0">
                          <a:latin typeface="Cambria Math" panose="02040503050406030204" pitchFamily="18" charset="0"/>
                        </a:rPr>
                        <m:t>=</m:t>
                      </m:r>
                      <m:sSup>
                        <m:sSupPr>
                          <m:ctrlPr>
                            <a:rPr lang="fr-CH" sz="2800" b="0" i="1" smtClean="0">
                              <a:latin typeface="Cambria Math" panose="02040503050406030204" pitchFamily="18" charset="0"/>
                            </a:rPr>
                          </m:ctrlPr>
                        </m:sSupPr>
                        <m:e>
                          <m:r>
                            <m:rPr>
                              <m:sty m:val="p"/>
                            </m:rPr>
                            <a:rPr lang="fr-CH" sz="2800" b="0" i="0" smtClean="0">
                              <a:latin typeface="Cambria Math" panose="02040503050406030204" pitchFamily="18" charset="0"/>
                            </a:rPr>
                            <m:t>min</m:t>
                          </m:r>
                          <m:r>
                            <a:rPr lang="fr-CH" sz="2800" b="0" i="1" smtClean="0">
                              <a:latin typeface="Cambria Math" panose="02040503050406030204" pitchFamily="18" charset="0"/>
                            </a:rPr>
                            <m:t>⁡(</m:t>
                          </m:r>
                          <m:d>
                            <m:dPr>
                              <m:ctrlPr>
                                <a:rPr lang="fr-CH" sz="2800" b="0" i="1" smtClean="0">
                                  <a:latin typeface="Cambria Math" panose="02040503050406030204" pitchFamily="18" charset="0"/>
                                </a:rPr>
                              </m:ctrlPr>
                            </m:dPr>
                            <m:e>
                              <m:f>
                                <m:fPr>
                                  <m:ctrlPr>
                                    <a:rPr lang="fr-CH" sz="2800" b="0" i="1" smtClean="0">
                                      <a:latin typeface="Cambria Math" panose="02040503050406030204" pitchFamily="18" charset="0"/>
                                    </a:rPr>
                                  </m:ctrlPr>
                                </m:fPr>
                                <m:num>
                                  <m:r>
                                    <a:rPr lang="fr-CH" sz="2800" b="0" i="1" smtClean="0">
                                      <a:latin typeface="Cambria Math" panose="02040503050406030204" pitchFamily="18" charset="0"/>
                                    </a:rPr>
                                    <m:t>𝑥</m:t>
                                  </m:r>
                                </m:num>
                                <m:den>
                                  <m:sSub>
                                    <m:sSubPr>
                                      <m:ctrlPr>
                                        <a:rPr lang="fr-CH" sz="2800" b="0" i="1" smtClean="0">
                                          <a:latin typeface="Cambria Math" panose="02040503050406030204" pitchFamily="18" charset="0"/>
                                        </a:rPr>
                                      </m:ctrlPr>
                                    </m:sSubPr>
                                    <m:e>
                                      <m:r>
                                        <a:rPr lang="fr-CH" sz="2800" b="0" i="1" smtClean="0">
                                          <a:latin typeface="Cambria Math" panose="02040503050406030204" pitchFamily="18" charset="0"/>
                                        </a:rPr>
                                        <m:t>𝑥</m:t>
                                      </m:r>
                                    </m:e>
                                    <m:sub>
                                      <m:r>
                                        <a:rPr lang="fr-CH" sz="2800" b="0" i="1" smtClean="0">
                                          <a:latin typeface="Cambria Math" panose="02040503050406030204" pitchFamily="18" charset="0"/>
                                        </a:rPr>
                                        <m:t>𝑚𝑎𝑥</m:t>
                                      </m:r>
                                    </m:sub>
                                  </m:sSub>
                                </m:den>
                              </m:f>
                            </m:e>
                          </m:d>
                        </m:e>
                        <m:sup>
                          <m:r>
                            <a:rPr lang="fr-CH" sz="2800" b="0" i="1" smtClean="0">
                              <a:latin typeface="Cambria Math" panose="02040503050406030204" pitchFamily="18" charset="0"/>
                              <a:ea typeface="Cambria Math" panose="02040503050406030204" pitchFamily="18" charset="0"/>
                            </a:rPr>
                            <m:t>𝛽</m:t>
                          </m:r>
                        </m:sup>
                      </m:sSup>
                      <m:r>
                        <a:rPr lang="fr-CH" sz="2800" b="0" i="1" smtClean="0">
                          <a:latin typeface="Cambria Math" panose="02040503050406030204" pitchFamily="18" charset="0"/>
                          <a:ea typeface="Cambria Math" panose="02040503050406030204" pitchFamily="18" charset="0"/>
                        </a:rPr>
                        <m:t>,1)</m:t>
                      </m:r>
                    </m:oMath>
                  </m:oMathPara>
                </a14:m>
                <a:endParaRPr lang="en-US" sz="2800" dirty="0"/>
              </a:p>
              <a:p>
                <a:r>
                  <a:rPr lang="en-US" dirty="0"/>
                  <a:t>With </a:t>
                </a:r>
                <a14:m>
                  <m:oMath xmlns:m="http://schemas.openxmlformats.org/officeDocument/2006/math">
                    <m:r>
                      <a:rPr lang="fr-CH" i="1">
                        <a:latin typeface="Cambria Math" panose="02040503050406030204" pitchFamily="18" charset="0"/>
                        <a:ea typeface="Cambria Math" panose="02040503050406030204" pitchFamily="18" charset="0"/>
                      </a:rPr>
                      <m:t>𝛽</m:t>
                    </m:r>
                    <m:r>
                      <a:rPr lang="fr-CH" b="0" i="1" smtClean="0">
                        <a:latin typeface="Cambria Math" panose="02040503050406030204" pitchFamily="18" charset="0"/>
                        <a:ea typeface="Cambria Math" panose="02040503050406030204" pitchFamily="18" charset="0"/>
                      </a:rPr>
                      <m:t>=0.75</m:t>
                    </m:r>
                  </m:oMath>
                </a14:m>
                <a:r>
                  <a:rPr lang="en-US" dirty="0"/>
                  <a:t> and </a:t>
                </a:r>
                <a14:m>
                  <m:oMath xmlns:m="http://schemas.openxmlformats.org/officeDocument/2006/math">
                    <m:sSub>
                      <m:sSubPr>
                        <m:ctrlPr>
                          <a:rPr lang="fr-CH" i="1">
                            <a:latin typeface="Cambria Math" panose="02040503050406030204" pitchFamily="18" charset="0"/>
                          </a:rPr>
                        </m:ctrlPr>
                      </m:sSubPr>
                      <m:e>
                        <m:r>
                          <a:rPr lang="fr-CH" i="1">
                            <a:latin typeface="Cambria Math" panose="02040503050406030204" pitchFamily="18" charset="0"/>
                          </a:rPr>
                          <m:t>𝑥</m:t>
                        </m:r>
                      </m:e>
                      <m:sub>
                        <m:r>
                          <a:rPr lang="fr-CH" i="1">
                            <a:latin typeface="Cambria Math" panose="02040503050406030204" pitchFamily="18" charset="0"/>
                          </a:rPr>
                          <m:t>𝑚𝑎𝑥</m:t>
                        </m:r>
                      </m:sub>
                    </m:sSub>
                    <m:r>
                      <a:rPr lang="fr-CH" b="0" i="1" smtClean="0">
                        <a:latin typeface="Cambria Math" panose="02040503050406030204" pitchFamily="18" charset="0"/>
                      </a:rPr>
                      <m:t>=100</m:t>
                    </m:r>
                  </m:oMath>
                </a14:m>
                <a:endParaRPr lang="en-US" dirty="0"/>
              </a:p>
            </p:txBody>
          </p:sp>
        </mc:Choice>
        <mc:Fallback xmlns="">
          <p:sp>
            <p:nvSpPr>
              <p:cNvPr id="3" name="Content Placeholder 2">
                <a:extLst>
                  <a:ext uri="{FF2B5EF4-FFF2-40B4-BE49-F238E27FC236}">
                    <a16:creationId xmlns:a16="http://schemas.microsoft.com/office/drawing/2014/main" id="{C4709EBA-C976-1A45-AD85-D5B0C50AB3CB}"/>
                  </a:ext>
                </a:extLst>
              </p:cNvPr>
              <p:cNvSpPr>
                <a:spLocks noGrp="1" noRot="1" noChangeAspect="1" noMove="1" noResize="1" noEditPoints="1" noAdjustHandles="1" noChangeArrowheads="1" noChangeShapeType="1" noTextEdit="1"/>
              </p:cNvSpPr>
              <p:nvPr>
                <p:ph idx="1"/>
              </p:nvPr>
            </p:nvSpPr>
            <p:spPr>
              <a:blipFill>
                <a:blip r:embed="rId3"/>
                <a:stretch>
                  <a:fillRect l="-1829" t="-5290"/>
                </a:stretch>
              </a:blipFill>
            </p:spPr>
            <p:txBody>
              <a:bodyPr/>
              <a:lstStyle/>
              <a:p>
                <a:r>
                  <a:rPr lang="en-CH">
                    <a:noFill/>
                  </a:rPr>
                  <a:t> </a:t>
                </a:r>
              </a:p>
            </p:txBody>
          </p:sp>
        </mc:Fallback>
      </mc:AlternateContent>
      <p:sp>
        <p:nvSpPr>
          <p:cNvPr id="4" name="Footer Placeholder 3">
            <a:extLst>
              <a:ext uri="{FF2B5EF4-FFF2-40B4-BE49-F238E27FC236}">
                <a16:creationId xmlns:a16="http://schemas.microsoft.com/office/drawing/2014/main" id="{C3844CAE-FFB0-6B42-BC90-B0D3ED779271}"/>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pic>
        <p:nvPicPr>
          <p:cNvPr id="6" name="Picture 5">
            <a:extLst>
              <a:ext uri="{FF2B5EF4-FFF2-40B4-BE49-F238E27FC236}">
                <a16:creationId xmlns:a16="http://schemas.microsoft.com/office/drawing/2014/main" id="{014ECDB4-BF8A-084D-9C7F-69A994B07FB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63392" y="4221088"/>
            <a:ext cx="2700748" cy="1656184"/>
          </a:xfrm>
          <a:prstGeom prst="rect">
            <a:avLst/>
          </a:prstGeom>
        </p:spPr>
      </p:pic>
    </p:spTree>
    <p:extLst>
      <p:ext uri="{BB962C8B-B14F-4D97-AF65-F5344CB8AC3E}">
        <p14:creationId xmlns:p14="http://schemas.microsoft.com/office/powerpoint/2010/main" val="422017782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FED5B-8D95-EE4D-82DC-C9C02C2E7583}"/>
              </a:ext>
            </a:extLst>
          </p:cNvPr>
          <p:cNvSpPr>
            <a:spLocks noGrp="1"/>
          </p:cNvSpPr>
          <p:nvPr>
            <p:ph type="title"/>
          </p:nvPr>
        </p:nvSpPr>
        <p:spPr/>
        <p:txBody>
          <a:bodyPr/>
          <a:lstStyle/>
          <a:p>
            <a:r>
              <a:rPr lang="en-GB" dirty="0"/>
              <a:t>Question</a:t>
            </a:r>
          </a:p>
        </p:txBody>
      </p:sp>
      <p:sp>
        <p:nvSpPr>
          <p:cNvPr id="3" name="Content Placeholder 2">
            <a:extLst>
              <a:ext uri="{FF2B5EF4-FFF2-40B4-BE49-F238E27FC236}">
                <a16:creationId xmlns:a16="http://schemas.microsoft.com/office/drawing/2014/main" id="{CEDAC4A9-8E98-07E5-08F5-999A425CCC0F}"/>
              </a:ext>
            </a:extLst>
          </p:cNvPr>
          <p:cNvSpPr>
            <a:spLocks noGrp="1"/>
          </p:cNvSpPr>
          <p:nvPr>
            <p:ph idx="1"/>
          </p:nvPr>
        </p:nvSpPr>
        <p:spPr/>
        <p:txBody>
          <a:bodyPr/>
          <a:lstStyle/>
          <a:p>
            <a:r>
              <a:rPr lang="en-GB" dirty="0"/>
              <a:t>The most important difference between Glove and </a:t>
            </a:r>
            <a:r>
              <a:rPr lang="en-GB" dirty="0" err="1"/>
              <a:t>skipgram</a:t>
            </a:r>
            <a:r>
              <a:rPr lang="en-GB" dirty="0"/>
              <a:t> is</a:t>
            </a:r>
          </a:p>
          <a:p>
            <a:pPr marL="514350" indent="-514350">
              <a:buFont typeface="+mj-lt"/>
              <a:buAutoNum type="arabicPeriod"/>
            </a:pPr>
            <a:r>
              <a:rPr lang="en-GB" sz="2800" dirty="0"/>
              <a:t>That Glove considers the complete context of a word</a:t>
            </a:r>
          </a:p>
          <a:p>
            <a:pPr marL="514350" indent="-514350">
              <a:buFont typeface="+mj-lt"/>
              <a:buAutoNum type="arabicPeriod"/>
            </a:pPr>
            <a:r>
              <a:rPr lang="en-GB" sz="2800" dirty="0"/>
              <a:t>That Glove computes a global frequency for word-context pair occurrences</a:t>
            </a:r>
          </a:p>
          <a:p>
            <a:pPr marL="514350" indent="-514350">
              <a:buFont typeface="+mj-lt"/>
              <a:buAutoNum type="arabicPeriod"/>
            </a:pPr>
            <a:r>
              <a:rPr lang="en-GB" sz="2800" dirty="0"/>
              <a:t>That Glove uses a squared error loss function</a:t>
            </a:r>
          </a:p>
          <a:p>
            <a:pPr marL="514350" indent="-514350">
              <a:buFont typeface="+mj-lt"/>
              <a:buAutoNum type="arabicPeriod"/>
            </a:pPr>
            <a:r>
              <a:rPr lang="en-GB" sz="2800" dirty="0"/>
              <a:t>That Glove does not differentiate words and context words</a:t>
            </a:r>
          </a:p>
          <a:p>
            <a:pPr marL="514350" indent="-514350">
              <a:buFont typeface="+mj-lt"/>
              <a:buAutoNum type="arabicPeriod"/>
            </a:pPr>
            <a:endParaRPr lang="en-GB" dirty="0"/>
          </a:p>
        </p:txBody>
      </p:sp>
      <p:sp>
        <p:nvSpPr>
          <p:cNvPr id="4" name="Footer Placeholder 3">
            <a:extLst>
              <a:ext uri="{FF2B5EF4-FFF2-40B4-BE49-F238E27FC236}">
                <a16:creationId xmlns:a16="http://schemas.microsoft.com/office/drawing/2014/main" id="{C34E757D-FF8E-D11F-E2BD-53AAD622D629}"/>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220628495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Glove: Nearest words to Frog</a:t>
            </a:r>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95019" y="1341438"/>
            <a:ext cx="8074537" cy="5029200"/>
          </a:xfrm>
        </p:spPr>
      </p:pic>
      <p:sp>
        <p:nvSpPr>
          <p:cNvPr id="4" name="Footer Placeholder 3"/>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dirty="0">
              <a:ln>
                <a:noFill/>
              </a:ln>
              <a:solidFill>
                <a:srgbClr val="000000"/>
              </a:solidFill>
              <a:effectLst/>
              <a:uLnTx/>
              <a:uFillTx/>
              <a:latin typeface="Verdana" charset="0"/>
              <a:ea typeface="+mn-ea"/>
              <a:cs typeface="+mn-cs"/>
            </a:endParaRPr>
          </a:p>
        </p:txBody>
      </p:sp>
    </p:spTree>
    <p:extLst>
      <p:ext uri="{BB962C8B-B14F-4D97-AF65-F5344CB8AC3E}">
        <p14:creationId xmlns:p14="http://schemas.microsoft.com/office/powerpoint/2010/main" val="271915408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Syntactic Relationships</a:t>
            </a:r>
          </a:p>
        </p:txBody>
      </p:sp>
      <p:sp>
        <p:nvSpPr>
          <p:cNvPr id="4" name="Footer Placeholder 3"/>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dirty="0">
              <a:ln>
                <a:noFill/>
              </a:ln>
              <a:solidFill>
                <a:srgbClr val="000000"/>
              </a:solidFill>
              <a:effectLst/>
              <a:uLnTx/>
              <a:uFillTx/>
              <a:latin typeface="Verdana" charset="0"/>
              <a:ea typeface="+mn-ea"/>
              <a:cs typeface="+mn-cs"/>
            </a:endParaRPr>
          </a:p>
        </p:txBody>
      </p:sp>
      <p:pic>
        <p:nvPicPr>
          <p:cNvPr id="5" name="Picture 4"/>
          <p:cNvPicPr>
            <a:picLocks noChangeAspect="1"/>
          </p:cNvPicPr>
          <p:nvPr/>
        </p:nvPicPr>
        <p:blipFill>
          <a:blip r:embed="rId3"/>
          <a:stretch>
            <a:fillRect/>
          </a:stretch>
        </p:blipFill>
        <p:spPr>
          <a:xfrm>
            <a:off x="606128" y="1318022"/>
            <a:ext cx="7452320" cy="5052673"/>
          </a:xfrm>
          <a:prstGeom prst="rect">
            <a:avLst/>
          </a:prstGeom>
        </p:spPr>
      </p:pic>
    </p:spTree>
    <p:extLst>
      <p:ext uri="{BB962C8B-B14F-4D97-AF65-F5344CB8AC3E}">
        <p14:creationId xmlns:p14="http://schemas.microsoft.com/office/powerpoint/2010/main" val="263965326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Word Analogies: semantic relationships</a:t>
            </a: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9388" y="2080606"/>
            <a:ext cx="8305800" cy="3550863"/>
          </a:xfrm>
        </p:spPr>
      </p:pic>
      <p:sp>
        <p:nvSpPr>
          <p:cNvPr id="4" name="Footer Placeholder 3"/>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dirty="0">
              <a:ln>
                <a:noFill/>
              </a:ln>
              <a:solidFill>
                <a:srgbClr val="000000"/>
              </a:solidFill>
              <a:effectLst/>
              <a:uLnTx/>
              <a:uFillTx/>
              <a:latin typeface="Verdana" charset="0"/>
              <a:ea typeface="+mn-ea"/>
              <a:cs typeface="+mn-cs"/>
            </a:endParaRPr>
          </a:p>
        </p:txBody>
      </p:sp>
    </p:spTree>
    <p:extLst>
      <p:ext uri="{BB962C8B-B14F-4D97-AF65-F5344CB8AC3E}">
        <p14:creationId xmlns:p14="http://schemas.microsoft.com/office/powerpoint/2010/main" val="253681077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000250" y="857250"/>
            <a:ext cx="5143500" cy="5143500"/>
          </a:xfrm>
          <a:prstGeom prst="rect">
            <a:avLst/>
          </a:prstGeom>
          <a:ln>
            <a:noFill/>
          </a:ln>
        </p:spPr>
      </p:pic>
      <p:sp>
        <p:nvSpPr>
          <p:cNvPr id="14" name="Freeform 13"/>
          <p:cNvSpPr/>
          <p:nvPr/>
        </p:nvSpPr>
        <p:spPr>
          <a:xfrm>
            <a:off x="1994579" y="1030009"/>
            <a:ext cx="2976982" cy="4753484"/>
          </a:xfrm>
          <a:custGeom>
            <a:avLst/>
            <a:gdLst>
              <a:gd name="connsiteX0" fmla="*/ 3720422 w 3969309"/>
              <a:gd name="connsiteY0" fmla="*/ 0 h 6337979"/>
              <a:gd name="connsiteX1" fmla="*/ 3573838 w 3969309"/>
              <a:gd name="connsiteY1" fmla="*/ 3448195 h 6337979"/>
              <a:gd name="connsiteX2" fmla="*/ 0 w 3969309"/>
              <a:gd name="connsiteY2" fmla="*/ 6337979 h 6337979"/>
            </a:gdLst>
            <a:ahLst/>
            <a:cxnLst>
              <a:cxn ang="0">
                <a:pos x="connsiteX0" y="connsiteY0"/>
              </a:cxn>
              <a:cxn ang="0">
                <a:pos x="connsiteX1" y="connsiteY1"/>
              </a:cxn>
              <a:cxn ang="0">
                <a:pos x="connsiteX2" y="connsiteY2"/>
              </a:cxn>
            </a:cxnLst>
            <a:rect l="l" t="t" r="r" b="b"/>
            <a:pathLst>
              <a:path w="3969309" h="6337979">
                <a:moveTo>
                  <a:pt x="3720422" y="0"/>
                </a:moveTo>
                <a:cubicBezTo>
                  <a:pt x="3957165" y="1195932"/>
                  <a:pt x="4193908" y="2391865"/>
                  <a:pt x="3573838" y="3448195"/>
                </a:cubicBezTo>
                <a:cubicBezTo>
                  <a:pt x="2953768" y="4504525"/>
                  <a:pt x="0" y="6337979"/>
                  <a:pt x="0" y="6337979"/>
                </a:cubicBezTo>
              </a:path>
            </a:pathLst>
          </a:custGeom>
          <a:noFill/>
          <a:ln>
            <a:solidFill>
              <a:schemeClr val="tx1"/>
            </a:solidFill>
            <a:headEnd type="triangl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panose="020F0502020204030204" pitchFamily="34" charset="0"/>
              <a:cs typeface="Calibri" panose="020F0502020204030204" pitchFamily="34" charset="0"/>
            </a:endParaRPr>
          </a:p>
        </p:txBody>
      </p:sp>
      <p:sp>
        <p:nvSpPr>
          <p:cNvPr id="9" name="Freeform 8"/>
          <p:cNvSpPr/>
          <p:nvPr/>
        </p:nvSpPr>
        <p:spPr>
          <a:xfrm>
            <a:off x="1989344" y="2631955"/>
            <a:ext cx="3695991" cy="3120128"/>
          </a:xfrm>
          <a:custGeom>
            <a:avLst/>
            <a:gdLst>
              <a:gd name="connsiteX0" fmla="*/ 0 w 4927988"/>
              <a:gd name="connsiteY0" fmla="*/ 0 h 4160171"/>
              <a:gd name="connsiteX1" fmla="*/ 3601759 w 4927988"/>
              <a:gd name="connsiteY1" fmla="*/ 1333209 h 4160171"/>
              <a:gd name="connsiteX2" fmla="*/ 4927988 w 4927988"/>
              <a:gd name="connsiteY2" fmla="*/ 4160171 h 4160171"/>
            </a:gdLst>
            <a:ahLst/>
            <a:cxnLst>
              <a:cxn ang="0">
                <a:pos x="connsiteX0" y="connsiteY0"/>
              </a:cxn>
              <a:cxn ang="0">
                <a:pos x="connsiteX1" y="connsiteY1"/>
              </a:cxn>
              <a:cxn ang="0">
                <a:pos x="connsiteX2" y="connsiteY2"/>
              </a:cxn>
            </a:cxnLst>
            <a:rect l="l" t="t" r="r" b="b"/>
            <a:pathLst>
              <a:path w="4927988" h="4160171">
                <a:moveTo>
                  <a:pt x="0" y="0"/>
                </a:moveTo>
                <a:cubicBezTo>
                  <a:pt x="1390214" y="319923"/>
                  <a:pt x="2780428" y="639847"/>
                  <a:pt x="3601759" y="1333209"/>
                </a:cubicBezTo>
                <a:cubicBezTo>
                  <a:pt x="4423090" y="2026571"/>
                  <a:pt x="4927988" y="4160171"/>
                  <a:pt x="4927988" y="4160171"/>
                </a:cubicBezTo>
              </a:path>
            </a:pathLst>
          </a:custGeom>
          <a:noFill/>
          <a:ln>
            <a:solidFill>
              <a:schemeClr val="tx1"/>
            </a:solidFill>
            <a:headEnd type="triangl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panose="020F0502020204030204" pitchFamily="34" charset="0"/>
              <a:cs typeface="Calibri" panose="020F0502020204030204" pitchFamily="34" charset="0"/>
            </a:endParaRPr>
          </a:p>
        </p:txBody>
      </p:sp>
      <p:sp>
        <p:nvSpPr>
          <p:cNvPr id="15" name="TextBox 14"/>
          <p:cNvSpPr txBox="1"/>
          <p:nvPr/>
        </p:nvSpPr>
        <p:spPr>
          <a:xfrm>
            <a:off x="4945352" y="910961"/>
            <a:ext cx="675185" cy="261162"/>
          </a:xfrm>
          <a:prstGeom prst="rect">
            <a:avLst/>
          </a:prstGeom>
          <a:noFill/>
        </p:spPr>
        <p:txBody>
          <a:bodyPr wrap="non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97" b="0" i="0" u="none" strike="noStrike" kern="1200" cap="none" spc="0" normalizeH="0" baseline="0" noProof="0">
                <a:ln>
                  <a:noFill/>
                </a:ln>
                <a:solidFill>
                  <a:srgbClr val="FF0000"/>
                </a:solidFill>
                <a:effectLst/>
                <a:uLnTx/>
                <a:uFillTx/>
                <a:latin typeface="Calibri" panose="020F0502020204030204" pitchFamily="34" charset="0"/>
                <a:cs typeface="Calibri" panose="020F0502020204030204" pitchFamily="34" charset="0"/>
              </a:rPr>
              <a:t>negative</a:t>
            </a:r>
          </a:p>
        </p:txBody>
      </p:sp>
      <p:sp>
        <p:nvSpPr>
          <p:cNvPr id="16" name="TextBox 15"/>
          <p:cNvSpPr txBox="1"/>
          <p:nvPr/>
        </p:nvSpPr>
        <p:spPr>
          <a:xfrm>
            <a:off x="1393057" y="5712974"/>
            <a:ext cx="628698" cy="261162"/>
          </a:xfrm>
          <a:prstGeom prst="rect">
            <a:avLst/>
          </a:prstGeom>
          <a:noFill/>
        </p:spPr>
        <p:txBody>
          <a:bodyPr wrap="non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97" b="0" i="0" u="none" strike="noStrike" kern="1200" cap="none" spc="0" normalizeH="0" baseline="0" noProof="0" dirty="0">
                <a:ln>
                  <a:noFill/>
                </a:ln>
                <a:solidFill>
                  <a:srgbClr val="FF0000"/>
                </a:solidFill>
                <a:effectLst/>
                <a:uLnTx/>
                <a:uFillTx/>
                <a:latin typeface="Calibri" panose="020F0502020204030204" pitchFamily="34" charset="0"/>
                <a:cs typeface="Calibri" panose="020F0502020204030204" pitchFamily="34" charset="0"/>
              </a:rPr>
              <a:t>positive</a:t>
            </a:r>
          </a:p>
        </p:txBody>
      </p:sp>
      <p:sp>
        <p:nvSpPr>
          <p:cNvPr id="17" name="TextBox 16"/>
          <p:cNvSpPr txBox="1"/>
          <p:nvPr/>
        </p:nvSpPr>
        <p:spPr>
          <a:xfrm>
            <a:off x="1282524" y="2512906"/>
            <a:ext cx="595036" cy="261162"/>
          </a:xfrm>
          <a:prstGeom prst="rect">
            <a:avLst/>
          </a:prstGeom>
          <a:noFill/>
        </p:spPr>
        <p:txBody>
          <a:bodyPr wrap="non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97" b="0" i="0" u="none" strike="noStrike" kern="1200" cap="none" spc="0" normalizeH="0" baseline="0" noProof="0" dirty="0">
                <a:ln>
                  <a:noFill/>
                </a:ln>
                <a:solidFill>
                  <a:srgbClr val="FF0000"/>
                </a:solidFill>
                <a:effectLst/>
                <a:uLnTx/>
                <a:uFillTx/>
                <a:latin typeface="Calibri" panose="020F0502020204030204" pitchFamily="34" charset="0"/>
                <a:cs typeface="Calibri" panose="020F0502020204030204" pitchFamily="34" charset="0"/>
              </a:rPr>
              <a:t>natural</a:t>
            </a:r>
          </a:p>
        </p:txBody>
      </p:sp>
      <p:sp>
        <p:nvSpPr>
          <p:cNvPr id="18" name="TextBox 17"/>
          <p:cNvSpPr txBox="1"/>
          <p:nvPr/>
        </p:nvSpPr>
        <p:spPr>
          <a:xfrm>
            <a:off x="5794354" y="5633035"/>
            <a:ext cx="657552" cy="261162"/>
          </a:xfrm>
          <a:prstGeom prst="rect">
            <a:avLst/>
          </a:prstGeom>
          <a:noFill/>
        </p:spPr>
        <p:txBody>
          <a:bodyPr wrap="non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97" b="0" i="0" u="none" strike="noStrike" kern="1200" cap="none" spc="0" normalizeH="0" baseline="0" noProof="0" dirty="0">
                <a:ln>
                  <a:noFill/>
                </a:ln>
                <a:solidFill>
                  <a:srgbClr val="FF0000"/>
                </a:solidFill>
                <a:effectLst/>
                <a:uLnTx/>
                <a:uFillTx/>
                <a:latin typeface="Calibri" panose="020F0502020204030204" pitchFamily="34" charset="0"/>
                <a:cs typeface="Calibri" panose="020F0502020204030204" pitchFamily="34" charset="0"/>
              </a:rPr>
              <a:t>artificial</a:t>
            </a:r>
          </a:p>
        </p:txBody>
      </p:sp>
      <p:sp>
        <p:nvSpPr>
          <p:cNvPr id="2" name="Title 1"/>
          <p:cNvSpPr>
            <a:spLocks noGrp="1"/>
          </p:cNvSpPr>
          <p:nvPr>
            <p:ph type="title"/>
          </p:nvPr>
        </p:nvSpPr>
        <p:spPr/>
        <p:txBody>
          <a:bodyPr/>
          <a:lstStyle/>
          <a:p>
            <a:r>
              <a:rPr lang="en-US" dirty="0"/>
              <a:t>Semantic Dimensions</a:t>
            </a:r>
          </a:p>
        </p:txBody>
      </p:sp>
      <p:sp>
        <p:nvSpPr>
          <p:cNvPr id="3" name="Footer Placeholder 2"/>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a:ln>
                <a:noFill/>
              </a:ln>
              <a:solidFill>
                <a:srgbClr val="000000"/>
              </a:solidFill>
              <a:effectLst/>
              <a:uLnTx/>
              <a:uFillTx/>
              <a:latin typeface="Verdana" charset="0"/>
              <a:ea typeface="+mn-ea"/>
              <a:cs typeface="+mn-cs"/>
            </a:endParaRPr>
          </a:p>
        </p:txBody>
      </p:sp>
    </p:spTree>
    <p:extLst>
      <p:ext uri="{BB962C8B-B14F-4D97-AF65-F5344CB8AC3E}">
        <p14:creationId xmlns:p14="http://schemas.microsoft.com/office/powerpoint/2010/main" val="122912899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Properties of Word Embeddings</a:t>
            </a:r>
          </a:p>
        </p:txBody>
      </p:sp>
      <p:sp>
        <p:nvSpPr>
          <p:cNvPr id="3" name="Content Placeholder 2"/>
          <p:cNvSpPr>
            <a:spLocks noGrp="1"/>
          </p:cNvSpPr>
          <p:nvPr>
            <p:ph idx="1"/>
          </p:nvPr>
        </p:nvSpPr>
        <p:spPr>
          <a:xfrm>
            <a:off x="179388" y="1772816"/>
            <a:ext cx="8305800" cy="4597822"/>
          </a:xfrm>
        </p:spPr>
        <p:txBody>
          <a:bodyPr/>
          <a:lstStyle/>
          <a:p>
            <a:pPr marL="514350" indent="-514350">
              <a:buFont typeface="+mj-lt"/>
              <a:buAutoNum type="arabicPeriod"/>
            </a:pPr>
            <a:r>
              <a:rPr lang="en-US" dirty="0"/>
              <a:t>Similar terms are clustered</a:t>
            </a:r>
          </a:p>
          <a:p>
            <a:pPr marL="514350" indent="-514350">
              <a:buFont typeface="+mj-lt"/>
              <a:buAutoNum type="arabicPeriod"/>
            </a:pPr>
            <a:r>
              <a:rPr lang="en-US" dirty="0"/>
              <a:t>Syntactic and semantic relationships encoded as linear mappings</a:t>
            </a:r>
          </a:p>
          <a:p>
            <a:pPr marL="514350" indent="-514350">
              <a:buFont typeface="+mj-lt"/>
              <a:buAutoNum type="arabicPeriod"/>
            </a:pPr>
            <a:r>
              <a:rPr lang="en-US" dirty="0"/>
              <a:t>Dimensions can capture meaning</a:t>
            </a:r>
          </a:p>
        </p:txBody>
      </p:sp>
      <p:sp>
        <p:nvSpPr>
          <p:cNvPr id="4" name="Footer Placeholder 3"/>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dirty="0">
              <a:ln>
                <a:noFill/>
              </a:ln>
              <a:solidFill>
                <a:srgbClr val="000000"/>
              </a:solidFill>
              <a:effectLst/>
              <a:uLnTx/>
              <a:uFillTx/>
              <a:latin typeface="Verdana" charset="0"/>
              <a:ea typeface="+mn-ea"/>
              <a:cs typeface="+mn-cs"/>
            </a:endParaRPr>
          </a:p>
        </p:txBody>
      </p:sp>
    </p:spTree>
    <p:extLst>
      <p:ext uri="{BB962C8B-B14F-4D97-AF65-F5344CB8AC3E}">
        <p14:creationId xmlns:p14="http://schemas.microsoft.com/office/powerpoint/2010/main" val="38469807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78FB2-5554-C942-9836-DA25A5AD0731}"/>
              </a:ext>
            </a:extLst>
          </p:cNvPr>
          <p:cNvSpPr>
            <a:spLocks noGrp="1"/>
          </p:cNvSpPr>
          <p:nvPr>
            <p:ph type="title"/>
          </p:nvPr>
        </p:nvSpPr>
        <p:spPr/>
        <p:txBody>
          <a:bodyPr/>
          <a:lstStyle/>
          <a:p>
            <a:r>
              <a:rPr lang="en-US" dirty="0"/>
              <a:t>Model Parameters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6D76E99-1E38-C44C-B0FF-94ED7A99A14C}"/>
                  </a:ext>
                </a:extLst>
              </p:cNvPr>
              <p:cNvSpPr>
                <a:spLocks noGrp="1"/>
              </p:cNvSpPr>
              <p:nvPr>
                <p:ph idx="1"/>
              </p:nvPr>
            </p:nvSpPr>
            <p:spPr/>
            <p:txBody>
              <a:bodyPr/>
              <a:lstStyle/>
              <a:p>
                <a:pPr lvl="0">
                  <a:spcBef>
                    <a:spcPct val="0"/>
                  </a:spcBef>
                  <a:defRPr/>
                </a:pPr>
                <a:r>
                  <a:rPr lang="en-US" sz="2400" kern="1200" dirty="0">
                    <a:solidFill>
                      <a:srgbClr val="000000"/>
                    </a:solidFill>
                    <a:latin typeface="Calibri" charset="0"/>
                    <a:ea typeface="Calibri" charset="0"/>
                    <a:cs typeface="Calibri" charset="0"/>
                  </a:rPr>
                  <a:t>Dimension of concept space </a:t>
                </a:r>
                <a14:m>
                  <m:oMath xmlns:m="http://schemas.openxmlformats.org/officeDocument/2006/math">
                    <m:r>
                      <a:rPr lang="en-US" sz="2400" i="1" kern="1200" dirty="0">
                        <a:solidFill>
                          <a:srgbClr val="000000"/>
                        </a:solidFill>
                        <a:latin typeface="Cambria Math" panose="02040503050406030204" pitchFamily="18" charset="0"/>
                        <a:ea typeface="Calibri" charset="0"/>
                        <a:cs typeface="Calibri" charset="0"/>
                      </a:rPr>
                      <m:t>𝑑</m:t>
                    </m:r>
                  </m:oMath>
                </a14:m>
                <a:endParaRPr lang="en-US" sz="2400" kern="1200" dirty="0">
                  <a:solidFill>
                    <a:srgbClr val="000000"/>
                  </a:solidFill>
                  <a:latin typeface="Calibri" charset="0"/>
                  <a:ea typeface="Calibri" charset="0"/>
                  <a:cs typeface="Calibri" charset="0"/>
                </a:endParaRPr>
              </a:p>
              <a:p>
                <a:pPr lvl="0">
                  <a:spcBef>
                    <a:spcPct val="0"/>
                  </a:spcBef>
                  <a:defRPr/>
                </a:pPr>
                <a:endParaRPr lang="en-US" sz="2400" kern="1200" dirty="0">
                  <a:solidFill>
                    <a:srgbClr val="000000"/>
                  </a:solidFill>
                  <a:latin typeface="Calibri" charset="0"/>
                  <a:ea typeface="Calibri" charset="0"/>
                  <a:cs typeface="Calibri" charset="0"/>
                </a:endParaRPr>
              </a:p>
              <a:p>
                <a:pPr lvl="0">
                  <a:spcBef>
                    <a:spcPct val="0"/>
                  </a:spcBef>
                  <a:defRPr/>
                </a:pPr>
                <a:r>
                  <a:rPr lang="en-US" sz="2400" kern="1200" dirty="0">
                    <a:solidFill>
                      <a:srgbClr val="000000"/>
                    </a:solidFill>
                    <a:latin typeface="Calibri" charset="0"/>
                    <a:ea typeface="Calibri" charset="0"/>
                    <a:cs typeface="Calibri" charset="0"/>
                  </a:rPr>
                  <a:t>The mapping to concept space is represented by matrices </a:t>
                </a:r>
                <a14:m>
                  <m:oMath xmlns:m="http://schemas.openxmlformats.org/officeDocument/2006/math">
                    <m:sSup>
                      <m:sSupPr>
                        <m:ctrlPr>
                          <a:rPr lang="fr-CH" sz="2400" i="1" kern="1200" dirty="0">
                            <a:solidFill>
                              <a:srgbClr val="000000"/>
                            </a:solidFill>
                            <a:latin typeface="Cambria Math" panose="02040503050406030204" pitchFamily="18" charset="0"/>
                            <a:cs typeface="Calibri" charset="0"/>
                          </a:rPr>
                        </m:ctrlPr>
                      </m:sSupPr>
                      <m:e>
                        <m:r>
                          <a:rPr lang="fr-CH" sz="2400" i="1" kern="1200" dirty="0">
                            <a:solidFill>
                              <a:srgbClr val="000000"/>
                            </a:solidFill>
                            <a:latin typeface="Cambria Math" panose="02040503050406030204" pitchFamily="18" charset="0"/>
                            <a:cs typeface="Calibri" charset="0"/>
                          </a:rPr>
                          <m:t>𝑊</m:t>
                        </m:r>
                      </m:e>
                      <m:sup>
                        <m:r>
                          <a:rPr lang="fr-CH" sz="2400" i="1" kern="1200" dirty="0">
                            <a:solidFill>
                              <a:srgbClr val="000000"/>
                            </a:solidFill>
                            <a:latin typeface="Cambria Math" panose="02040503050406030204" pitchFamily="18" charset="0"/>
                            <a:cs typeface="Calibri" charset="0"/>
                          </a:rPr>
                          <m:t>(</m:t>
                        </m:r>
                        <m:r>
                          <a:rPr lang="fr-CH" sz="2400" i="1" kern="1200" dirty="0">
                            <a:solidFill>
                              <a:srgbClr val="000000"/>
                            </a:solidFill>
                            <a:latin typeface="Cambria Math" panose="02040503050406030204" pitchFamily="18" charset="0"/>
                            <a:cs typeface="Calibri" charset="0"/>
                          </a:rPr>
                          <m:t>𝑤</m:t>
                        </m:r>
                        <m:r>
                          <a:rPr lang="fr-CH" sz="2400" i="1" kern="1200" dirty="0">
                            <a:solidFill>
                              <a:srgbClr val="000000"/>
                            </a:solidFill>
                            <a:latin typeface="Cambria Math" panose="02040503050406030204" pitchFamily="18" charset="0"/>
                            <a:cs typeface="Calibri" charset="0"/>
                          </a:rPr>
                          <m:t>)</m:t>
                        </m:r>
                      </m:sup>
                    </m:sSup>
                  </m:oMath>
                </a14:m>
                <a:r>
                  <a:rPr lang="en-US" sz="2400" kern="1200" dirty="0">
                    <a:solidFill>
                      <a:srgbClr val="000000"/>
                    </a:solidFill>
                    <a:latin typeface="Calibri" charset="0"/>
                    <a:ea typeface="Calibri" charset="0"/>
                    <a:cs typeface="Calibri" charset="0"/>
                  </a:rPr>
                  <a:t> and </a:t>
                </a:r>
                <a14:m>
                  <m:oMath xmlns:m="http://schemas.openxmlformats.org/officeDocument/2006/math">
                    <m:sSup>
                      <m:sSupPr>
                        <m:ctrlPr>
                          <a:rPr lang="fr-CH" sz="2400" i="1" kern="1200" dirty="0">
                            <a:solidFill>
                              <a:srgbClr val="000000"/>
                            </a:solidFill>
                            <a:latin typeface="Cambria Math" panose="02040503050406030204" pitchFamily="18" charset="0"/>
                            <a:cs typeface="Calibri" charset="0"/>
                          </a:rPr>
                        </m:ctrlPr>
                      </m:sSupPr>
                      <m:e>
                        <m:r>
                          <a:rPr lang="fr-CH" sz="2400" i="1" kern="1200" dirty="0">
                            <a:solidFill>
                              <a:srgbClr val="000000"/>
                            </a:solidFill>
                            <a:latin typeface="Cambria Math" panose="02040503050406030204" pitchFamily="18" charset="0"/>
                            <a:cs typeface="Calibri" charset="0"/>
                          </a:rPr>
                          <m:t>𝑊</m:t>
                        </m:r>
                      </m:e>
                      <m:sup>
                        <m:r>
                          <a:rPr lang="fr-CH" sz="2400" i="1" kern="1200" dirty="0">
                            <a:solidFill>
                              <a:srgbClr val="000000"/>
                            </a:solidFill>
                            <a:latin typeface="Cambria Math" panose="02040503050406030204" pitchFamily="18" charset="0"/>
                            <a:cs typeface="Calibri" charset="0"/>
                          </a:rPr>
                          <m:t>(</m:t>
                        </m:r>
                        <m:r>
                          <a:rPr lang="fr-CH" sz="2400" i="1" kern="1200" dirty="0">
                            <a:solidFill>
                              <a:srgbClr val="000000"/>
                            </a:solidFill>
                            <a:latin typeface="Cambria Math" panose="02040503050406030204" pitchFamily="18" charset="0"/>
                            <a:cs typeface="Calibri" charset="0"/>
                          </a:rPr>
                          <m:t>𝑐</m:t>
                        </m:r>
                        <m:r>
                          <a:rPr lang="fr-CH" sz="2400" i="1" kern="1200" dirty="0">
                            <a:solidFill>
                              <a:srgbClr val="000000"/>
                            </a:solidFill>
                            <a:latin typeface="Cambria Math" panose="02040503050406030204" pitchFamily="18" charset="0"/>
                            <a:cs typeface="Calibri" charset="0"/>
                          </a:rPr>
                          <m:t>)</m:t>
                        </m:r>
                      </m:sup>
                    </m:sSup>
                  </m:oMath>
                </a14:m>
                <a:r>
                  <a:rPr lang="en-US" sz="2400" kern="1200" dirty="0">
                    <a:solidFill>
                      <a:srgbClr val="000000"/>
                    </a:solidFill>
                    <a:latin typeface="Calibri" charset="0"/>
                    <a:ea typeface="Calibri" charset="0"/>
                    <a:cs typeface="Calibri" charset="0"/>
                  </a:rPr>
                  <a:t> of dimension </a:t>
                </a:r>
                <a14:m>
                  <m:oMath xmlns:m="http://schemas.openxmlformats.org/officeDocument/2006/math">
                    <m:r>
                      <a:rPr lang="en-US" sz="2400" i="1" kern="1200" dirty="0">
                        <a:solidFill>
                          <a:srgbClr val="000000"/>
                        </a:solidFill>
                        <a:latin typeface="Cambria Math" panose="02040503050406030204" pitchFamily="18" charset="0"/>
                        <a:ea typeface="Calibri" charset="0"/>
                        <a:cs typeface="Calibri" charset="0"/>
                      </a:rPr>
                      <m:t>𝑑</m:t>
                    </m:r>
                    <m:r>
                      <a:rPr lang="en-US" sz="2400" i="1" kern="1200" dirty="0">
                        <a:solidFill>
                          <a:srgbClr val="000000"/>
                        </a:solidFill>
                        <a:latin typeface="Cambria Math" panose="02040503050406030204" pitchFamily="18" charset="0"/>
                        <a:ea typeface="Cambria Math" panose="02040503050406030204" pitchFamily="18" charset="0"/>
                        <a:cs typeface="Calibri" charset="0"/>
                      </a:rPr>
                      <m:t>×</m:t>
                    </m:r>
                    <m:r>
                      <a:rPr lang="en-US" sz="2400" i="1" kern="1200" dirty="0">
                        <a:solidFill>
                          <a:srgbClr val="000000"/>
                        </a:solidFill>
                        <a:latin typeface="Cambria Math" panose="02040503050406030204" pitchFamily="18" charset="0"/>
                        <a:ea typeface="Calibri" charset="0"/>
                        <a:cs typeface="Calibri" charset="0"/>
                      </a:rPr>
                      <m:t>𝑚</m:t>
                    </m:r>
                  </m:oMath>
                </a14:m>
                <a:endParaRPr lang="en-US" sz="2400" kern="1200" dirty="0">
                  <a:solidFill>
                    <a:srgbClr val="000000"/>
                  </a:solidFill>
                  <a:latin typeface="Calibri" charset="0"/>
                  <a:ea typeface="Calibri" charset="0"/>
                  <a:cs typeface="Calibri" charset="0"/>
                </a:endParaRPr>
              </a:p>
              <a:p>
                <a:pPr lvl="0">
                  <a:spcBef>
                    <a:spcPct val="0"/>
                  </a:spcBef>
                  <a:defRPr/>
                </a:pPr>
                <a:endParaRPr lang="en-US" sz="2400" kern="1200" dirty="0">
                  <a:solidFill>
                    <a:srgbClr val="000000"/>
                  </a:solidFill>
                  <a:latin typeface="Calibri" charset="0"/>
                  <a:ea typeface="Calibri" charset="0"/>
                  <a:cs typeface="Calibri" charset="0"/>
                </a:endParaRPr>
              </a:p>
              <a:p>
                <a:pPr lvl="0">
                  <a:spcBef>
                    <a:spcPct val="0"/>
                  </a:spcBef>
                  <a:defRPr/>
                </a:pPr>
                <a:r>
                  <a:rPr lang="en-US" sz="2400" kern="1200" dirty="0">
                    <a:solidFill>
                      <a:srgbClr val="000000"/>
                    </a:solidFill>
                    <a:latin typeface="Calibri" charset="0"/>
                    <a:ea typeface="Calibri" charset="0"/>
                    <a:cs typeface="Calibri" charset="0"/>
                  </a:rPr>
                  <a:t>Mapping a word </a:t>
                </a:r>
                <a14:m>
                  <m:oMath xmlns:m="http://schemas.openxmlformats.org/officeDocument/2006/math">
                    <m:sSub>
                      <m:sSubPr>
                        <m:ctrlPr>
                          <a:rPr lang="fr-CH" sz="2400" i="1" kern="1200" dirty="0">
                            <a:solidFill>
                              <a:srgbClr val="000000"/>
                            </a:solidFill>
                            <a:latin typeface="Cambria Math" panose="02040503050406030204" pitchFamily="18" charset="0"/>
                            <a:cs typeface="Calibri" charset="0"/>
                          </a:rPr>
                        </m:ctrlPr>
                      </m:sSubPr>
                      <m:e>
                        <m:r>
                          <a:rPr lang="fr-CH" sz="2400" i="1" kern="1200" dirty="0">
                            <a:solidFill>
                              <a:srgbClr val="000000"/>
                            </a:solidFill>
                            <a:latin typeface="Cambria Math" panose="02040503050406030204" pitchFamily="18" charset="0"/>
                            <a:cs typeface="Calibri" charset="0"/>
                          </a:rPr>
                          <m:t>𝑤</m:t>
                        </m:r>
                      </m:e>
                      <m:sub>
                        <m:r>
                          <a:rPr lang="fr-CH" sz="2400" i="1" kern="1200" dirty="0">
                            <a:solidFill>
                              <a:srgbClr val="000000"/>
                            </a:solidFill>
                            <a:latin typeface="Cambria Math" panose="02040503050406030204" pitchFamily="18" charset="0"/>
                            <a:cs typeface="Calibri" charset="0"/>
                          </a:rPr>
                          <m:t>𝑖</m:t>
                        </m:r>
                      </m:sub>
                    </m:sSub>
                  </m:oMath>
                </a14:m>
                <a:endParaRPr lang="en-US" sz="2400" kern="1200" baseline="-25000" dirty="0">
                  <a:solidFill>
                    <a:srgbClr val="000000"/>
                  </a:solidFill>
                  <a:latin typeface="Calibri" charset="0"/>
                  <a:ea typeface="Calibri" charset="0"/>
                  <a:cs typeface="Calibri" charset="0"/>
                </a:endParaRPr>
              </a:p>
              <a:p>
                <a:pPr lvl="0">
                  <a:spcBef>
                    <a:spcPct val="0"/>
                  </a:spcBef>
                  <a:defRPr/>
                </a:pPr>
                <a:r>
                  <a:rPr lang="en-US" sz="2400" kern="1200" baseline="-25000" dirty="0">
                    <a:solidFill>
                      <a:srgbClr val="000000"/>
                    </a:solidFill>
                    <a:latin typeface="Calibri" charset="0"/>
                    <a:cs typeface="Calibri" charset="0"/>
                  </a:rPr>
                  <a:t>	</a:t>
                </a:r>
                <a14:m>
                  <m:oMath xmlns:m="http://schemas.openxmlformats.org/officeDocument/2006/math">
                    <m:sSub>
                      <m:sSubPr>
                        <m:ctrlPr>
                          <a:rPr lang="fr-CH" sz="2800" i="1" kern="1200" dirty="0">
                            <a:solidFill>
                              <a:srgbClr val="000000"/>
                            </a:solidFill>
                            <a:latin typeface="Cambria Math" panose="02040503050406030204" pitchFamily="18" charset="0"/>
                            <a:cs typeface="Calibri" charset="0"/>
                          </a:rPr>
                        </m:ctrlPr>
                      </m:sSubPr>
                      <m:e>
                        <m:r>
                          <a:rPr lang="fr-CH" sz="2800" b="1" i="1" kern="1200" dirty="0">
                            <a:solidFill>
                              <a:srgbClr val="000000"/>
                            </a:solidFill>
                            <a:latin typeface="Cambria Math" panose="02040503050406030204" pitchFamily="18" charset="0"/>
                            <a:cs typeface="Calibri" charset="0"/>
                          </a:rPr>
                          <m:t>𝒘</m:t>
                        </m:r>
                      </m:e>
                      <m:sub>
                        <m:r>
                          <a:rPr lang="fr-CH" sz="2800" i="1" kern="1200" dirty="0">
                            <a:solidFill>
                              <a:srgbClr val="000000"/>
                            </a:solidFill>
                            <a:latin typeface="Cambria Math" panose="02040503050406030204" pitchFamily="18" charset="0"/>
                            <a:cs typeface="Calibri" charset="0"/>
                          </a:rPr>
                          <m:t>𝑖</m:t>
                        </m:r>
                      </m:sub>
                    </m:sSub>
                    <m:r>
                      <a:rPr lang="fr-CH" sz="2800" i="1" kern="1200" dirty="0">
                        <a:solidFill>
                          <a:srgbClr val="000000"/>
                        </a:solidFill>
                        <a:latin typeface="Cambria Math" panose="02040503050406030204" pitchFamily="18" charset="0"/>
                        <a:ea typeface="Calibri" charset="0"/>
                        <a:cs typeface="Calibri" charset="0"/>
                      </a:rPr>
                      <m:t>=</m:t>
                    </m:r>
                    <m:sSup>
                      <m:sSupPr>
                        <m:ctrlPr>
                          <a:rPr lang="fr-CH" sz="2800" i="1" kern="1200" dirty="0">
                            <a:solidFill>
                              <a:srgbClr val="000000"/>
                            </a:solidFill>
                            <a:latin typeface="Cambria Math" panose="02040503050406030204" pitchFamily="18" charset="0"/>
                            <a:cs typeface="Calibri" charset="0"/>
                          </a:rPr>
                        </m:ctrlPr>
                      </m:sSupPr>
                      <m:e>
                        <m:r>
                          <a:rPr lang="fr-CH" sz="2800" i="1" kern="1200" dirty="0">
                            <a:solidFill>
                              <a:srgbClr val="000000"/>
                            </a:solidFill>
                            <a:latin typeface="Cambria Math" panose="02040503050406030204" pitchFamily="18" charset="0"/>
                            <a:cs typeface="Calibri" charset="0"/>
                          </a:rPr>
                          <m:t>𝑊</m:t>
                        </m:r>
                      </m:e>
                      <m:sup>
                        <m:r>
                          <a:rPr lang="fr-CH" sz="2800" i="1" kern="1200" dirty="0">
                            <a:solidFill>
                              <a:srgbClr val="000000"/>
                            </a:solidFill>
                            <a:latin typeface="Cambria Math" panose="02040503050406030204" pitchFamily="18" charset="0"/>
                            <a:cs typeface="Calibri" charset="0"/>
                          </a:rPr>
                          <m:t>(</m:t>
                        </m:r>
                        <m:r>
                          <a:rPr lang="fr-CH" sz="2800" i="1" kern="1200" dirty="0">
                            <a:solidFill>
                              <a:srgbClr val="000000"/>
                            </a:solidFill>
                            <a:latin typeface="Cambria Math" panose="02040503050406030204" pitchFamily="18" charset="0"/>
                            <a:cs typeface="Calibri" charset="0"/>
                          </a:rPr>
                          <m:t>𝑤</m:t>
                        </m:r>
                        <m:r>
                          <a:rPr lang="fr-CH" sz="2800" i="1" kern="1200" dirty="0">
                            <a:solidFill>
                              <a:srgbClr val="000000"/>
                            </a:solidFill>
                            <a:latin typeface="Cambria Math" panose="02040503050406030204" pitchFamily="18" charset="0"/>
                            <a:cs typeface="Calibri" charset="0"/>
                          </a:rPr>
                          <m:t>)</m:t>
                        </m:r>
                      </m:sup>
                    </m:sSup>
                    <m:sSub>
                      <m:sSubPr>
                        <m:ctrlPr>
                          <a:rPr lang="fr-CH" sz="2800" i="1" kern="1200" dirty="0">
                            <a:solidFill>
                              <a:srgbClr val="000000"/>
                            </a:solidFill>
                            <a:latin typeface="Cambria Math" panose="02040503050406030204" pitchFamily="18" charset="0"/>
                            <a:cs typeface="Calibri" charset="0"/>
                          </a:rPr>
                        </m:ctrlPr>
                      </m:sSubPr>
                      <m:e>
                        <m:r>
                          <a:rPr lang="fr-CH" sz="2800" i="1" kern="1200" dirty="0">
                            <a:solidFill>
                              <a:srgbClr val="000000"/>
                            </a:solidFill>
                            <a:latin typeface="Cambria Math" panose="02040503050406030204" pitchFamily="18" charset="0"/>
                            <a:cs typeface="Calibri" charset="0"/>
                          </a:rPr>
                          <m:t>𝑤</m:t>
                        </m:r>
                      </m:e>
                      <m:sub>
                        <m:r>
                          <a:rPr lang="fr-CH" sz="2800" i="1" kern="1200" dirty="0">
                            <a:solidFill>
                              <a:srgbClr val="000000"/>
                            </a:solidFill>
                            <a:latin typeface="Cambria Math" panose="02040503050406030204" pitchFamily="18" charset="0"/>
                            <a:cs typeface="Calibri" charset="0"/>
                          </a:rPr>
                          <m:t>𝑖</m:t>
                        </m:r>
                      </m:sub>
                    </m:sSub>
                    <m:r>
                      <a:rPr lang="fr-CH" sz="2800" i="1" kern="1200" dirty="0">
                        <a:solidFill>
                          <a:srgbClr val="000000"/>
                        </a:solidFill>
                        <a:latin typeface="Cambria Math" panose="02040503050406030204" pitchFamily="18" charset="0"/>
                        <a:cs typeface="Calibri" charset="0"/>
                      </a:rPr>
                      <m:t> </m:t>
                    </m:r>
                    <m:sSub>
                      <m:sSubPr>
                        <m:ctrlPr>
                          <a:rPr lang="fr-CH" sz="2400" i="1" kern="1200" dirty="0">
                            <a:solidFill>
                              <a:srgbClr val="000000"/>
                            </a:solidFill>
                            <a:latin typeface="Cambria Math" panose="02040503050406030204" pitchFamily="18" charset="0"/>
                            <a:cs typeface="Calibri" charset="0"/>
                          </a:rPr>
                        </m:ctrlPr>
                      </m:sSubPr>
                      <m:e>
                        <m:r>
                          <a:rPr lang="fr-CH" sz="2400" b="1" i="1" kern="1200" dirty="0">
                            <a:solidFill>
                              <a:srgbClr val="000000"/>
                            </a:solidFill>
                            <a:latin typeface="Cambria Math" panose="02040503050406030204" pitchFamily="18" charset="0"/>
                            <a:cs typeface="Calibri" charset="0"/>
                          </a:rPr>
                          <m:t>      </m:t>
                        </m:r>
                        <m:r>
                          <a:rPr lang="fr-CH" sz="2400" b="1" i="1" kern="1200" dirty="0">
                            <a:solidFill>
                              <a:srgbClr val="000000"/>
                            </a:solidFill>
                            <a:latin typeface="Cambria Math" panose="02040503050406030204" pitchFamily="18" charset="0"/>
                            <a:cs typeface="Calibri" charset="0"/>
                          </a:rPr>
                          <m:t>𝒘</m:t>
                        </m:r>
                      </m:e>
                      <m:sub>
                        <m:r>
                          <a:rPr lang="fr-CH" sz="2400" i="1" kern="1200" dirty="0">
                            <a:solidFill>
                              <a:srgbClr val="000000"/>
                            </a:solidFill>
                            <a:latin typeface="Cambria Math" panose="02040503050406030204" pitchFamily="18" charset="0"/>
                            <a:cs typeface="Calibri" charset="0"/>
                          </a:rPr>
                          <m:t>𝑖</m:t>
                        </m:r>
                      </m:sub>
                    </m:sSub>
                    <m:r>
                      <a:rPr lang="fr-CH" sz="2400" i="1" kern="1200" dirty="0">
                        <a:solidFill>
                          <a:srgbClr val="000000"/>
                        </a:solidFill>
                        <a:latin typeface="Cambria Math" panose="02040503050406030204" pitchFamily="18" charset="0"/>
                        <a:cs typeface="Calibri" charset="0"/>
                      </a:rPr>
                      <m:t> </m:t>
                    </m:r>
                  </m:oMath>
                </a14:m>
                <a:r>
                  <a:rPr lang="en-US" sz="2400" kern="1200" dirty="0">
                    <a:solidFill>
                      <a:srgbClr val="000000"/>
                    </a:solidFill>
                    <a:latin typeface="Calibri" charset="0"/>
                    <a:ea typeface="Calibri" charset="0"/>
                    <a:cs typeface="Calibri" charset="0"/>
                  </a:rPr>
                  <a:t>is the column </a:t>
                </a:r>
                <a14:m>
                  <m:oMath xmlns:m="http://schemas.openxmlformats.org/officeDocument/2006/math">
                    <m:r>
                      <a:rPr lang="fr-CH" sz="2400" i="1" kern="1200" dirty="0">
                        <a:solidFill>
                          <a:srgbClr val="000000"/>
                        </a:solidFill>
                        <a:latin typeface="Cambria Math" panose="02040503050406030204" pitchFamily="18" charset="0"/>
                        <a:ea typeface="Calibri" charset="0"/>
                        <a:cs typeface="Calibri" charset="0"/>
                      </a:rPr>
                      <m:t>𝑖</m:t>
                    </m:r>
                  </m:oMath>
                </a14:m>
                <a:r>
                  <a:rPr lang="en-US" sz="2400" kern="1200" dirty="0">
                    <a:solidFill>
                      <a:srgbClr val="000000"/>
                    </a:solidFill>
                    <a:latin typeface="Calibri" charset="0"/>
                    <a:ea typeface="Calibri" charset="0"/>
                    <a:cs typeface="Calibri" charset="0"/>
                  </a:rPr>
                  <a:t> in </a:t>
                </a:r>
                <a14:m>
                  <m:oMath xmlns:m="http://schemas.openxmlformats.org/officeDocument/2006/math">
                    <m:sSup>
                      <m:sSupPr>
                        <m:ctrlPr>
                          <a:rPr lang="fr-CH" sz="2400" i="1" kern="1200" dirty="0">
                            <a:solidFill>
                              <a:srgbClr val="000000"/>
                            </a:solidFill>
                            <a:latin typeface="Cambria Math" panose="02040503050406030204" pitchFamily="18" charset="0"/>
                            <a:cs typeface="Calibri" charset="0"/>
                          </a:rPr>
                        </m:ctrlPr>
                      </m:sSupPr>
                      <m:e>
                        <m:r>
                          <a:rPr lang="fr-CH" sz="2400" i="1" kern="1200" dirty="0">
                            <a:solidFill>
                              <a:srgbClr val="000000"/>
                            </a:solidFill>
                            <a:latin typeface="Cambria Math" panose="02040503050406030204" pitchFamily="18" charset="0"/>
                            <a:cs typeface="Calibri" charset="0"/>
                          </a:rPr>
                          <m:t>𝑊</m:t>
                        </m:r>
                      </m:e>
                      <m:sup>
                        <m:r>
                          <a:rPr lang="fr-CH" sz="2400" i="1" kern="1200" dirty="0">
                            <a:solidFill>
                              <a:srgbClr val="000000"/>
                            </a:solidFill>
                            <a:latin typeface="Cambria Math" panose="02040503050406030204" pitchFamily="18" charset="0"/>
                            <a:cs typeface="Calibri" charset="0"/>
                          </a:rPr>
                          <m:t>(</m:t>
                        </m:r>
                        <m:r>
                          <a:rPr lang="fr-CH" sz="2400" i="1" kern="1200" dirty="0">
                            <a:solidFill>
                              <a:srgbClr val="000000"/>
                            </a:solidFill>
                            <a:latin typeface="Cambria Math" panose="02040503050406030204" pitchFamily="18" charset="0"/>
                            <a:cs typeface="Calibri" charset="0"/>
                          </a:rPr>
                          <m:t>𝑤</m:t>
                        </m:r>
                        <m:r>
                          <a:rPr lang="fr-CH" sz="2400" i="1" kern="1200" dirty="0">
                            <a:solidFill>
                              <a:srgbClr val="000000"/>
                            </a:solidFill>
                            <a:latin typeface="Cambria Math" panose="02040503050406030204" pitchFamily="18" charset="0"/>
                            <a:cs typeface="Calibri" charset="0"/>
                          </a:rPr>
                          <m:t>)</m:t>
                        </m:r>
                      </m:sup>
                    </m:sSup>
                  </m:oMath>
                </a14:m>
                <a:endParaRPr lang="en-US" sz="2400" kern="1200" dirty="0">
                  <a:solidFill>
                    <a:srgbClr val="000000"/>
                  </a:solidFill>
                  <a:latin typeface="Calibri" charset="0"/>
                  <a:ea typeface="Calibri" charset="0"/>
                  <a:cs typeface="Calibri" charset="0"/>
                </a:endParaRPr>
              </a:p>
              <a:p>
                <a:pPr lvl="0">
                  <a:spcBef>
                    <a:spcPct val="0"/>
                  </a:spcBef>
                  <a:defRPr/>
                </a:pPr>
                <a:endParaRPr lang="en-US" sz="2400" kern="1200" dirty="0">
                  <a:solidFill>
                    <a:srgbClr val="000000"/>
                  </a:solidFill>
                  <a:latin typeface="Calibri" charset="0"/>
                  <a:ea typeface="Calibri" charset="0"/>
                  <a:cs typeface="Calibri" charset="0"/>
                </a:endParaRPr>
              </a:p>
              <a:p>
                <a:pPr lvl="0">
                  <a:spcBef>
                    <a:spcPct val="0"/>
                  </a:spcBef>
                  <a:defRPr/>
                </a:pPr>
                <a:r>
                  <a:rPr lang="en-US" sz="2400" kern="1200" dirty="0">
                    <a:solidFill>
                      <a:srgbClr val="000000"/>
                    </a:solidFill>
                    <a:latin typeface="Calibri" charset="0"/>
                    <a:ea typeface="Calibri" charset="0"/>
                    <a:cs typeface="Calibri" charset="0"/>
                  </a:rPr>
                  <a:t>Mapping a context word </a:t>
                </a:r>
                <a14:m>
                  <m:oMath xmlns:m="http://schemas.openxmlformats.org/officeDocument/2006/math">
                    <m:sSub>
                      <m:sSubPr>
                        <m:ctrlPr>
                          <a:rPr lang="fr-CH" sz="2400" i="1" kern="1200" dirty="0">
                            <a:solidFill>
                              <a:srgbClr val="000000"/>
                            </a:solidFill>
                            <a:latin typeface="Cambria Math" panose="02040503050406030204" pitchFamily="18" charset="0"/>
                            <a:cs typeface="Calibri" charset="0"/>
                          </a:rPr>
                        </m:ctrlPr>
                      </m:sSubPr>
                      <m:e>
                        <m:r>
                          <a:rPr lang="fr-CH" sz="2400" i="1" kern="1200" dirty="0">
                            <a:solidFill>
                              <a:srgbClr val="000000"/>
                            </a:solidFill>
                            <a:latin typeface="Cambria Math" panose="02040503050406030204" pitchFamily="18" charset="0"/>
                            <a:cs typeface="Calibri" charset="0"/>
                          </a:rPr>
                          <m:t>𝑐</m:t>
                        </m:r>
                      </m:e>
                      <m:sub>
                        <m:r>
                          <a:rPr lang="fr-CH" sz="2400" i="1" kern="1200" dirty="0">
                            <a:solidFill>
                              <a:srgbClr val="000000"/>
                            </a:solidFill>
                            <a:latin typeface="Cambria Math" panose="02040503050406030204" pitchFamily="18" charset="0"/>
                            <a:cs typeface="Calibri" charset="0"/>
                          </a:rPr>
                          <m:t>𝑖</m:t>
                        </m:r>
                      </m:sub>
                    </m:sSub>
                    <m:r>
                      <a:rPr lang="fr-CH" sz="2400" i="1" kern="1200" dirty="0">
                        <a:solidFill>
                          <a:srgbClr val="000000"/>
                        </a:solidFill>
                        <a:latin typeface="Cambria Math" panose="02040503050406030204" pitchFamily="18" charset="0"/>
                        <a:cs typeface="Calibri" charset="0"/>
                      </a:rPr>
                      <m:t> </m:t>
                    </m:r>
                  </m:oMath>
                </a14:m>
                <a:r>
                  <a:rPr lang="en-US" sz="2400" kern="1200" baseline="-25000" dirty="0">
                    <a:solidFill>
                      <a:srgbClr val="000000"/>
                    </a:solidFill>
                    <a:latin typeface="Calibri" charset="0"/>
                    <a:ea typeface="Calibri" charset="0"/>
                    <a:cs typeface="Calibri" charset="0"/>
                  </a:rPr>
                  <a:t>	</a:t>
                </a:r>
              </a:p>
              <a:p>
                <a:pPr lvl="0">
                  <a:spcBef>
                    <a:spcPct val="0"/>
                  </a:spcBef>
                  <a:defRPr/>
                </a:pPr>
                <a:r>
                  <a:rPr lang="en-US" sz="2400" kern="1200" baseline="-25000" dirty="0">
                    <a:solidFill>
                      <a:srgbClr val="000000"/>
                    </a:solidFill>
                    <a:latin typeface="Calibri" charset="0"/>
                    <a:cs typeface="Calibri" charset="0"/>
                  </a:rPr>
                  <a:t>	</a:t>
                </a:r>
                <a14:m>
                  <m:oMath xmlns:m="http://schemas.openxmlformats.org/officeDocument/2006/math">
                    <m:sSub>
                      <m:sSubPr>
                        <m:ctrlPr>
                          <a:rPr lang="fr-CH" sz="2800" i="1" kern="1200" dirty="0">
                            <a:solidFill>
                              <a:srgbClr val="000000"/>
                            </a:solidFill>
                            <a:latin typeface="Cambria Math" panose="02040503050406030204" pitchFamily="18" charset="0"/>
                            <a:cs typeface="Calibri" charset="0"/>
                          </a:rPr>
                        </m:ctrlPr>
                      </m:sSubPr>
                      <m:e>
                        <m:r>
                          <a:rPr lang="fr-CH" sz="2800" b="1" i="1" kern="1200" dirty="0">
                            <a:solidFill>
                              <a:srgbClr val="000000"/>
                            </a:solidFill>
                            <a:latin typeface="Cambria Math" panose="02040503050406030204" pitchFamily="18" charset="0"/>
                            <a:cs typeface="Calibri" charset="0"/>
                          </a:rPr>
                          <m:t>𝒄</m:t>
                        </m:r>
                      </m:e>
                      <m:sub>
                        <m:r>
                          <a:rPr lang="fr-CH" sz="2800" i="1" kern="1200" dirty="0">
                            <a:solidFill>
                              <a:srgbClr val="000000"/>
                            </a:solidFill>
                            <a:latin typeface="Cambria Math" panose="02040503050406030204" pitchFamily="18" charset="0"/>
                            <a:cs typeface="Calibri" charset="0"/>
                          </a:rPr>
                          <m:t>𝑖</m:t>
                        </m:r>
                      </m:sub>
                    </m:sSub>
                    <m:r>
                      <a:rPr lang="fr-CH" sz="2800" i="1" kern="1200" dirty="0">
                        <a:solidFill>
                          <a:srgbClr val="000000"/>
                        </a:solidFill>
                        <a:latin typeface="Cambria Math" panose="02040503050406030204" pitchFamily="18" charset="0"/>
                        <a:ea typeface="Calibri" charset="0"/>
                        <a:cs typeface="Calibri" charset="0"/>
                      </a:rPr>
                      <m:t>=</m:t>
                    </m:r>
                    <m:sSup>
                      <m:sSupPr>
                        <m:ctrlPr>
                          <a:rPr lang="fr-CH" sz="2800" i="1" kern="1200" dirty="0">
                            <a:solidFill>
                              <a:srgbClr val="000000"/>
                            </a:solidFill>
                            <a:latin typeface="Cambria Math" panose="02040503050406030204" pitchFamily="18" charset="0"/>
                            <a:cs typeface="Calibri" charset="0"/>
                          </a:rPr>
                        </m:ctrlPr>
                      </m:sSupPr>
                      <m:e>
                        <m:r>
                          <a:rPr lang="fr-CH" sz="2800" i="1" kern="1200" dirty="0">
                            <a:solidFill>
                              <a:srgbClr val="000000"/>
                            </a:solidFill>
                            <a:latin typeface="Cambria Math" panose="02040503050406030204" pitchFamily="18" charset="0"/>
                            <a:cs typeface="Calibri" charset="0"/>
                          </a:rPr>
                          <m:t>𝑊</m:t>
                        </m:r>
                      </m:e>
                      <m:sup>
                        <m:r>
                          <a:rPr lang="fr-CH" sz="2800" i="1" kern="1200" dirty="0">
                            <a:solidFill>
                              <a:srgbClr val="000000"/>
                            </a:solidFill>
                            <a:latin typeface="Cambria Math" panose="02040503050406030204" pitchFamily="18" charset="0"/>
                            <a:cs typeface="Calibri" charset="0"/>
                          </a:rPr>
                          <m:t>(</m:t>
                        </m:r>
                        <m:r>
                          <a:rPr lang="fr-CH" sz="2800" i="1" kern="1200" dirty="0">
                            <a:solidFill>
                              <a:srgbClr val="000000"/>
                            </a:solidFill>
                            <a:latin typeface="Cambria Math" panose="02040503050406030204" pitchFamily="18" charset="0"/>
                            <a:cs typeface="Calibri" charset="0"/>
                          </a:rPr>
                          <m:t>𝑐</m:t>
                        </m:r>
                        <m:r>
                          <a:rPr lang="fr-CH" sz="2800" i="1" kern="1200" dirty="0">
                            <a:solidFill>
                              <a:srgbClr val="000000"/>
                            </a:solidFill>
                            <a:latin typeface="Cambria Math" panose="02040503050406030204" pitchFamily="18" charset="0"/>
                            <a:cs typeface="Calibri" charset="0"/>
                          </a:rPr>
                          <m:t>)</m:t>
                        </m:r>
                      </m:sup>
                    </m:sSup>
                    <m:sSub>
                      <m:sSubPr>
                        <m:ctrlPr>
                          <a:rPr lang="fr-CH" sz="2800" i="1" kern="1200" dirty="0">
                            <a:solidFill>
                              <a:srgbClr val="000000"/>
                            </a:solidFill>
                            <a:latin typeface="Cambria Math" panose="02040503050406030204" pitchFamily="18" charset="0"/>
                            <a:cs typeface="Calibri" charset="0"/>
                          </a:rPr>
                        </m:ctrlPr>
                      </m:sSubPr>
                      <m:e>
                        <m:r>
                          <a:rPr lang="fr-CH" sz="2800" b="0" i="1" kern="1200" dirty="0" smtClean="0">
                            <a:solidFill>
                              <a:srgbClr val="000000"/>
                            </a:solidFill>
                            <a:latin typeface="Cambria Math" panose="02040503050406030204" pitchFamily="18" charset="0"/>
                            <a:cs typeface="Calibri" charset="0"/>
                          </a:rPr>
                          <m:t>𝑤</m:t>
                        </m:r>
                      </m:e>
                      <m:sub>
                        <m:r>
                          <a:rPr lang="fr-CH" sz="2800" i="1" kern="1200" dirty="0">
                            <a:solidFill>
                              <a:srgbClr val="000000"/>
                            </a:solidFill>
                            <a:latin typeface="Cambria Math" panose="02040503050406030204" pitchFamily="18" charset="0"/>
                            <a:cs typeface="Calibri" charset="0"/>
                          </a:rPr>
                          <m:t>𝑖</m:t>
                        </m:r>
                      </m:sub>
                    </m:sSub>
                    <m:r>
                      <a:rPr lang="fr-CH" sz="2800" kern="1200" dirty="0">
                        <a:solidFill>
                          <a:srgbClr val="000000"/>
                        </a:solidFill>
                        <a:latin typeface="Cambria Math" panose="02040503050406030204" pitchFamily="18" charset="0"/>
                        <a:cs typeface="Calibri" charset="0"/>
                      </a:rPr>
                      <m:t> </m:t>
                    </m:r>
                    <m:sSub>
                      <m:sSubPr>
                        <m:ctrlPr>
                          <a:rPr lang="fr-CH" sz="2800" i="1" kern="1200" dirty="0">
                            <a:solidFill>
                              <a:srgbClr val="000000"/>
                            </a:solidFill>
                            <a:latin typeface="Cambria Math" panose="02040503050406030204" pitchFamily="18" charset="0"/>
                            <a:cs typeface="Calibri" charset="0"/>
                          </a:rPr>
                        </m:ctrlPr>
                      </m:sSubPr>
                      <m:e>
                        <m:r>
                          <a:rPr lang="fr-CH" sz="2800" b="1" i="1" kern="1200" dirty="0">
                            <a:solidFill>
                              <a:srgbClr val="000000"/>
                            </a:solidFill>
                            <a:latin typeface="Cambria Math" panose="02040503050406030204" pitchFamily="18" charset="0"/>
                            <a:cs typeface="Calibri" charset="0"/>
                          </a:rPr>
                          <m:t>            </m:t>
                        </m:r>
                        <m:r>
                          <a:rPr lang="fr-CH" sz="2800" b="1" i="1" kern="1200" dirty="0">
                            <a:solidFill>
                              <a:srgbClr val="000000"/>
                            </a:solidFill>
                            <a:latin typeface="Cambria Math" panose="02040503050406030204" pitchFamily="18" charset="0"/>
                            <a:cs typeface="Calibri" charset="0"/>
                          </a:rPr>
                          <m:t>𝒄</m:t>
                        </m:r>
                      </m:e>
                      <m:sub>
                        <m:r>
                          <a:rPr lang="fr-CH" sz="2800" i="1" kern="1200" dirty="0">
                            <a:solidFill>
                              <a:srgbClr val="000000"/>
                            </a:solidFill>
                            <a:latin typeface="Cambria Math" panose="02040503050406030204" pitchFamily="18" charset="0"/>
                            <a:cs typeface="Calibri" charset="0"/>
                          </a:rPr>
                          <m:t>𝑖</m:t>
                        </m:r>
                      </m:sub>
                    </m:sSub>
                    <m:r>
                      <a:rPr lang="fr-CH" sz="2800" i="1" kern="1200" dirty="0">
                        <a:solidFill>
                          <a:srgbClr val="000000"/>
                        </a:solidFill>
                        <a:latin typeface="Cambria Math" panose="02040503050406030204" pitchFamily="18" charset="0"/>
                        <a:cs typeface="Calibri" charset="0"/>
                      </a:rPr>
                      <m:t> </m:t>
                    </m:r>
                  </m:oMath>
                </a14:m>
                <a:r>
                  <a:rPr lang="en-US" sz="2400" kern="1200" dirty="0">
                    <a:solidFill>
                      <a:srgbClr val="000000"/>
                    </a:solidFill>
                    <a:latin typeface="Calibri" charset="0"/>
                    <a:ea typeface="Calibri" charset="0"/>
                    <a:cs typeface="Calibri" charset="0"/>
                  </a:rPr>
                  <a:t>is the column </a:t>
                </a:r>
                <a14:m>
                  <m:oMath xmlns:m="http://schemas.openxmlformats.org/officeDocument/2006/math">
                    <m:r>
                      <a:rPr lang="fr-CH" sz="2400" i="1" kern="1200" dirty="0">
                        <a:solidFill>
                          <a:srgbClr val="000000"/>
                        </a:solidFill>
                        <a:latin typeface="Cambria Math" panose="02040503050406030204" pitchFamily="18" charset="0"/>
                        <a:ea typeface="Calibri" charset="0"/>
                        <a:cs typeface="Calibri" charset="0"/>
                      </a:rPr>
                      <m:t>𝑖</m:t>
                    </m:r>
                  </m:oMath>
                </a14:m>
                <a:r>
                  <a:rPr lang="en-US" sz="2400" kern="1200" dirty="0">
                    <a:solidFill>
                      <a:srgbClr val="000000"/>
                    </a:solidFill>
                    <a:latin typeface="Calibri" charset="0"/>
                    <a:ea typeface="Calibri" charset="0"/>
                    <a:cs typeface="Calibri" charset="0"/>
                  </a:rPr>
                  <a:t> in </a:t>
                </a:r>
                <a14:m>
                  <m:oMath xmlns:m="http://schemas.openxmlformats.org/officeDocument/2006/math">
                    <m:sSup>
                      <m:sSupPr>
                        <m:ctrlPr>
                          <a:rPr lang="fr-CH" sz="2400" i="1" kern="1200" dirty="0">
                            <a:solidFill>
                              <a:srgbClr val="000000"/>
                            </a:solidFill>
                            <a:latin typeface="Cambria Math" panose="02040503050406030204" pitchFamily="18" charset="0"/>
                            <a:cs typeface="Calibri" charset="0"/>
                          </a:rPr>
                        </m:ctrlPr>
                      </m:sSupPr>
                      <m:e>
                        <m:r>
                          <a:rPr lang="fr-CH" sz="2400" i="1" kern="1200" dirty="0">
                            <a:solidFill>
                              <a:srgbClr val="000000"/>
                            </a:solidFill>
                            <a:latin typeface="Cambria Math" panose="02040503050406030204" pitchFamily="18" charset="0"/>
                            <a:cs typeface="Calibri" charset="0"/>
                          </a:rPr>
                          <m:t>𝑊</m:t>
                        </m:r>
                      </m:e>
                      <m:sup>
                        <m:r>
                          <a:rPr lang="fr-CH" sz="2400" i="1" kern="1200" dirty="0">
                            <a:solidFill>
                              <a:srgbClr val="000000"/>
                            </a:solidFill>
                            <a:latin typeface="Cambria Math" panose="02040503050406030204" pitchFamily="18" charset="0"/>
                            <a:cs typeface="Calibri" charset="0"/>
                          </a:rPr>
                          <m:t>(</m:t>
                        </m:r>
                        <m:r>
                          <a:rPr lang="fr-CH" sz="2400" i="1" kern="1200" dirty="0">
                            <a:solidFill>
                              <a:srgbClr val="000000"/>
                            </a:solidFill>
                            <a:latin typeface="Cambria Math" panose="02040503050406030204" pitchFamily="18" charset="0"/>
                            <a:cs typeface="Calibri" charset="0"/>
                          </a:rPr>
                          <m:t>𝑐</m:t>
                        </m:r>
                        <m:r>
                          <a:rPr lang="fr-CH" sz="2400" i="1" kern="1200" dirty="0">
                            <a:solidFill>
                              <a:srgbClr val="000000"/>
                            </a:solidFill>
                            <a:latin typeface="Cambria Math" panose="02040503050406030204" pitchFamily="18" charset="0"/>
                            <a:cs typeface="Calibri" charset="0"/>
                          </a:rPr>
                          <m:t>)</m:t>
                        </m:r>
                      </m:sup>
                    </m:sSup>
                  </m:oMath>
                </a14:m>
                <a:endParaRPr lang="en-US" sz="2400" kern="1200" dirty="0">
                  <a:solidFill>
                    <a:srgbClr val="000000"/>
                  </a:solidFill>
                  <a:latin typeface="Calibri" charset="0"/>
                  <a:ea typeface="Calibri" charset="0"/>
                  <a:cs typeface="Calibri" charset="0"/>
                </a:endParaRPr>
              </a:p>
              <a:p>
                <a:pPr marL="0" lvl="1" indent="0">
                  <a:spcBef>
                    <a:spcPct val="0"/>
                  </a:spcBef>
                  <a:buNone/>
                  <a:defRPr/>
                </a:pPr>
                <a:endParaRPr lang="en-US" sz="2400" kern="1200" dirty="0">
                  <a:solidFill>
                    <a:srgbClr val="000000"/>
                  </a:solidFill>
                  <a:latin typeface="Calibri" charset="0"/>
                  <a:ea typeface="Calibri" charset="0"/>
                  <a:cs typeface="Calibri" charset="0"/>
                </a:endParaRPr>
              </a:p>
              <a:p>
                <a:pPr marL="0" lvl="1" indent="0">
                  <a:spcBef>
                    <a:spcPct val="0"/>
                  </a:spcBef>
                  <a:buNone/>
                  <a:defRPr/>
                </a:pPr>
                <a:r>
                  <a:rPr lang="en-US" sz="2400" kern="1200" dirty="0">
                    <a:solidFill>
                      <a:srgbClr val="000000"/>
                    </a:solidFill>
                    <a:latin typeface="Calibri" charset="0"/>
                    <a:ea typeface="Calibri" charset="0"/>
                    <a:cs typeface="Calibri" charset="0"/>
                  </a:rPr>
                  <a:t>Parameters of model </a:t>
                </a:r>
                <a14:m>
                  <m:oMath xmlns:m="http://schemas.openxmlformats.org/officeDocument/2006/math">
                    <m:r>
                      <a:rPr lang="fr-CH" sz="2400" i="1" kern="1200">
                        <a:solidFill>
                          <a:srgbClr val="000000"/>
                        </a:solidFill>
                        <a:latin typeface="Cambria Math" charset="0"/>
                        <a:ea typeface="Cambria Math" charset="0"/>
                        <a:cs typeface="Cambria Math" charset="0"/>
                      </a:rPr>
                      <m:t>𝜃</m:t>
                    </m:r>
                    <m:r>
                      <a:rPr lang="fr-CH" sz="2400" kern="1200">
                        <a:solidFill>
                          <a:srgbClr val="000000"/>
                        </a:solidFill>
                        <a:latin typeface="Cambria Math" panose="02040503050406030204" pitchFamily="18" charset="0"/>
                        <a:ea typeface="Cambria Math" charset="0"/>
                        <a:cs typeface="Cambria Math" charset="0"/>
                      </a:rPr>
                      <m:t> :     </m:t>
                    </m:r>
                  </m:oMath>
                </a14:m>
                <a:r>
                  <a:rPr lang="en-US" sz="2400" kern="1200" dirty="0">
                    <a:solidFill>
                      <a:srgbClr val="000000"/>
                    </a:solidFill>
                    <a:latin typeface="Calibri" charset="0"/>
                    <a:ea typeface="Calibri" charset="0"/>
                    <a:cs typeface="Calibri" charset="0"/>
                  </a:rPr>
                  <a:t>All coefficients of </a:t>
                </a:r>
                <a14:m>
                  <m:oMath xmlns:m="http://schemas.openxmlformats.org/officeDocument/2006/math">
                    <m:sSup>
                      <m:sSupPr>
                        <m:ctrlPr>
                          <a:rPr lang="fr-CH" sz="2400" i="1" kern="1200" dirty="0">
                            <a:solidFill>
                              <a:srgbClr val="000000"/>
                            </a:solidFill>
                            <a:latin typeface="Cambria Math" panose="02040503050406030204" pitchFamily="18" charset="0"/>
                            <a:cs typeface="Calibri" charset="0"/>
                          </a:rPr>
                        </m:ctrlPr>
                      </m:sSupPr>
                      <m:e>
                        <m:r>
                          <a:rPr lang="fr-CH" sz="2400" i="1" kern="1200" dirty="0">
                            <a:solidFill>
                              <a:srgbClr val="000000"/>
                            </a:solidFill>
                            <a:latin typeface="Cambria Math" panose="02040503050406030204" pitchFamily="18" charset="0"/>
                            <a:cs typeface="Calibri" charset="0"/>
                          </a:rPr>
                          <m:t>𝑊</m:t>
                        </m:r>
                      </m:e>
                      <m:sup>
                        <m:r>
                          <a:rPr lang="fr-CH" sz="2400" i="1" kern="1200" dirty="0">
                            <a:solidFill>
                              <a:srgbClr val="000000"/>
                            </a:solidFill>
                            <a:latin typeface="Cambria Math" panose="02040503050406030204" pitchFamily="18" charset="0"/>
                            <a:cs typeface="Calibri" charset="0"/>
                          </a:rPr>
                          <m:t>(</m:t>
                        </m:r>
                        <m:r>
                          <a:rPr lang="fr-CH" sz="2400" i="1" kern="1200" dirty="0">
                            <a:solidFill>
                              <a:srgbClr val="000000"/>
                            </a:solidFill>
                            <a:latin typeface="Cambria Math" panose="02040503050406030204" pitchFamily="18" charset="0"/>
                            <a:cs typeface="Calibri" charset="0"/>
                          </a:rPr>
                          <m:t>𝑤</m:t>
                        </m:r>
                        <m:r>
                          <a:rPr lang="fr-CH" sz="2400" i="1" kern="1200" dirty="0">
                            <a:solidFill>
                              <a:srgbClr val="000000"/>
                            </a:solidFill>
                            <a:latin typeface="Cambria Math" panose="02040503050406030204" pitchFamily="18" charset="0"/>
                            <a:cs typeface="Calibri" charset="0"/>
                          </a:rPr>
                          <m:t>)</m:t>
                        </m:r>
                      </m:sup>
                    </m:sSup>
                  </m:oMath>
                </a14:m>
                <a:r>
                  <a:rPr lang="en-US" sz="2400" kern="1200" dirty="0">
                    <a:solidFill>
                      <a:srgbClr val="000000"/>
                    </a:solidFill>
                    <a:latin typeface="Calibri" charset="0"/>
                    <a:ea typeface="Calibri" charset="0"/>
                    <a:cs typeface="Calibri" charset="0"/>
                  </a:rPr>
                  <a:t> and </a:t>
                </a:r>
                <a14:m>
                  <m:oMath xmlns:m="http://schemas.openxmlformats.org/officeDocument/2006/math">
                    <m:sSup>
                      <m:sSupPr>
                        <m:ctrlPr>
                          <a:rPr lang="fr-CH" sz="2400" i="1" kern="1200" dirty="0">
                            <a:solidFill>
                              <a:srgbClr val="000000"/>
                            </a:solidFill>
                            <a:latin typeface="Cambria Math" panose="02040503050406030204" pitchFamily="18" charset="0"/>
                            <a:cs typeface="Calibri" charset="0"/>
                          </a:rPr>
                        </m:ctrlPr>
                      </m:sSupPr>
                      <m:e>
                        <m:r>
                          <a:rPr lang="fr-CH" sz="2400" i="1" kern="1200" dirty="0">
                            <a:solidFill>
                              <a:srgbClr val="000000"/>
                            </a:solidFill>
                            <a:latin typeface="Cambria Math" panose="02040503050406030204" pitchFamily="18" charset="0"/>
                            <a:cs typeface="Calibri" charset="0"/>
                          </a:rPr>
                          <m:t>𝑊</m:t>
                        </m:r>
                      </m:e>
                      <m:sup>
                        <m:r>
                          <a:rPr lang="fr-CH" sz="2400" i="1" kern="1200" dirty="0">
                            <a:solidFill>
                              <a:srgbClr val="000000"/>
                            </a:solidFill>
                            <a:latin typeface="Cambria Math" panose="02040503050406030204" pitchFamily="18" charset="0"/>
                            <a:cs typeface="Calibri" charset="0"/>
                          </a:rPr>
                          <m:t>(</m:t>
                        </m:r>
                        <m:r>
                          <a:rPr lang="fr-CH" sz="2400" i="1" kern="1200" dirty="0">
                            <a:solidFill>
                              <a:srgbClr val="000000"/>
                            </a:solidFill>
                            <a:latin typeface="Cambria Math" panose="02040503050406030204" pitchFamily="18" charset="0"/>
                            <a:cs typeface="Calibri" charset="0"/>
                          </a:rPr>
                          <m:t>𝑐</m:t>
                        </m:r>
                        <m:r>
                          <a:rPr lang="fr-CH" sz="2400" i="1" kern="1200" dirty="0">
                            <a:solidFill>
                              <a:srgbClr val="000000"/>
                            </a:solidFill>
                            <a:latin typeface="Cambria Math" panose="02040503050406030204" pitchFamily="18" charset="0"/>
                            <a:cs typeface="Calibri" charset="0"/>
                          </a:rPr>
                          <m:t>)</m:t>
                        </m:r>
                      </m:sup>
                    </m:sSup>
                  </m:oMath>
                </a14:m>
                <a:endParaRPr lang="en-US" sz="2000" kern="1200" baseline="30000" dirty="0">
                  <a:solidFill>
                    <a:srgbClr val="000000"/>
                  </a:solidFill>
                  <a:latin typeface="Calibri" charset="0"/>
                  <a:ea typeface="Calibri" charset="0"/>
                  <a:cs typeface="Calibri" charset="0"/>
                </a:endParaRPr>
              </a:p>
              <a:p>
                <a:endParaRPr lang="en-US" dirty="0"/>
              </a:p>
            </p:txBody>
          </p:sp>
        </mc:Choice>
        <mc:Fallback xmlns="">
          <p:sp>
            <p:nvSpPr>
              <p:cNvPr id="3" name="Content Placeholder 2">
                <a:extLst>
                  <a:ext uri="{FF2B5EF4-FFF2-40B4-BE49-F238E27FC236}">
                    <a16:creationId xmlns:a16="http://schemas.microsoft.com/office/drawing/2014/main" id="{D6D76E99-1E38-C44C-B0FF-94ED7A99A14C}"/>
                  </a:ext>
                </a:extLst>
              </p:cNvPr>
              <p:cNvSpPr>
                <a:spLocks noGrp="1" noRot="1" noChangeAspect="1" noMove="1" noResize="1" noEditPoints="1" noAdjustHandles="1" noChangeArrowheads="1" noChangeShapeType="1" noTextEdit="1"/>
              </p:cNvSpPr>
              <p:nvPr>
                <p:ph idx="1"/>
              </p:nvPr>
            </p:nvSpPr>
            <p:spPr>
              <a:blipFill>
                <a:blip r:embed="rId3"/>
                <a:stretch>
                  <a:fillRect l="-1069" t="-756"/>
                </a:stretch>
              </a:blipFill>
            </p:spPr>
            <p:txBody>
              <a:bodyPr/>
              <a:lstStyle/>
              <a:p>
                <a:r>
                  <a:rPr lang="en-US">
                    <a:noFill/>
                  </a:rPr>
                  <a:t> </a:t>
                </a:r>
              </a:p>
            </p:txBody>
          </p:sp>
        </mc:Fallback>
      </mc:AlternateContent>
      <p:sp>
        <p:nvSpPr>
          <p:cNvPr id="4" name="Footer Placeholder 3">
            <a:extLst>
              <a:ext uri="{FF2B5EF4-FFF2-40B4-BE49-F238E27FC236}">
                <a16:creationId xmlns:a16="http://schemas.microsoft.com/office/drawing/2014/main" id="{04246765-AB1E-C84D-87D3-B4BC75055A04}"/>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202372245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 of Word Embedding Models</a:t>
            </a:r>
          </a:p>
        </p:txBody>
      </p:sp>
      <p:sp>
        <p:nvSpPr>
          <p:cNvPr id="3" name="Content Placeholder 2"/>
          <p:cNvSpPr>
            <a:spLocks noGrp="1"/>
          </p:cNvSpPr>
          <p:nvPr>
            <p:ph idx="1"/>
          </p:nvPr>
        </p:nvSpPr>
        <p:spPr/>
        <p:txBody>
          <a:bodyPr/>
          <a:lstStyle/>
          <a:p>
            <a:r>
              <a:rPr lang="en-US" dirty="0"/>
              <a:t>Document Search</a:t>
            </a:r>
          </a:p>
          <a:p>
            <a:pPr lvl="1">
              <a:buFont typeface="Arial" panose="020B0604020202020204" pitchFamily="34" charset="0"/>
              <a:buChar char="–"/>
            </a:pPr>
            <a:r>
              <a:rPr lang="en-US" dirty="0"/>
              <a:t>Use word embedding vectors as document representation</a:t>
            </a:r>
          </a:p>
          <a:p>
            <a:r>
              <a:rPr lang="en-US" dirty="0"/>
              <a:t>Thesaurus construction and taxonomy induction</a:t>
            </a:r>
          </a:p>
          <a:p>
            <a:pPr lvl="1"/>
            <a:r>
              <a:rPr lang="en-US" dirty="0"/>
              <a:t>Search engine for semantically analogous / related terms</a:t>
            </a:r>
          </a:p>
          <a:p>
            <a:r>
              <a:rPr lang="en-US" dirty="0"/>
              <a:t>Document classification</a:t>
            </a:r>
          </a:p>
          <a:p>
            <a:pPr lvl="1"/>
            <a:r>
              <a:rPr lang="en-US" dirty="0"/>
              <a:t>Use of word embedding vectors of document terms as features</a:t>
            </a:r>
          </a:p>
        </p:txBody>
      </p:sp>
      <p:sp>
        <p:nvSpPr>
          <p:cNvPr id="6" name="Footer Placeholder 2"/>
          <p:cNvSpPr>
            <a:spLocks noGrp="1"/>
          </p:cNvSpPr>
          <p:nvPr>
            <p:ph type="ftr" sz="quarter" idx="10"/>
          </p:nvPr>
        </p:nvSpPr>
        <p:spPr>
          <a:xfrm>
            <a:off x="152400" y="6477000"/>
            <a:ext cx="5867400" cy="228600"/>
          </a:xfr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a:ln>
                <a:noFill/>
              </a:ln>
              <a:solidFill>
                <a:srgbClr val="000000"/>
              </a:solidFill>
              <a:effectLst/>
              <a:uLnTx/>
              <a:uFillTx/>
              <a:latin typeface="Verdana" charset="0"/>
              <a:ea typeface="+mn-ea"/>
              <a:cs typeface="+mn-cs"/>
            </a:endParaRPr>
          </a:p>
        </p:txBody>
      </p:sp>
    </p:spTree>
    <p:extLst>
      <p:ext uri="{BB962C8B-B14F-4D97-AF65-F5344CB8AC3E}">
        <p14:creationId xmlns:p14="http://schemas.microsoft.com/office/powerpoint/2010/main" val="241869131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Impact</a:t>
            </a:r>
          </a:p>
        </p:txBody>
      </p:sp>
      <p:sp>
        <p:nvSpPr>
          <p:cNvPr id="3" name="Content Placeholder 2"/>
          <p:cNvSpPr>
            <a:spLocks noGrp="1"/>
          </p:cNvSpPr>
          <p:nvPr>
            <p:ph idx="1"/>
          </p:nvPr>
        </p:nvSpPr>
        <p:spPr/>
        <p:txBody>
          <a:bodyPr/>
          <a:lstStyle/>
          <a:p>
            <a:pPr marL="457200" indent="-457200">
              <a:buFont typeface="Arial"/>
              <a:buChar char="•"/>
            </a:pPr>
            <a:r>
              <a:rPr lang="en-US" dirty="0"/>
              <a:t>Latent semantic indexing</a:t>
            </a:r>
          </a:p>
          <a:p>
            <a:pPr marL="457200" indent="-457200">
              <a:buFont typeface="Arial"/>
              <a:buChar char="•"/>
            </a:pPr>
            <a:endParaRPr lang="en-US" dirty="0"/>
          </a:p>
          <a:p>
            <a:pPr marL="457200" indent="-457200">
              <a:buFont typeface="Arial"/>
              <a:buChar char="•"/>
            </a:pPr>
            <a:endParaRPr lang="en-US" dirty="0"/>
          </a:p>
          <a:p>
            <a:pPr marL="457200" indent="-457200">
              <a:buFont typeface="Arial"/>
              <a:buChar char="•"/>
            </a:pPr>
            <a:r>
              <a:rPr lang="en-US" dirty="0"/>
              <a:t>Latent </a:t>
            </a:r>
            <a:r>
              <a:rPr lang="en-US" dirty="0" err="1"/>
              <a:t>Dirichlet</a:t>
            </a:r>
            <a:r>
              <a:rPr lang="en-US" dirty="0"/>
              <a:t> allocation</a:t>
            </a:r>
          </a:p>
          <a:p>
            <a:pPr marL="457200" indent="-457200">
              <a:buFont typeface="Arial"/>
              <a:buChar char="•"/>
            </a:pPr>
            <a:endParaRPr lang="en-US" dirty="0"/>
          </a:p>
          <a:p>
            <a:pPr marL="457200" indent="-457200">
              <a:buFont typeface="Arial"/>
              <a:buChar char="•"/>
            </a:pPr>
            <a:endParaRPr lang="en-US" dirty="0"/>
          </a:p>
          <a:p>
            <a:pPr marL="457200" indent="-457200">
              <a:buFont typeface="Arial"/>
              <a:buChar char="•"/>
            </a:pPr>
            <a:r>
              <a:rPr lang="en-US" dirty="0"/>
              <a:t>Word </a:t>
            </a:r>
            <a:r>
              <a:rPr lang="en-US" dirty="0" err="1"/>
              <a:t>embeddings</a:t>
            </a:r>
            <a:r>
              <a:rPr lang="en-US" dirty="0"/>
              <a:t> </a:t>
            </a:r>
          </a:p>
        </p:txBody>
      </p:sp>
      <p:sp>
        <p:nvSpPr>
          <p:cNvPr id="4" name="Footer Placeholder 3"/>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dirty="0">
              <a:ln>
                <a:noFill/>
              </a:ln>
              <a:solidFill>
                <a:srgbClr val="000000"/>
              </a:solidFill>
              <a:effectLst/>
              <a:uLnTx/>
              <a:uFillTx/>
              <a:latin typeface="Verdana" charset="0"/>
              <a:ea typeface="+mn-ea"/>
              <a:cs typeface="+mn-cs"/>
            </a:endParaRPr>
          </a:p>
        </p:txBody>
      </p:sp>
      <p:pic>
        <p:nvPicPr>
          <p:cNvPr id="9" name="Picture 8" descr="Screen Shot 2017-03-26 at 10.45.13.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68" y="5373216"/>
            <a:ext cx="4152691" cy="936104"/>
          </a:xfrm>
          <a:prstGeom prst="rect">
            <a:avLst/>
          </a:prstGeom>
        </p:spPr>
      </p:pic>
      <p:pic>
        <p:nvPicPr>
          <p:cNvPr id="10" name="Picture 9" descr="Screen Shot 2017-03-26 at 10.44.44.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5576" y="3645025"/>
            <a:ext cx="4363056" cy="936104"/>
          </a:xfrm>
          <a:prstGeom prst="rect">
            <a:avLst/>
          </a:prstGeom>
        </p:spPr>
      </p:pic>
      <p:pic>
        <p:nvPicPr>
          <p:cNvPr id="12" name="Picture 11" descr="Screen Shot 2017-03-26 at 10.51.50.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4241" y="1929682"/>
            <a:ext cx="4416491" cy="864096"/>
          </a:xfrm>
          <a:prstGeom prst="rect">
            <a:avLst/>
          </a:prstGeom>
        </p:spPr>
      </p:pic>
      <p:pic>
        <p:nvPicPr>
          <p:cNvPr id="6" name="Picture 5">
            <a:extLst>
              <a:ext uri="{FF2B5EF4-FFF2-40B4-BE49-F238E27FC236}">
                <a16:creationId xmlns:a16="http://schemas.microsoft.com/office/drawing/2014/main" id="{3FD0B81C-1C52-0B40-BCFD-10B3573D26D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56819" y="1922088"/>
            <a:ext cx="3526284" cy="762605"/>
          </a:xfrm>
          <a:prstGeom prst="rect">
            <a:avLst/>
          </a:prstGeom>
        </p:spPr>
      </p:pic>
      <p:pic>
        <p:nvPicPr>
          <p:cNvPr id="13" name="Picture 12">
            <a:extLst>
              <a:ext uri="{FF2B5EF4-FFF2-40B4-BE49-F238E27FC236}">
                <a16:creationId xmlns:a16="http://schemas.microsoft.com/office/drawing/2014/main" id="{8C6B4048-5005-7D49-9658-A23993D9604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156819" y="3630789"/>
            <a:ext cx="3380234" cy="688228"/>
          </a:xfrm>
          <a:prstGeom prst="rect">
            <a:avLst/>
          </a:prstGeom>
        </p:spPr>
      </p:pic>
      <p:pic>
        <p:nvPicPr>
          <p:cNvPr id="15" name="Picture 14">
            <a:extLst>
              <a:ext uri="{FF2B5EF4-FFF2-40B4-BE49-F238E27FC236}">
                <a16:creationId xmlns:a16="http://schemas.microsoft.com/office/drawing/2014/main" id="{8126FEBD-F17C-5647-A3EB-038E7B487AA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014141" y="5158123"/>
            <a:ext cx="3956050" cy="1371600"/>
          </a:xfrm>
          <a:prstGeom prst="rect">
            <a:avLst/>
          </a:prstGeom>
        </p:spPr>
      </p:pic>
      <p:sp>
        <p:nvSpPr>
          <p:cNvPr id="16" name="TextBox 15">
            <a:extLst>
              <a:ext uri="{FF2B5EF4-FFF2-40B4-BE49-F238E27FC236}">
                <a16:creationId xmlns:a16="http://schemas.microsoft.com/office/drawing/2014/main" id="{6AE8B107-B1B4-D84D-AF32-656D7B362A4C}"/>
              </a:ext>
            </a:extLst>
          </p:cNvPr>
          <p:cNvSpPr txBox="1"/>
          <p:nvPr/>
        </p:nvSpPr>
        <p:spPr>
          <a:xfrm>
            <a:off x="7739567" y="1722470"/>
            <a:ext cx="575800" cy="276999"/>
          </a:xfrm>
          <a:prstGeom prst="rect">
            <a:avLst/>
          </a:prstGeom>
          <a:noFill/>
        </p:spPr>
        <p:txBody>
          <a:bodyPr wrap="non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pitchFamily="34" charset="0"/>
                <a:cs typeface="Calibri" panose="020F0502020204030204" pitchFamily="34" charset="0"/>
              </a:rPr>
              <a:t>+2000</a:t>
            </a:r>
          </a:p>
        </p:txBody>
      </p:sp>
      <p:sp>
        <p:nvSpPr>
          <p:cNvPr id="17" name="TextBox 16">
            <a:extLst>
              <a:ext uri="{FF2B5EF4-FFF2-40B4-BE49-F238E27FC236}">
                <a16:creationId xmlns:a16="http://schemas.microsoft.com/office/drawing/2014/main" id="{3A11C5FA-5793-C240-B2E7-F17D31A896E8}"/>
              </a:ext>
            </a:extLst>
          </p:cNvPr>
          <p:cNvSpPr txBox="1"/>
          <p:nvPr/>
        </p:nvSpPr>
        <p:spPr>
          <a:xfrm>
            <a:off x="7739567" y="3415631"/>
            <a:ext cx="575800" cy="276999"/>
          </a:xfrm>
          <a:prstGeom prst="rect">
            <a:avLst/>
          </a:prstGeom>
          <a:noFill/>
        </p:spPr>
        <p:txBody>
          <a:bodyPr wrap="non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pitchFamily="34" charset="0"/>
                <a:cs typeface="Calibri" panose="020F0502020204030204" pitchFamily="34" charset="0"/>
              </a:rPr>
              <a:t>+8000</a:t>
            </a:r>
          </a:p>
        </p:txBody>
      </p:sp>
      <p:sp>
        <p:nvSpPr>
          <p:cNvPr id="18" name="TextBox 17">
            <a:extLst>
              <a:ext uri="{FF2B5EF4-FFF2-40B4-BE49-F238E27FC236}">
                <a16:creationId xmlns:a16="http://schemas.microsoft.com/office/drawing/2014/main" id="{F3A3AE55-2C42-5B46-89F8-D961F6B8FC7F}"/>
              </a:ext>
            </a:extLst>
          </p:cNvPr>
          <p:cNvSpPr txBox="1"/>
          <p:nvPr/>
        </p:nvSpPr>
        <p:spPr>
          <a:xfrm>
            <a:off x="7739567" y="4988114"/>
            <a:ext cx="575800" cy="276999"/>
          </a:xfrm>
          <a:prstGeom prst="rect">
            <a:avLst/>
          </a:prstGeom>
          <a:noFill/>
        </p:spPr>
        <p:txBody>
          <a:bodyPr wrap="non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pitchFamily="34" charset="0"/>
                <a:cs typeface="Calibri" panose="020F0502020204030204" pitchFamily="34" charset="0"/>
              </a:rPr>
              <a:t>+8000</a:t>
            </a:r>
          </a:p>
        </p:txBody>
      </p:sp>
    </p:spTree>
    <p:extLst>
      <p:ext uri="{BB962C8B-B14F-4D97-AF65-F5344CB8AC3E}">
        <p14:creationId xmlns:p14="http://schemas.microsoft.com/office/powerpoint/2010/main" val="88388845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41C53-4230-9825-AD43-C73D83F2EF35}"/>
              </a:ext>
            </a:extLst>
          </p:cNvPr>
          <p:cNvSpPr>
            <a:spLocks noGrp="1"/>
          </p:cNvSpPr>
          <p:nvPr>
            <p:ph type="title"/>
          </p:nvPr>
        </p:nvSpPr>
        <p:spPr/>
        <p:txBody>
          <a:bodyPr/>
          <a:lstStyle/>
          <a:p>
            <a:r>
              <a:rPr lang="en-US" dirty="0"/>
              <a:t>References</a:t>
            </a:r>
            <a:endParaRPr lang="en-GB" dirty="0"/>
          </a:p>
        </p:txBody>
      </p:sp>
      <p:sp>
        <p:nvSpPr>
          <p:cNvPr id="3" name="Content Placeholder 2">
            <a:extLst>
              <a:ext uri="{FF2B5EF4-FFF2-40B4-BE49-F238E27FC236}">
                <a16:creationId xmlns:a16="http://schemas.microsoft.com/office/drawing/2014/main" id="{C8CB8284-CBF9-E984-97F5-D1283931F9BC}"/>
              </a:ext>
            </a:extLst>
          </p:cNvPr>
          <p:cNvSpPr>
            <a:spLocks noGrp="1"/>
          </p:cNvSpPr>
          <p:nvPr>
            <p:ph idx="1"/>
          </p:nvPr>
        </p:nvSpPr>
        <p:spPr/>
        <p:txBody>
          <a:bodyPr/>
          <a:lstStyle/>
          <a:p>
            <a:pPr eaLnBrk="1" hangingPunct="1"/>
            <a:r>
              <a:rPr lang="en-US" sz="2400" dirty="0"/>
              <a:t>Relevant articles</a:t>
            </a:r>
          </a:p>
          <a:p>
            <a:pPr lvl="1"/>
            <a:r>
              <a:rPr lang="en-US" sz="1800" dirty="0" err="1"/>
              <a:t>Mikolov</a:t>
            </a:r>
            <a:r>
              <a:rPr lang="en-US" sz="1800" dirty="0"/>
              <a:t>, Tomas, et al. "Distributed representations of words and phrases and their compositionality." </a:t>
            </a:r>
            <a:r>
              <a:rPr lang="en-US" sz="1800" i="1" dirty="0"/>
              <a:t>Advances in neural information processing systems</a:t>
            </a:r>
            <a:r>
              <a:rPr lang="en-US" sz="1800" dirty="0"/>
              <a:t>. 2013.</a:t>
            </a:r>
          </a:p>
          <a:p>
            <a:pPr lvl="1"/>
            <a:r>
              <a:rPr lang="en-US" sz="1800" dirty="0"/>
              <a:t>Goldberg, Yoav, and Omer Levy. "word2vec explained: Deriving </a:t>
            </a:r>
            <a:r>
              <a:rPr lang="en-US" sz="1800" dirty="0" err="1"/>
              <a:t>mikolov</a:t>
            </a:r>
            <a:r>
              <a:rPr lang="en-US" sz="1800" dirty="0"/>
              <a:t> et al.'s negative-sampling word-embedding method." </a:t>
            </a:r>
            <a:r>
              <a:rPr lang="en-US" sz="1800" i="1" dirty="0" err="1"/>
              <a:t>arXiv</a:t>
            </a:r>
            <a:r>
              <a:rPr lang="en-US" sz="1800" i="1" dirty="0"/>
              <a:t> preprint arXiv:1402.3722</a:t>
            </a:r>
            <a:r>
              <a:rPr lang="en-US" sz="1800" dirty="0"/>
              <a:t> (2014).</a:t>
            </a:r>
          </a:p>
          <a:p>
            <a:pPr lvl="1"/>
            <a:r>
              <a:rPr lang="en-US" sz="1800" dirty="0"/>
              <a:t>Pennington, Jeffrey, Richard </a:t>
            </a:r>
            <a:r>
              <a:rPr lang="en-US" sz="1800" dirty="0" err="1"/>
              <a:t>Socher</a:t>
            </a:r>
            <a:r>
              <a:rPr lang="en-US" sz="1800" dirty="0"/>
              <a:t>, and Christopher D. Manning. "Glove: Global vectors for word representation." Proceedings of the 2014 conference on empirical methods in natural language processing (EMNLP). 2014.</a:t>
            </a:r>
          </a:p>
          <a:p>
            <a:endParaRPr lang="en-GB" dirty="0"/>
          </a:p>
        </p:txBody>
      </p:sp>
      <p:sp>
        <p:nvSpPr>
          <p:cNvPr id="4" name="Footer Placeholder 3">
            <a:extLst>
              <a:ext uri="{FF2B5EF4-FFF2-40B4-BE49-F238E27FC236}">
                <a16:creationId xmlns:a16="http://schemas.microsoft.com/office/drawing/2014/main" id="{9C3EEA91-7776-B254-7F61-18E87863E208}"/>
              </a:ext>
            </a:extLst>
          </p:cNvPr>
          <p:cNvSpPr>
            <a:spLocks noGrp="1"/>
          </p:cNvSpPr>
          <p:nvPr>
            <p:ph type="ftr" sz="quarter" idx="10"/>
          </p:nvPr>
        </p:nvSpPr>
        <p:spPr/>
        <p:txBody>
          <a:bodyPr/>
          <a:lstStyle/>
          <a:p>
            <a:r>
              <a:rPr lang="fr-CH"/>
              <a:t>©2022, Karl Aberer, EPFL-IC, Laboratoire de systèmes d'informations répartis </a:t>
            </a:r>
            <a:endParaRPr lang="en-GB" dirty="0"/>
          </a:p>
        </p:txBody>
      </p:sp>
    </p:spTree>
    <p:extLst>
      <p:ext uri="{BB962C8B-B14F-4D97-AF65-F5344CB8AC3E}">
        <p14:creationId xmlns:p14="http://schemas.microsoft.com/office/powerpoint/2010/main" val="33213141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Illustration</a:t>
            </a:r>
          </a:p>
        </p:txBody>
      </p:sp>
      <p:sp>
        <p:nvSpPr>
          <p:cNvPr id="4" name="Footer Placeholder 3"/>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dirty="0">
              <a:ln>
                <a:noFill/>
              </a:ln>
              <a:solidFill>
                <a:srgbClr val="000000"/>
              </a:solidFill>
              <a:effectLst/>
              <a:uLnTx/>
              <a:uFillTx/>
              <a:latin typeface="Verdana" charset="0"/>
              <a:ea typeface="+mn-ea"/>
              <a:cs typeface="+mn-cs"/>
            </a:endParaRPr>
          </a:p>
        </p:txBody>
      </p:sp>
      <p:sp>
        <p:nvSpPr>
          <p:cNvPr id="6" name="Rectangle 6"/>
          <p:cNvSpPr>
            <a:spLocks noChangeArrowheads="1"/>
          </p:cNvSpPr>
          <p:nvPr/>
        </p:nvSpPr>
        <p:spPr bwMode="auto">
          <a:xfrm>
            <a:off x="4077663" y="3310578"/>
            <a:ext cx="279025" cy="338544"/>
          </a:xfrm>
          <a:prstGeom prst="rect">
            <a:avLst/>
          </a:prstGeom>
          <a:noFill/>
          <a:ln w="9525">
            <a:noFill/>
            <a:miter lim="800000"/>
            <a:headEnd/>
            <a:tailEnd/>
          </a:ln>
        </p:spPr>
        <p:txBody>
          <a:bodyPr wrap="none" lIns="91431" tIns="45715" rIns="91431" bIns="45715">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pt-BR" sz="1600" b="1" i="0" u="none" strike="noStrike" kern="1200" cap="none" spc="0" normalizeH="0" baseline="0" noProof="0">
                <a:ln>
                  <a:noFill/>
                </a:ln>
                <a:solidFill>
                  <a:srgbClr val="000000"/>
                </a:solidFill>
                <a:effectLst/>
                <a:uLnTx/>
                <a:uFillTx/>
                <a:latin typeface="Calibri" charset="0"/>
                <a:ea typeface="Calibri" charset="0"/>
                <a:cs typeface="Calibri" charset="0"/>
                <a:sym typeface="Symbol" pitchFamily="18" charset="2"/>
              </a:rPr>
              <a:t></a:t>
            </a:r>
            <a:endParaRPr kumimoji="0" lang="en-GB" sz="1600" b="1" i="0" u="none" strike="noStrike" kern="1200" cap="none" spc="0" normalizeH="0" baseline="0" noProof="0">
              <a:ln>
                <a:noFill/>
              </a:ln>
              <a:solidFill>
                <a:srgbClr val="000000"/>
              </a:solidFill>
              <a:effectLst/>
              <a:uLnTx/>
              <a:uFillTx/>
              <a:latin typeface="Calibri" charset="0"/>
              <a:ea typeface="Calibri" charset="0"/>
              <a:cs typeface="Calibri" charset="0"/>
              <a:sym typeface="Symbol" pitchFamily="18" charset="2"/>
            </a:endParaRPr>
          </a:p>
        </p:txBody>
      </p:sp>
      <p:sp>
        <p:nvSpPr>
          <p:cNvPr id="7" name="Rectangle 16"/>
          <p:cNvSpPr>
            <a:spLocks noChangeArrowheads="1"/>
          </p:cNvSpPr>
          <p:nvPr/>
        </p:nvSpPr>
        <p:spPr bwMode="auto">
          <a:xfrm>
            <a:off x="3193876" y="5028848"/>
            <a:ext cx="649520" cy="338544"/>
          </a:xfrm>
          <a:prstGeom prst="rect">
            <a:avLst/>
          </a:prstGeom>
          <a:noFill/>
          <a:ln w="9525">
            <a:noFill/>
            <a:miter lim="800000"/>
            <a:headEnd/>
            <a:tailEnd/>
          </a:ln>
        </p:spPr>
        <p:txBody>
          <a:bodyPr wrap="none" lIns="91431" tIns="45715" rIns="91431" bIns="45715">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pt-BR" sz="1600" b="1" i="0" u="none" strike="noStrike" kern="1200" cap="none" spc="0" normalizeH="0" baseline="0" noProof="0" dirty="0" err="1">
                <a:ln>
                  <a:noFill/>
                </a:ln>
                <a:solidFill>
                  <a:srgbClr val="000000"/>
                </a:solidFill>
                <a:effectLst/>
                <a:uLnTx/>
                <a:uFillTx/>
                <a:latin typeface="Calibri" charset="0"/>
                <a:ea typeface="Calibri" charset="0"/>
                <a:cs typeface="Calibri" charset="0"/>
                <a:sym typeface="Symbol" pitchFamily="18" charset="2"/>
              </a:rPr>
              <a:t>d</a:t>
            </a:r>
            <a:r>
              <a:rPr kumimoji="0" lang="pt-BR" sz="1600" b="1" i="0" u="none" strike="noStrike" kern="1200" cap="none" spc="0" normalizeH="0" baseline="0" noProof="0" dirty="0">
                <a:ln>
                  <a:noFill/>
                </a:ln>
                <a:solidFill>
                  <a:srgbClr val="000000"/>
                </a:solidFill>
                <a:effectLst/>
                <a:uLnTx/>
                <a:uFillTx/>
                <a:latin typeface="Calibri" charset="0"/>
                <a:ea typeface="Calibri" charset="0"/>
                <a:cs typeface="Calibri" charset="0"/>
                <a:sym typeface="Symbol" pitchFamily="18" charset="2"/>
              </a:rPr>
              <a:t> </a:t>
            </a:r>
            <a:r>
              <a:rPr kumimoji="0" lang="pt-BR" sz="1600" b="1" i="0" u="none" strike="noStrike" kern="1200" cap="none" spc="0" normalizeH="0" baseline="0" noProof="0" dirty="0" err="1">
                <a:ln>
                  <a:noFill/>
                </a:ln>
                <a:solidFill>
                  <a:srgbClr val="000000"/>
                </a:solidFill>
                <a:effectLst/>
                <a:uLnTx/>
                <a:uFillTx/>
                <a:latin typeface="Calibri" charset="0"/>
                <a:ea typeface="Calibri" charset="0"/>
                <a:cs typeface="Calibri" charset="0"/>
                <a:sym typeface="Symbol" pitchFamily="18" charset="2"/>
              </a:rPr>
              <a:t>x</a:t>
            </a:r>
            <a:r>
              <a:rPr kumimoji="0" lang="pt-BR" sz="1600" b="1" i="0" u="none" strike="noStrike" kern="1200" cap="none" spc="0" normalizeH="0" baseline="0" noProof="0" dirty="0">
                <a:ln>
                  <a:noFill/>
                </a:ln>
                <a:solidFill>
                  <a:srgbClr val="000000"/>
                </a:solidFill>
                <a:effectLst/>
                <a:uLnTx/>
                <a:uFillTx/>
                <a:latin typeface="Calibri" charset="0"/>
                <a:ea typeface="Calibri" charset="0"/>
                <a:cs typeface="Calibri" charset="0"/>
                <a:sym typeface="Symbol" pitchFamily="18" charset="2"/>
              </a:rPr>
              <a:t> m</a:t>
            </a:r>
            <a:endParaRPr kumimoji="0" lang="en-GB" sz="1600" b="1" i="0" u="none" strike="noStrike" kern="1200" cap="none" spc="0" normalizeH="0" baseline="0" noProof="0" dirty="0">
              <a:ln>
                <a:noFill/>
              </a:ln>
              <a:solidFill>
                <a:srgbClr val="000000"/>
              </a:solidFill>
              <a:effectLst/>
              <a:uLnTx/>
              <a:uFillTx/>
              <a:latin typeface="Calibri" charset="0"/>
              <a:ea typeface="Calibri" charset="0"/>
              <a:cs typeface="Calibri" charset="0"/>
              <a:sym typeface="Symbol" pitchFamily="18" charset="2"/>
            </a:endParaRPr>
          </a:p>
        </p:txBody>
      </p:sp>
      <p:sp>
        <p:nvSpPr>
          <p:cNvPr id="8" name="AutoShape 22"/>
          <p:cNvSpPr>
            <a:spLocks/>
          </p:cNvSpPr>
          <p:nvPr/>
        </p:nvSpPr>
        <p:spPr bwMode="auto">
          <a:xfrm rot="5400000">
            <a:off x="3340080" y="1136497"/>
            <a:ext cx="360362" cy="1079500"/>
          </a:xfrm>
          <a:prstGeom prst="leftBrace">
            <a:avLst>
              <a:gd name="adj1" fmla="val 24963"/>
              <a:gd name="adj2" fmla="val 50000"/>
            </a:avLst>
          </a:prstGeom>
          <a:noFill/>
          <a:ln w="9525">
            <a:solidFill>
              <a:schemeClr val="tx1"/>
            </a:solidFill>
            <a:round/>
            <a:headEnd/>
            <a:tailEnd/>
          </a:ln>
        </p:spPr>
        <p:txBody>
          <a:bodyPr wrap="none" lIns="91431" tIns="45715" rIns="91431" bIns="45715"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fr-CH" sz="1600" b="0" i="0" u="none" strike="noStrike" kern="1200" cap="none" spc="0" normalizeH="0" baseline="0" noProof="0">
              <a:ln>
                <a:noFill/>
              </a:ln>
              <a:solidFill>
                <a:srgbClr val="000000"/>
              </a:solidFill>
              <a:effectLst/>
              <a:uLnTx/>
              <a:uFillTx/>
              <a:latin typeface="Calibri" charset="0"/>
              <a:ea typeface="Calibri" charset="0"/>
              <a:cs typeface="Calibri" charset="0"/>
            </a:endParaRPr>
          </a:p>
        </p:txBody>
      </p:sp>
      <p:sp>
        <p:nvSpPr>
          <p:cNvPr id="9" name="Rectangle 23"/>
          <p:cNvSpPr>
            <a:spLocks noChangeArrowheads="1"/>
          </p:cNvSpPr>
          <p:nvPr/>
        </p:nvSpPr>
        <p:spPr bwMode="auto">
          <a:xfrm>
            <a:off x="3378714" y="1137290"/>
            <a:ext cx="351361" cy="338544"/>
          </a:xfrm>
          <a:prstGeom prst="rect">
            <a:avLst/>
          </a:prstGeom>
          <a:noFill/>
          <a:ln w="9525">
            <a:noFill/>
            <a:miter lim="800000"/>
            <a:headEnd/>
            <a:tailEnd/>
          </a:ln>
        </p:spPr>
        <p:txBody>
          <a:bodyPr wrap="none" lIns="91431" tIns="45715" rIns="91431" bIns="45715">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pt-BR" sz="1600" b="1" i="0" u="none" strike="noStrike" kern="1200" cap="none" spc="0" normalizeH="0" baseline="0" noProof="0" dirty="0">
                <a:ln>
                  <a:noFill/>
                </a:ln>
                <a:solidFill>
                  <a:srgbClr val="000000"/>
                </a:solidFill>
                <a:effectLst/>
                <a:uLnTx/>
                <a:uFillTx/>
                <a:latin typeface="Calibri" charset="0"/>
                <a:ea typeface="Calibri" charset="0"/>
                <a:cs typeface="Calibri" charset="0"/>
              </a:rPr>
              <a:t>m</a:t>
            </a:r>
            <a:endParaRPr kumimoji="0" lang="en-GB" sz="1600" b="1" i="0" u="none" strike="noStrike" kern="1200" cap="none" spc="0" normalizeH="0" baseline="0" noProof="0" dirty="0">
              <a:ln>
                <a:noFill/>
              </a:ln>
              <a:solidFill>
                <a:srgbClr val="000000"/>
              </a:solidFill>
              <a:effectLst/>
              <a:uLnTx/>
              <a:uFillTx/>
              <a:latin typeface="Calibri" charset="0"/>
              <a:ea typeface="Calibri" charset="0"/>
              <a:cs typeface="Calibri" charset="0"/>
            </a:endParaRPr>
          </a:p>
        </p:txBody>
      </p:sp>
      <p:sp>
        <p:nvSpPr>
          <p:cNvPr id="24" name="AutoShape 26"/>
          <p:cNvSpPr>
            <a:spLocks/>
          </p:cNvSpPr>
          <p:nvPr/>
        </p:nvSpPr>
        <p:spPr bwMode="auto">
          <a:xfrm>
            <a:off x="2284288" y="2308324"/>
            <a:ext cx="304800" cy="2538967"/>
          </a:xfrm>
          <a:prstGeom prst="leftBrace">
            <a:avLst>
              <a:gd name="adj1" fmla="val 81250"/>
              <a:gd name="adj2" fmla="val 50000"/>
            </a:avLst>
          </a:prstGeom>
          <a:noFill/>
          <a:ln w="9525">
            <a:solidFill>
              <a:schemeClr val="tx1"/>
            </a:solidFill>
            <a:round/>
            <a:headEnd/>
            <a:tailEnd/>
          </a:ln>
        </p:spPr>
        <p:txBody>
          <a:bodyPr wrap="none" lIns="91431" tIns="45715" rIns="91431" bIns="45715"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fr-CH" sz="1600" b="0" i="0" u="none" strike="noStrike" kern="1200" cap="none" spc="0" normalizeH="0" baseline="0" noProof="0">
              <a:ln>
                <a:noFill/>
              </a:ln>
              <a:solidFill>
                <a:srgbClr val="000000"/>
              </a:solidFill>
              <a:effectLst/>
              <a:uLnTx/>
              <a:uFillTx/>
              <a:latin typeface="Calibri" charset="0"/>
              <a:ea typeface="Calibri" charset="0"/>
              <a:cs typeface="Calibri" charset="0"/>
            </a:endParaRPr>
          </a:p>
        </p:txBody>
      </p:sp>
      <p:sp>
        <p:nvSpPr>
          <p:cNvPr id="25" name="Rectangle 27"/>
          <p:cNvSpPr>
            <a:spLocks noChangeArrowheads="1"/>
          </p:cNvSpPr>
          <p:nvPr/>
        </p:nvSpPr>
        <p:spPr bwMode="auto">
          <a:xfrm>
            <a:off x="1835359" y="3343278"/>
            <a:ext cx="295255" cy="338544"/>
          </a:xfrm>
          <a:prstGeom prst="rect">
            <a:avLst/>
          </a:prstGeom>
          <a:noFill/>
          <a:ln w="9525">
            <a:noFill/>
            <a:miter lim="800000"/>
            <a:headEnd/>
            <a:tailEnd/>
          </a:ln>
        </p:spPr>
        <p:txBody>
          <a:bodyPr wrap="none" lIns="91431" tIns="45715" rIns="91431" bIns="45715">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pt-BR" sz="1600" b="1" i="0" u="none" strike="noStrike" kern="1200" cap="none" spc="0" normalizeH="0" baseline="0" noProof="0" dirty="0">
                <a:ln>
                  <a:noFill/>
                </a:ln>
                <a:solidFill>
                  <a:srgbClr val="000000"/>
                </a:solidFill>
                <a:effectLst/>
                <a:uLnTx/>
                <a:uFillTx/>
                <a:latin typeface="Calibri" charset="0"/>
                <a:ea typeface="Calibri" charset="0"/>
                <a:cs typeface="Calibri" charset="0"/>
              </a:rPr>
              <a:t>d</a:t>
            </a:r>
            <a:endParaRPr kumimoji="0" lang="en-GB" sz="1600" b="1" i="0" u="none" strike="noStrike" kern="1200" cap="none" spc="0" normalizeH="0" baseline="0" noProof="0" dirty="0">
              <a:ln>
                <a:noFill/>
              </a:ln>
              <a:solidFill>
                <a:srgbClr val="000000"/>
              </a:solidFill>
              <a:effectLst/>
              <a:uLnTx/>
              <a:uFillTx/>
              <a:latin typeface="Calibri" charset="0"/>
              <a:ea typeface="Calibri" charset="0"/>
              <a:cs typeface="Calibri" charset="0"/>
            </a:endParaRPr>
          </a:p>
        </p:txBody>
      </p:sp>
      <p:sp>
        <p:nvSpPr>
          <p:cNvPr id="26" name="Rectangle 56"/>
          <p:cNvSpPr>
            <a:spLocks noChangeArrowheads="1"/>
          </p:cNvSpPr>
          <p:nvPr/>
        </p:nvSpPr>
        <p:spPr bwMode="auto">
          <a:xfrm>
            <a:off x="323528" y="5548949"/>
            <a:ext cx="8280920" cy="461655"/>
          </a:xfrm>
          <a:prstGeom prst="rect">
            <a:avLst/>
          </a:prstGeom>
          <a:noFill/>
          <a:ln w="9525">
            <a:noFill/>
            <a:miter lim="800000"/>
            <a:headEnd/>
            <a:tailEnd/>
          </a:ln>
        </p:spPr>
        <p:txBody>
          <a:bodyPr wrap="square" lIns="91431" tIns="45715" rIns="91431" bIns="45715">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GB" sz="2400" b="0" i="0" u="none" strike="noStrike" kern="1200" cap="none" spc="0" normalizeH="0" baseline="0" dirty="0">
                <a:ln>
                  <a:noFill/>
                </a:ln>
                <a:solidFill>
                  <a:srgbClr val="000000"/>
                </a:solidFill>
                <a:effectLst/>
                <a:uLnTx/>
                <a:uFillTx/>
                <a:latin typeface="Calibri" charset="0"/>
                <a:ea typeface="Calibri" charset="0"/>
                <a:cs typeface="Calibri" charset="0"/>
              </a:rPr>
              <a:t>Columns represent words of the vocabulary in concept space</a:t>
            </a:r>
          </a:p>
        </p:txBody>
      </p:sp>
      <p:sp>
        <p:nvSpPr>
          <p:cNvPr id="105" name="Rectangle 4"/>
          <p:cNvSpPr>
            <a:spLocks noChangeArrowheads="1"/>
          </p:cNvSpPr>
          <p:nvPr/>
        </p:nvSpPr>
        <p:spPr bwMode="auto">
          <a:xfrm>
            <a:off x="4585895" y="1992952"/>
            <a:ext cx="533400" cy="2971800"/>
          </a:xfrm>
          <a:prstGeom prst="rect">
            <a:avLst/>
          </a:prstGeom>
          <a:noFill/>
          <a:ln w="9525">
            <a:solidFill>
              <a:schemeClr val="tx1"/>
            </a:solidFill>
            <a:miter lim="800000"/>
            <a:headEnd/>
            <a:tailEnd/>
          </a:ln>
        </p:spPr>
        <p:txBody>
          <a:bodyPr wrap="none" lIns="91431" tIns="45715" rIns="91431" bIns="45715"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fr-FR" sz="1600" b="0" i="0" u="none" strike="noStrike" kern="1200" cap="none" spc="0" normalizeH="0" baseline="0" noProof="0" dirty="0">
                <a:ln>
                  <a:noFill/>
                </a:ln>
                <a:solidFill>
                  <a:srgbClr val="000000"/>
                </a:solidFill>
                <a:effectLst/>
                <a:uLnTx/>
                <a:uFillTx/>
                <a:latin typeface="Calibri" charset="0"/>
                <a:ea typeface="Calibri" charset="0"/>
                <a:cs typeface="Calibri" charset="0"/>
              </a:rPr>
              <a:t>0</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fr-FR" sz="1600" b="0" i="0" u="none" strike="noStrike" kern="1200" cap="none" spc="0" normalizeH="0" baseline="0" noProof="0" dirty="0">
                <a:ln>
                  <a:noFill/>
                </a:ln>
                <a:solidFill>
                  <a:srgbClr val="000000"/>
                </a:solidFill>
                <a:effectLst/>
                <a:uLnTx/>
                <a:uFillTx/>
                <a:latin typeface="Calibri" charset="0"/>
                <a:ea typeface="Calibri" charset="0"/>
                <a:cs typeface="Calibri" charset="0"/>
              </a:rPr>
              <a:t>0</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fr-FR" sz="1600" b="0" i="0" u="none" strike="noStrike" kern="1200" cap="none" spc="0" normalizeH="0" baseline="0" noProof="0" dirty="0">
                <a:ln>
                  <a:noFill/>
                </a:ln>
                <a:solidFill>
                  <a:srgbClr val="000000"/>
                </a:solidFill>
                <a:effectLst/>
                <a:uLnTx/>
                <a:uFillTx/>
                <a:latin typeface="Calibri" charset="0"/>
                <a:ea typeface="Calibri" charset="0"/>
                <a:cs typeface="Calibri" charset="0"/>
              </a:rPr>
              <a:t>.</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fr-FR" sz="1600" b="0" i="0" u="none" strike="noStrike" kern="1200" cap="none" spc="0" normalizeH="0" baseline="0" noProof="0" dirty="0">
                <a:ln>
                  <a:noFill/>
                </a:ln>
                <a:solidFill>
                  <a:srgbClr val="000000"/>
                </a:solidFill>
                <a:effectLst/>
                <a:uLnTx/>
                <a:uFillTx/>
                <a:latin typeface="Calibri" charset="0"/>
                <a:ea typeface="Calibri" charset="0"/>
                <a:cs typeface="Calibri" charset="0"/>
              </a:rPr>
              <a:t>.</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fr-FR" sz="1600" b="0" i="0" u="none" strike="noStrike" kern="1200" cap="none" spc="0" normalizeH="0" baseline="0" noProof="0" dirty="0">
                <a:ln>
                  <a:noFill/>
                </a:ln>
                <a:solidFill>
                  <a:srgbClr val="000000"/>
                </a:solidFill>
                <a:effectLst/>
                <a:uLnTx/>
                <a:uFillTx/>
                <a:latin typeface="Calibri" charset="0"/>
                <a:ea typeface="Calibri" charset="0"/>
                <a:cs typeface="Calibri" charset="0"/>
              </a:rPr>
              <a:t>1</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fr-FR" sz="1600" b="0" i="0" u="none" strike="noStrike" kern="1200" cap="none" spc="0" normalizeH="0" baseline="0" noProof="0" dirty="0">
                <a:ln>
                  <a:noFill/>
                </a:ln>
                <a:solidFill>
                  <a:srgbClr val="000000"/>
                </a:solidFill>
                <a:effectLst/>
                <a:uLnTx/>
                <a:uFillTx/>
                <a:latin typeface="Calibri" charset="0"/>
                <a:ea typeface="Calibri" charset="0"/>
                <a:cs typeface="Calibri" charset="0"/>
              </a:rPr>
              <a:t>.</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fr-FR" sz="1600" b="0" i="0" u="none" strike="noStrike" kern="1200" cap="none" spc="0" normalizeH="0" baseline="0" noProof="0" dirty="0">
                <a:ln>
                  <a:noFill/>
                </a:ln>
                <a:solidFill>
                  <a:srgbClr val="000000"/>
                </a:solidFill>
                <a:effectLst/>
                <a:uLnTx/>
                <a:uFillTx/>
                <a:latin typeface="Calibri" charset="0"/>
                <a:ea typeface="Calibri" charset="0"/>
                <a:cs typeface="Calibri" charset="0"/>
              </a:rPr>
              <a:t>.</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fr-FR" sz="1600" b="0" i="0" u="none" strike="noStrike" kern="1200" cap="none" spc="0" normalizeH="0" baseline="0" noProof="0" dirty="0">
                <a:ln>
                  <a:noFill/>
                </a:ln>
                <a:solidFill>
                  <a:srgbClr val="000000"/>
                </a:solidFill>
                <a:effectLst/>
                <a:uLnTx/>
                <a:uFillTx/>
                <a:latin typeface="Calibri" charset="0"/>
                <a:ea typeface="Calibri" charset="0"/>
                <a:cs typeface="Calibri" charset="0"/>
              </a:rPr>
              <a:t>0</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fr-FR" sz="1600" b="0" i="0" u="none" strike="noStrike" kern="1200" cap="none" spc="0" normalizeH="0" baseline="0" noProof="0" dirty="0">
                <a:ln>
                  <a:noFill/>
                </a:ln>
                <a:solidFill>
                  <a:srgbClr val="000000"/>
                </a:solidFill>
                <a:effectLst/>
                <a:uLnTx/>
                <a:uFillTx/>
                <a:latin typeface="Calibri" charset="0"/>
                <a:ea typeface="Calibri" charset="0"/>
                <a:cs typeface="Calibri" charset="0"/>
              </a:rPr>
              <a:t>0</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fr-FR" sz="1600" b="0" i="0" u="none" strike="noStrike" kern="1200" cap="none" spc="0" normalizeH="0" baseline="0" noProof="0" dirty="0">
                <a:ln>
                  <a:noFill/>
                </a:ln>
                <a:solidFill>
                  <a:srgbClr val="000000"/>
                </a:solidFill>
                <a:effectLst/>
                <a:uLnTx/>
                <a:uFillTx/>
                <a:latin typeface="Calibri" charset="0"/>
                <a:ea typeface="Calibri" charset="0"/>
                <a:cs typeface="Calibri" charset="0"/>
              </a:rPr>
              <a:t>0</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fr-FR" sz="1600" b="0" i="0" u="none" strike="noStrike" kern="1200" cap="none" spc="0" normalizeH="0" baseline="0" noProof="0" dirty="0">
                <a:ln>
                  <a:noFill/>
                </a:ln>
                <a:solidFill>
                  <a:srgbClr val="000000"/>
                </a:solidFill>
                <a:effectLst/>
                <a:uLnTx/>
                <a:uFillTx/>
                <a:latin typeface="Calibri" charset="0"/>
                <a:ea typeface="Calibri" charset="0"/>
                <a:cs typeface="Calibri" charset="0"/>
              </a:rPr>
              <a:t>0</a:t>
            </a:r>
          </a:p>
        </p:txBody>
      </p:sp>
      <p:sp>
        <p:nvSpPr>
          <p:cNvPr id="106" name="Rectangle 27"/>
          <p:cNvSpPr>
            <a:spLocks noChangeArrowheads="1"/>
          </p:cNvSpPr>
          <p:nvPr/>
        </p:nvSpPr>
        <p:spPr bwMode="auto">
          <a:xfrm>
            <a:off x="5131389" y="3052137"/>
            <a:ext cx="1002180" cy="338544"/>
          </a:xfrm>
          <a:prstGeom prst="rect">
            <a:avLst/>
          </a:prstGeom>
          <a:noFill/>
          <a:ln w="9525">
            <a:noFill/>
            <a:miter lim="800000"/>
            <a:headEnd/>
            <a:tailEnd/>
          </a:ln>
        </p:spPr>
        <p:txBody>
          <a:bodyPr wrap="none" lIns="91431" tIns="45715" rIns="91431" bIns="45715">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pt-BR" sz="1600" b="1" i="0" u="none" strike="noStrike" kern="1200" cap="none" spc="0" normalizeH="0" baseline="0" noProof="0" dirty="0">
                <a:ln>
                  <a:noFill/>
                </a:ln>
                <a:solidFill>
                  <a:srgbClr val="000000"/>
                </a:solidFill>
                <a:effectLst/>
                <a:uLnTx/>
                <a:uFillTx/>
                <a:latin typeface="Calibri" charset="0"/>
                <a:ea typeface="Calibri" charset="0"/>
                <a:cs typeface="Calibri" charset="0"/>
              </a:rPr>
              <a:t>Position </a:t>
            </a:r>
            <a:r>
              <a:rPr kumimoji="0" lang="pt-BR" sz="1600" b="1" i="0" u="none" strike="noStrike" kern="1200" cap="none" spc="0" normalizeH="0" baseline="0" noProof="0" dirty="0" err="1">
                <a:ln>
                  <a:noFill/>
                </a:ln>
                <a:solidFill>
                  <a:srgbClr val="000000"/>
                </a:solidFill>
                <a:effectLst/>
                <a:uLnTx/>
                <a:uFillTx/>
                <a:latin typeface="Calibri" charset="0"/>
                <a:ea typeface="Calibri" charset="0"/>
                <a:cs typeface="Calibri" charset="0"/>
              </a:rPr>
              <a:t>i</a:t>
            </a:r>
            <a:endParaRPr kumimoji="0" lang="en-GB" sz="1600" b="1" i="0" u="none" strike="noStrike" kern="1200" cap="none" spc="0" normalizeH="0" baseline="30000" noProof="0" dirty="0">
              <a:ln>
                <a:noFill/>
              </a:ln>
              <a:solidFill>
                <a:srgbClr val="000000"/>
              </a:solidFill>
              <a:effectLst/>
              <a:uLnTx/>
              <a:uFillTx/>
              <a:latin typeface="Calibri" charset="0"/>
              <a:ea typeface="Calibri" charset="0"/>
              <a:cs typeface="Calibri" charset="0"/>
            </a:endParaRPr>
          </a:p>
        </p:txBody>
      </p:sp>
      <mc:AlternateContent xmlns:mc="http://schemas.openxmlformats.org/markup-compatibility/2006" xmlns:a14="http://schemas.microsoft.com/office/drawing/2010/main">
        <mc:Choice Requires="a14">
          <p:sp>
            <p:nvSpPr>
              <p:cNvPr id="107" name="Rectangle 27"/>
              <p:cNvSpPr>
                <a:spLocks noChangeArrowheads="1"/>
              </p:cNvSpPr>
              <p:nvPr/>
            </p:nvSpPr>
            <p:spPr bwMode="auto">
              <a:xfrm>
                <a:off x="4060011" y="5028848"/>
                <a:ext cx="1538609" cy="338544"/>
              </a:xfrm>
              <a:prstGeom prst="rect">
                <a:avLst/>
              </a:prstGeom>
              <a:noFill/>
              <a:ln w="9525">
                <a:noFill/>
                <a:miter lim="800000"/>
                <a:headEnd/>
                <a:tailEnd/>
              </a:ln>
            </p:spPr>
            <p:txBody>
              <a:bodyPr wrap="none" lIns="91431" tIns="45715" rIns="91431" bIns="45715">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pt-BR" sz="1600" b="1" i="0" u="none" strike="noStrike" kern="1200" cap="none" spc="0" normalizeH="0" baseline="0" noProof="0" dirty="0">
                    <a:ln>
                      <a:noFill/>
                    </a:ln>
                    <a:solidFill>
                      <a:srgbClr val="000000"/>
                    </a:solidFill>
                    <a:effectLst/>
                    <a:uLnTx/>
                    <a:uFillTx/>
                    <a:latin typeface="Calibri" charset="0"/>
                    <a:ea typeface="Calibri" charset="0"/>
                    <a:cs typeface="Calibri" charset="0"/>
                  </a:rPr>
                  <a:t>Word vector </a:t>
                </a:r>
                <a14:m>
                  <m:oMath xmlns:m="http://schemas.openxmlformats.org/officeDocument/2006/math">
                    <m:sSub>
                      <m:sSubPr>
                        <m:ctrlPr>
                          <a:rPr kumimoji="0" lang="fr-CH" sz="1600" b="0" i="1" u="none" strike="noStrike" kern="1200" cap="none" spc="0" normalizeH="0" baseline="0" noProof="0">
                            <a:ln>
                              <a:noFill/>
                            </a:ln>
                            <a:solidFill>
                              <a:srgbClr val="000000"/>
                            </a:solidFill>
                            <a:effectLst/>
                            <a:uLnTx/>
                            <a:uFillTx/>
                            <a:latin typeface="Cambria Math" panose="02040503050406030204" pitchFamily="18" charset="0"/>
                            <a:ea typeface="Calibri" charset="0"/>
                            <a:cs typeface="Calibri" charset="0"/>
                          </a:rPr>
                        </m:ctrlPr>
                      </m:sSubPr>
                      <m:e>
                        <m:r>
                          <a:rPr kumimoji="0" lang="fr-CH" sz="1600" b="0" i="1" u="none" strike="noStrike" kern="1200" cap="none" spc="0" normalizeH="0" baseline="0" noProof="0">
                            <a:ln>
                              <a:noFill/>
                            </a:ln>
                            <a:solidFill>
                              <a:srgbClr val="000000"/>
                            </a:solidFill>
                            <a:effectLst/>
                            <a:uLnTx/>
                            <a:uFillTx/>
                            <a:latin typeface="Cambria Math" charset="0"/>
                            <a:ea typeface="Calibri" charset="0"/>
                            <a:cs typeface="Calibri" charset="0"/>
                          </a:rPr>
                          <m:t>𝑤</m:t>
                        </m:r>
                      </m:e>
                      <m:sub>
                        <m:r>
                          <a:rPr kumimoji="0" lang="fr-CH" sz="1600" b="0" i="1" u="none" strike="noStrike" kern="1200" cap="none" spc="0" normalizeH="0" baseline="0" noProof="0">
                            <a:ln>
                              <a:noFill/>
                            </a:ln>
                            <a:solidFill>
                              <a:srgbClr val="000000"/>
                            </a:solidFill>
                            <a:effectLst/>
                            <a:uLnTx/>
                            <a:uFillTx/>
                            <a:latin typeface="Cambria Math" charset="0"/>
                            <a:ea typeface="Calibri" charset="0"/>
                            <a:cs typeface="Calibri" charset="0"/>
                          </a:rPr>
                          <m:t>𝑖</m:t>
                        </m:r>
                      </m:sub>
                    </m:sSub>
                  </m:oMath>
                </a14:m>
                <a:endParaRPr kumimoji="0" lang="en-GB" sz="1600" b="1" i="0" u="none" strike="noStrike" kern="1200" cap="none" spc="0" normalizeH="0" baseline="30000" noProof="0" dirty="0">
                  <a:ln>
                    <a:noFill/>
                  </a:ln>
                  <a:solidFill>
                    <a:srgbClr val="000000"/>
                  </a:solidFill>
                  <a:effectLst/>
                  <a:uLnTx/>
                  <a:uFillTx/>
                  <a:latin typeface="Calibri" charset="0"/>
                  <a:ea typeface="Calibri" charset="0"/>
                  <a:cs typeface="Calibri" charset="0"/>
                </a:endParaRPr>
              </a:p>
            </p:txBody>
          </p:sp>
        </mc:Choice>
        <mc:Fallback xmlns="">
          <p:sp>
            <p:nvSpPr>
              <p:cNvPr id="107" name="Rectangle 27"/>
              <p:cNvSpPr>
                <a:spLocks noRot="1" noChangeAspect="1" noMove="1" noResize="1" noEditPoints="1" noAdjustHandles="1" noChangeArrowheads="1" noChangeShapeType="1" noTextEdit="1"/>
              </p:cNvSpPr>
              <p:nvPr/>
            </p:nvSpPr>
            <p:spPr bwMode="auto">
              <a:xfrm>
                <a:off x="4060011" y="5028848"/>
                <a:ext cx="1538609" cy="338544"/>
              </a:xfrm>
              <a:prstGeom prst="rect">
                <a:avLst/>
              </a:prstGeom>
              <a:blipFill>
                <a:blip r:embed="rId3"/>
                <a:stretch>
                  <a:fillRect t="-7407" b="-22222"/>
                </a:stretch>
              </a:blipFill>
              <a:ln w="9525">
                <a:noFill/>
                <a:miter lim="800000"/>
                <a:headEnd/>
                <a:tailEnd/>
              </a:ln>
            </p:spPr>
            <p:txBody>
              <a:bodyPr/>
              <a:lstStyle/>
              <a:p>
                <a:r>
                  <a:rPr lang="en-CH">
                    <a:noFill/>
                  </a:rPr>
                  <a:t> </a:t>
                </a:r>
              </a:p>
            </p:txBody>
          </p:sp>
        </mc:Fallback>
      </mc:AlternateContent>
      <p:cxnSp>
        <p:nvCxnSpPr>
          <p:cNvPr id="30" name="Straight Arrow Connector 40">
            <a:extLst>
              <a:ext uri="{FF2B5EF4-FFF2-40B4-BE49-F238E27FC236}">
                <a16:creationId xmlns:a16="http://schemas.microsoft.com/office/drawing/2014/main" id="{E7975207-E2D2-5640-B6BA-B134E35066C4}"/>
              </a:ext>
            </a:extLst>
          </p:cNvPr>
          <p:cNvCxnSpPr>
            <a:cxnSpLocks noChangeShapeType="1"/>
          </p:cNvCxnSpPr>
          <p:nvPr/>
        </p:nvCxnSpPr>
        <p:spPr bwMode="auto">
          <a:xfrm flipV="1">
            <a:off x="3504377" y="2379319"/>
            <a:ext cx="0" cy="2419884"/>
          </a:xfrm>
          <a:prstGeom prst="straightConnector1">
            <a:avLst/>
          </a:prstGeom>
          <a:noFill/>
          <a:ln w="9525" algn="ctr">
            <a:solidFill>
              <a:schemeClr val="tx1"/>
            </a:solidFill>
            <a:round/>
            <a:headEnd type="arrow" w="med" len="med"/>
            <a:tailEnd type="arrow" w="med" len="med"/>
          </a:ln>
        </p:spPr>
      </p:cxnSp>
      <p:sp>
        <p:nvSpPr>
          <p:cNvPr id="31" name="Rectangle 3">
            <a:extLst>
              <a:ext uri="{FF2B5EF4-FFF2-40B4-BE49-F238E27FC236}">
                <a16:creationId xmlns:a16="http://schemas.microsoft.com/office/drawing/2014/main" id="{A0908B8B-831C-AE47-AA41-849FE0201CF1}"/>
              </a:ext>
            </a:extLst>
          </p:cNvPr>
          <p:cNvSpPr>
            <a:spLocks noChangeArrowheads="1"/>
          </p:cNvSpPr>
          <p:nvPr/>
        </p:nvSpPr>
        <p:spPr bwMode="auto">
          <a:xfrm>
            <a:off x="2924864" y="2308324"/>
            <a:ext cx="1143000" cy="2538967"/>
          </a:xfrm>
          <a:prstGeom prst="rect">
            <a:avLst/>
          </a:prstGeom>
          <a:noFill/>
          <a:ln w="9525">
            <a:solidFill>
              <a:schemeClr val="tx1"/>
            </a:solidFill>
            <a:miter lim="800000"/>
            <a:headEnd/>
            <a:tailEnd/>
          </a:ln>
        </p:spPr>
        <p:txBody>
          <a:bodyPr wrap="none" lIns="91431" tIns="45715" rIns="91431" bIns="45715"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GB" sz="1600" b="0" i="0" u="none" strike="noStrike" kern="1200" cap="none" spc="0" normalizeH="0" baseline="0" noProof="0">
              <a:ln>
                <a:noFill/>
              </a:ln>
              <a:solidFill>
                <a:srgbClr val="000000"/>
              </a:solidFill>
              <a:effectLst/>
              <a:uLnTx/>
              <a:uFillTx/>
              <a:latin typeface="Calibri" charset="0"/>
              <a:ea typeface="Calibri" charset="0"/>
              <a:cs typeface="Calibri" charset="0"/>
            </a:endParaRPr>
          </a:p>
        </p:txBody>
      </p:sp>
      <p:cxnSp>
        <p:nvCxnSpPr>
          <p:cNvPr id="32" name="Straight Arrow Connector 40">
            <a:extLst>
              <a:ext uri="{FF2B5EF4-FFF2-40B4-BE49-F238E27FC236}">
                <a16:creationId xmlns:a16="http://schemas.microsoft.com/office/drawing/2014/main" id="{35DC36F8-BAF0-6748-8B0D-B23C4AED1B89}"/>
              </a:ext>
            </a:extLst>
          </p:cNvPr>
          <p:cNvCxnSpPr>
            <a:cxnSpLocks noChangeShapeType="1"/>
          </p:cNvCxnSpPr>
          <p:nvPr/>
        </p:nvCxnSpPr>
        <p:spPr bwMode="auto">
          <a:xfrm flipV="1">
            <a:off x="3047177" y="2379319"/>
            <a:ext cx="0" cy="2419884"/>
          </a:xfrm>
          <a:prstGeom prst="straightConnector1">
            <a:avLst/>
          </a:prstGeom>
          <a:noFill/>
          <a:ln w="9525" algn="ctr">
            <a:solidFill>
              <a:schemeClr val="tx1"/>
            </a:solidFill>
            <a:round/>
            <a:headEnd type="arrow" w="med" len="med"/>
            <a:tailEnd type="arrow" w="med" len="med"/>
          </a:ln>
        </p:spPr>
      </p:cxnSp>
      <p:cxnSp>
        <p:nvCxnSpPr>
          <p:cNvPr id="34" name="Straight Arrow Connector 40">
            <a:extLst>
              <a:ext uri="{FF2B5EF4-FFF2-40B4-BE49-F238E27FC236}">
                <a16:creationId xmlns:a16="http://schemas.microsoft.com/office/drawing/2014/main" id="{101F67BB-9A15-D14F-88A0-42E52C25FD08}"/>
              </a:ext>
            </a:extLst>
          </p:cNvPr>
          <p:cNvCxnSpPr>
            <a:cxnSpLocks noChangeShapeType="1"/>
          </p:cNvCxnSpPr>
          <p:nvPr/>
        </p:nvCxnSpPr>
        <p:spPr bwMode="auto">
          <a:xfrm flipV="1">
            <a:off x="3191192" y="2379319"/>
            <a:ext cx="2684" cy="2419884"/>
          </a:xfrm>
          <a:prstGeom prst="straightConnector1">
            <a:avLst/>
          </a:prstGeom>
          <a:noFill/>
          <a:ln w="9525" algn="ctr">
            <a:solidFill>
              <a:schemeClr val="tx1"/>
            </a:solidFill>
            <a:round/>
            <a:headEnd type="arrow" w="med" len="med"/>
            <a:tailEnd type="arrow" w="med" len="med"/>
          </a:ln>
        </p:spPr>
      </p:cxnSp>
      <p:cxnSp>
        <p:nvCxnSpPr>
          <p:cNvPr id="35" name="Straight Arrow Connector 40">
            <a:extLst>
              <a:ext uri="{FF2B5EF4-FFF2-40B4-BE49-F238E27FC236}">
                <a16:creationId xmlns:a16="http://schemas.microsoft.com/office/drawing/2014/main" id="{179703FF-4E2C-D54B-969C-3AEA18CEBD44}"/>
              </a:ext>
            </a:extLst>
          </p:cNvPr>
          <p:cNvCxnSpPr>
            <a:cxnSpLocks noChangeShapeType="1"/>
          </p:cNvCxnSpPr>
          <p:nvPr/>
        </p:nvCxnSpPr>
        <p:spPr bwMode="auto">
          <a:xfrm flipV="1">
            <a:off x="3351977" y="2379319"/>
            <a:ext cx="26737" cy="2419884"/>
          </a:xfrm>
          <a:prstGeom prst="straightConnector1">
            <a:avLst/>
          </a:prstGeom>
          <a:noFill/>
          <a:ln w="9525" algn="ctr">
            <a:solidFill>
              <a:schemeClr val="tx1"/>
            </a:solidFill>
            <a:round/>
            <a:headEnd type="arrow" w="med" len="med"/>
            <a:tailEnd type="arrow" w="med" len="med"/>
          </a:ln>
        </p:spPr>
      </p:cxnSp>
      <p:cxnSp>
        <p:nvCxnSpPr>
          <p:cNvPr id="36" name="Straight Arrow Connector 40">
            <a:extLst>
              <a:ext uri="{FF2B5EF4-FFF2-40B4-BE49-F238E27FC236}">
                <a16:creationId xmlns:a16="http://schemas.microsoft.com/office/drawing/2014/main" id="{11BA1E3B-2AC7-F047-BD3B-08B1EA7F5E80}"/>
              </a:ext>
            </a:extLst>
          </p:cNvPr>
          <p:cNvCxnSpPr>
            <a:cxnSpLocks noChangeShapeType="1"/>
          </p:cNvCxnSpPr>
          <p:nvPr/>
        </p:nvCxnSpPr>
        <p:spPr bwMode="auto">
          <a:xfrm flipV="1">
            <a:off x="3656777" y="2379319"/>
            <a:ext cx="0" cy="2419884"/>
          </a:xfrm>
          <a:prstGeom prst="straightConnector1">
            <a:avLst/>
          </a:prstGeom>
          <a:noFill/>
          <a:ln w="9525" algn="ctr">
            <a:solidFill>
              <a:schemeClr val="tx1"/>
            </a:solidFill>
            <a:round/>
            <a:headEnd type="arrow" w="med" len="med"/>
            <a:tailEnd type="arrow" w="med" len="med"/>
          </a:ln>
        </p:spPr>
      </p:cxnSp>
      <p:cxnSp>
        <p:nvCxnSpPr>
          <p:cNvPr id="37" name="Straight Arrow Connector 40">
            <a:extLst>
              <a:ext uri="{FF2B5EF4-FFF2-40B4-BE49-F238E27FC236}">
                <a16:creationId xmlns:a16="http://schemas.microsoft.com/office/drawing/2014/main" id="{9B3CA20D-3B7A-2C4F-87A6-E269EB63BAA9}"/>
              </a:ext>
            </a:extLst>
          </p:cNvPr>
          <p:cNvCxnSpPr>
            <a:cxnSpLocks noChangeShapeType="1"/>
          </p:cNvCxnSpPr>
          <p:nvPr/>
        </p:nvCxnSpPr>
        <p:spPr bwMode="auto">
          <a:xfrm flipV="1">
            <a:off x="3809177" y="2379319"/>
            <a:ext cx="0" cy="2419884"/>
          </a:xfrm>
          <a:prstGeom prst="straightConnector1">
            <a:avLst/>
          </a:prstGeom>
          <a:noFill/>
          <a:ln w="9525" algn="ctr">
            <a:solidFill>
              <a:schemeClr val="tx1"/>
            </a:solidFill>
            <a:round/>
            <a:headEnd type="arrow" w="med" len="med"/>
            <a:tailEnd type="arrow" w="med" len="med"/>
          </a:ln>
        </p:spPr>
      </p:cxnSp>
      <p:cxnSp>
        <p:nvCxnSpPr>
          <p:cNvPr id="38" name="Straight Arrow Connector 40">
            <a:extLst>
              <a:ext uri="{FF2B5EF4-FFF2-40B4-BE49-F238E27FC236}">
                <a16:creationId xmlns:a16="http://schemas.microsoft.com/office/drawing/2014/main" id="{DCB66472-DAC6-BA46-89D8-75EA8F16084F}"/>
              </a:ext>
            </a:extLst>
          </p:cNvPr>
          <p:cNvCxnSpPr>
            <a:cxnSpLocks noChangeShapeType="1"/>
          </p:cNvCxnSpPr>
          <p:nvPr/>
        </p:nvCxnSpPr>
        <p:spPr bwMode="auto">
          <a:xfrm flipV="1">
            <a:off x="3961577" y="2379319"/>
            <a:ext cx="0" cy="2419884"/>
          </a:xfrm>
          <a:prstGeom prst="straightConnector1">
            <a:avLst/>
          </a:prstGeom>
          <a:noFill/>
          <a:ln w="9525" algn="ctr">
            <a:solidFill>
              <a:schemeClr val="tx1"/>
            </a:solidFill>
            <a:round/>
            <a:headEnd type="arrow" w="med" len="med"/>
            <a:tailEnd type="arrow" w="med" len="med"/>
          </a:ln>
        </p:spPr>
      </p:cxnSp>
      <p:sp>
        <p:nvSpPr>
          <p:cNvPr id="27" name="Rectangle 10"/>
          <p:cNvSpPr>
            <a:spLocks noChangeArrowheads="1"/>
          </p:cNvSpPr>
          <p:nvPr/>
        </p:nvSpPr>
        <p:spPr bwMode="auto">
          <a:xfrm>
            <a:off x="3261277" y="3309580"/>
            <a:ext cx="602337" cy="338544"/>
          </a:xfrm>
          <a:prstGeom prst="rect">
            <a:avLst/>
          </a:prstGeom>
          <a:solidFill>
            <a:schemeClr val="bg1"/>
          </a:solidFill>
          <a:ln w="9525">
            <a:noFill/>
            <a:miter lim="800000"/>
            <a:headEnd/>
            <a:tailEnd/>
          </a:ln>
        </p:spPr>
        <p:txBody>
          <a:bodyPr wrap="square" lIns="91431" tIns="45715" rIns="91431" bIns="45715">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GB" sz="1600" b="1" i="0" u="none" strike="noStrike" kern="1200" cap="none" spc="0" normalizeH="0" baseline="0" noProof="0" dirty="0">
                <a:ln>
                  <a:noFill/>
                </a:ln>
                <a:solidFill>
                  <a:srgbClr val="000000"/>
                </a:solidFill>
                <a:effectLst/>
                <a:uLnTx/>
                <a:uFillTx/>
                <a:latin typeface="Calibri" charset="0"/>
                <a:ea typeface="Calibri" charset="0"/>
                <a:cs typeface="Calibri" charset="0"/>
              </a:rPr>
              <a:t>W</a:t>
            </a:r>
            <a:r>
              <a:rPr kumimoji="0" lang="en-GB" sz="1600" b="1" i="0" u="none" strike="noStrike" kern="1200" cap="none" spc="0" normalizeH="0" baseline="30000" noProof="0" dirty="0">
                <a:ln>
                  <a:noFill/>
                </a:ln>
                <a:solidFill>
                  <a:srgbClr val="000000"/>
                </a:solidFill>
                <a:effectLst/>
                <a:uLnTx/>
                <a:uFillTx/>
                <a:latin typeface="Calibri" charset="0"/>
                <a:ea typeface="Calibri" charset="0"/>
                <a:cs typeface="Calibri" charset="0"/>
              </a:rPr>
              <a:t>(w)</a:t>
            </a:r>
          </a:p>
        </p:txBody>
      </p:sp>
      <p:sp>
        <p:nvSpPr>
          <p:cNvPr id="28" name="AutoShape 26">
            <a:extLst>
              <a:ext uri="{FF2B5EF4-FFF2-40B4-BE49-F238E27FC236}">
                <a16:creationId xmlns:a16="http://schemas.microsoft.com/office/drawing/2014/main" id="{253C05BA-AD12-004E-84DC-C7A01B4088E0}"/>
              </a:ext>
            </a:extLst>
          </p:cNvPr>
          <p:cNvSpPr>
            <a:spLocks/>
          </p:cNvSpPr>
          <p:nvPr/>
        </p:nvSpPr>
        <p:spPr bwMode="auto">
          <a:xfrm flipH="1">
            <a:off x="6158874" y="1970768"/>
            <a:ext cx="304800" cy="2971800"/>
          </a:xfrm>
          <a:prstGeom prst="leftBrace">
            <a:avLst>
              <a:gd name="adj1" fmla="val 81250"/>
              <a:gd name="adj2" fmla="val 50832"/>
            </a:avLst>
          </a:prstGeom>
          <a:noFill/>
          <a:ln w="9525">
            <a:solidFill>
              <a:schemeClr val="tx1"/>
            </a:solidFill>
            <a:round/>
            <a:headEnd/>
            <a:tailEnd/>
          </a:ln>
        </p:spPr>
        <p:txBody>
          <a:bodyPr wrap="none" lIns="91431" tIns="45715" rIns="91431" bIns="45715"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fr-CH" sz="1600" b="0" i="0" u="none" strike="noStrike" kern="1200" cap="none" spc="0" normalizeH="0" baseline="0" noProof="0">
              <a:ln>
                <a:noFill/>
              </a:ln>
              <a:solidFill>
                <a:srgbClr val="000000"/>
              </a:solidFill>
              <a:effectLst/>
              <a:uLnTx/>
              <a:uFillTx/>
              <a:latin typeface="Calibri" charset="0"/>
              <a:ea typeface="Calibri" charset="0"/>
              <a:cs typeface="Calibri" charset="0"/>
            </a:endParaRPr>
          </a:p>
        </p:txBody>
      </p:sp>
      <p:sp>
        <p:nvSpPr>
          <p:cNvPr id="29" name="Rectangle 23">
            <a:extLst>
              <a:ext uri="{FF2B5EF4-FFF2-40B4-BE49-F238E27FC236}">
                <a16:creationId xmlns:a16="http://schemas.microsoft.com/office/drawing/2014/main" id="{491B7669-41E7-5A4E-B921-7A822F714AC8}"/>
              </a:ext>
            </a:extLst>
          </p:cNvPr>
          <p:cNvSpPr>
            <a:spLocks noChangeArrowheads="1"/>
          </p:cNvSpPr>
          <p:nvPr/>
        </p:nvSpPr>
        <p:spPr bwMode="auto">
          <a:xfrm>
            <a:off x="6635896" y="3309580"/>
            <a:ext cx="351361" cy="338544"/>
          </a:xfrm>
          <a:prstGeom prst="rect">
            <a:avLst/>
          </a:prstGeom>
          <a:noFill/>
          <a:ln w="9525">
            <a:noFill/>
            <a:miter lim="800000"/>
            <a:headEnd/>
            <a:tailEnd/>
          </a:ln>
        </p:spPr>
        <p:txBody>
          <a:bodyPr wrap="none" lIns="91431" tIns="45715" rIns="91431" bIns="45715">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pt-BR" sz="1600" b="1" i="0" u="none" strike="noStrike" kern="1200" cap="none" spc="0" normalizeH="0" baseline="0" noProof="0" dirty="0">
                <a:ln>
                  <a:noFill/>
                </a:ln>
                <a:solidFill>
                  <a:srgbClr val="000000"/>
                </a:solidFill>
                <a:effectLst/>
                <a:uLnTx/>
                <a:uFillTx/>
                <a:latin typeface="Calibri" charset="0"/>
                <a:ea typeface="Calibri" charset="0"/>
                <a:cs typeface="Calibri" charset="0"/>
              </a:rPr>
              <a:t>m</a:t>
            </a:r>
            <a:endParaRPr kumimoji="0" lang="en-GB" sz="1600" b="1" i="0" u="none" strike="noStrike" kern="1200" cap="none" spc="0" normalizeH="0" baseline="0" noProof="0" dirty="0">
              <a:ln>
                <a:noFill/>
              </a:ln>
              <a:solidFill>
                <a:srgbClr val="000000"/>
              </a:solidFill>
              <a:effectLst/>
              <a:uLnTx/>
              <a:uFillTx/>
              <a:latin typeface="Calibri" charset="0"/>
              <a:ea typeface="Calibri" charset="0"/>
              <a:cs typeface="Calibri" charset="0"/>
            </a:endParaRPr>
          </a:p>
        </p:txBody>
      </p:sp>
      <p:sp>
        <p:nvSpPr>
          <p:cNvPr id="3" name="Bent Arrow 2">
            <a:extLst>
              <a:ext uri="{FF2B5EF4-FFF2-40B4-BE49-F238E27FC236}">
                <a16:creationId xmlns:a16="http://schemas.microsoft.com/office/drawing/2014/main" id="{FAADFBCE-6A39-C746-A3D4-FACC900E53D2}"/>
              </a:ext>
            </a:extLst>
          </p:cNvPr>
          <p:cNvSpPr/>
          <p:nvPr/>
        </p:nvSpPr>
        <p:spPr bwMode="auto">
          <a:xfrm flipH="1">
            <a:off x="4201389" y="1018920"/>
            <a:ext cx="720080" cy="864096"/>
          </a:xfrm>
          <a:prstGeom prst="bentArrow">
            <a:avLst>
              <a:gd name="adj1" fmla="val 25000"/>
              <a:gd name="adj2" fmla="val 21608"/>
              <a:gd name="adj3" fmla="val 25000"/>
              <a:gd name="adj4" fmla="val 43750"/>
            </a:avLst>
          </a:prstGeom>
          <a:noFill/>
          <a:ln w="9525" cap="flat" cmpd="sng" algn="ctr">
            <a:solidFill>
              <a:srgbClr val="00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GB" sz="1200" b="0" i="0" u="none" strike="noStrike" cap="none" normalizeH="0" baseline="0">
              <a:ln>
                <a:noFill/>
              </a:ln>
              <a:solidFill>
                <a:schemeClr val="tx2"/>
              </a:solidFill>
              <a:effectLst/>
              <a:latin typeface="Calibri" charset="0"/>
              <a:ea typeface="Calibri" charset="0"/>
              <a:cs typeface="Calibri" charset="0"/>
            </a:endParaRPr>
          </a:p>
        </p:txBody>
      </p:sp>
      <p:sp>
        <p:nvSpPr>
          <p:cNvPr id="5" name="Rectangle 29">
            <a:extLst>
              <a:ext uri="{FF2B5EF4-FFF2-40B4-BE49-F238E27FC236}">
                <a16:creationId xmlns:a16="http://schemas.microsoft.com/office/drawing/2014/main" id="{1DB99F09-2A32-8141-73E8-E278E54A7390}"/>
              </a:ext>
            </a:extLst>
          </p:cNvPr>
          <p:cNvSpPr>
            <a:spLocks noChangeArrowheads="1"/>
          </p:cNvSpPr>
          <p:nvPr/>
        </p:nvSpPr>
        <p:spPr bwMode="auto">
          <a:xfrm>
            <a:off x="4183648" y="730888"/>
            <a:ext cx="1410689" cy="338544"/>
          </a:xfrm>
          <a:prstGeom prst="rect">
            <a:avLst/>
          </a:prstGeom>
          <a:noFill/>
          <a:ln w="9525">
            <a:noFill/>
            <a:miter lim="800000"/>
            <a:headEnd/>
            <a:tailEnd/>
          </a:ln>
        </p:spPr>
        <p:txBody>
          <a:bodyPr wrap="none" lIns="91431" tIns="45715" rIns="91431" bIns="45715">
            <a:spAutoFit/>
          </a:bodyPr>
          <a:lstStyle/>
          <a:p>
            <a:r>
              <a:rPr lang="pt-BR" sz="1600" b="1" dirty="0" err="1">
                <a:latin typeface="Calibri" charset="0"/>
                <a:ea typeface="Calibri" charset="0"/>
                <a:cs typeface="Calibri" charset="0"/>
              </a:rPr>
              <a:t>Scalar</a:t>
            </a:r>
            <a:r>
              <a:rPr lang="pt-BR" sz="1600" b="1" dirty="0">
                <a:latin typeface="Calibri" charset="0"/>
                <a:ea typeface="Calibri" charset="0"/>
                <a:cs typeface="Calibri" charset="0"/>
              </a:rPr>
              <a:t> </a:t>
            </a:r>
            <a:r>
              <a:rPr lang="pt-BR" sz="1600" b="1" dirty="0" err="1">
                <a:latin typeface="Calibri" charset="0"/>
                <a:ea typeface="Calibri" charset="0"/>
                <a:cs typeface="Calibri" charset="0"/>
              </a:rPr>
              <a:t>product</a:t>
            </a:r>
            <a:endParaRPr lang="en-GB" sz="1600" b="1" baseline="30000" dirty="0">
              <a:latin typeface="Calibri" charset="0"/>
              <a:ea typeface="Calibri" charset="0"/>
              <a:cs typeface="Calibri" charset="0"/>
            </a:endParaRPr>
          </a:p>
        </p:txBody>
      </p:sp>
    </p:spTree>
    <p:extLst>
      <p:ext uri="{BB962C8B-B14F-4D97-AF65-F5344CB8AC3E}">
        <p14:creationId xmlns:p14="http://schemas.microsoft.com/office/powerpoint/2010/main" val="15938793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TPQuestion" title="Question Text"/>
          <p:cNvSpPr>
            <a:spLocks noGrp="1"/>
          </p:cNvSpPr>
          <p:nvPr>
            <p:ph type="title"/>
          </p:nvPr>
        </p:nvSpPr>
        <p:spPr/>
        <p:txBody>
          <a:bodyPr/>
          <a:lstStyle/>
          <a:p>
            <a:r>
              <a:rPr lang="en-US" altLang="en-US" dirty="0">
                <a:ea typeface="MS PGothic" charset="-128"/>
              </a:rPr>
              <a:t>Question</a:t>
            </a:r>
          </a:p>
        </p:txBody>
      </p:sp>
      <mc:AlternateContent xmlns:mc="http://schemas.openxmlformats.org/markup-compatibility/2006">
        <mc:Choice xmlns:a14="http://schemas.microsoft.com/office/drawing/2010/main" Requires="a14">
          <p:sp>
            <p:nvSpPr>
              <p:cNvPr id="13314" name="TPAnswers" title="Answer Text"/>
              <p:cNvSpPr>
                <a:spLocks noGrp="1"/>
              </p:cNvSpPr>
              <p:nvPr>
                <p:ph idx="1"/>
                <p:custDataLst>
                  <p:tags r:id="rId2"/>
                </p:custDataLst>
              </p:nvPr>
            </p:nvSpPr>
            <p:spPr/>
            <p:txBody>
              <a:bodyPr>
                <a:normAutofit/>
              </a:bodyPr>
              <a:lstStyle/>
              <a:p>
                <a:r>
                  <a:rPr lang="en-US" sz="2800" dirty="0"/>
                  <a:t>A row of matrix </a:t>
                </a:r>
                <a14:m>
                  <m:oMath xmlns:m="http://schemas.openxmlformats.org/officeDocument/2006/math">
                    <m:sSup>
                      <m:sSupPr>
                        <m:ctrlPr>
                          <a:rPr lang="fr-CH" sz="2800" b="0" i="1" dirty="0">
                            <a:latin typeface="Cambria Math" panose="02040503050406030204" pitchFamily="18" charset="0"/>
                            <a:cs typeface="Calibri" charset="0"/>
                          </a:rPr>
                        </m:ctrlPr>
                      </m:sSupPr>
                      <m:e>
                        <m:r>
                          <a:rPr lang="fr-CH" sz="2800" b="0" i="1" dirty="0">
                            <a:latin typeface="Cambria Math" panose="02040503050406030204" pitchFamily="18" charset="0"/>
                            <a:cs typeface="Calibri" charset="0"/>
                          </a:rPr>
                          <m:t>𝑊</m:t>
                        </m:r>
                      </m:e>
                      <m:sup>
                        <m:r>
                          <a:rPr lang="fr-CH" sz="2800" b="0" i="1" dirty="0">
                            <a:latin typeface="Cambria Math" panose="02040503050406030204" pitchFamily="18" charset="0"/>
                            <a:cs typeface="Calibri" charset="0"/>
                          </a:rPr>
                          <m:t>(</m:t>
                        </m:r>
                        <m:r>
                          <a:rPr lang="fr-CH" sz="2800" b="0" i="1" dirty="0">
                            <a:latin typeface="Cambria Math" panose="02040503050406030204" pitchFamily="18" charset="0"/>
                            <a:cs typeface="Calibri" charset="0"/>
                          </a:rPr>
                          <m:t>𝑐</m:t>
                        </m:r>
                        <m:r>
                          <a:rPr lang="fr-CH" sz="2800" b="0" i="1" dirty="0">
                            <a:latin typeface="Cambria Math" panose="02040503050406030204" pitchFamily="18" charset="0"/>
                            <a:cs typeface="Calibri" charset="0"/>
                          </a:rPr>
                          <m:t>)</m:t>
                        </m:r>
                      </m:sup>
                    </m:sSup>
                  </m:oMath>
                </a14:m>
                <a:r>
                  <a:rPr lang="en-US" sz="2800" dirty="0"/>
                  <a:t> represents</a:t>
                </a:r>
                <a:endParaRPr lang="en-US" sz="2400" dirty="0"/>
              </a:p>
              <a:p>
                <a:pPr marL="514350" indent="-514350">
                  <a:buFont typeface="+mj-lt"/>
                  <a:buAutoNum type="arabicPeriod"/>
                </a:pPr>
                <a:endParaRPr lang="en-US" sz="2400" dirty="0"/>
              </a:p>
              <a:p>
                <a:pPr marL="514350" indent="-514350">
                  <a:buFont typeface="+mj-lt"/>
                  <a:buAutoNum type="arabicPeriod"/>
                </a:pPr>
                <a:r>
                  <a:rPr lang="en-US" sz="2400" dirty="0"/>
                  <a:t>How relevant word </a:t>
                </a:r>
                <a14:m>
                  <m:oMath xmlns:m="http://schemas.openxmlformats.org/officeDocument/2006/math">
                    <m:r>
                      <a:rPr lang="fr-CH" sz="2400" i="1">
                        <a:latin typeface="Cambria Math" panose="02040503050406030204" pitchFamily="18" charset="0"/>
                        <a:ea typeface="Cambria Math" panose="02040503050406030204" pitchFamily="18" charset="0"/>
                      </a:rPr>
                      <m:t>𝑐</m:t>
                    </m:r>
                  </m:oMath>
                </a14:m>
                <a:r>
                  <a:rPr lang="en-US" sz="2400" dirty="0"/>
                  <a:t> is for each dimension</a:t>
                </a:r>
              </a:p>
              <a:p>
                <a:pPr marL="514350" indent="-514350">
                  <a:buFont typeface="+mj-lt"/>
                  <a:buAutoNum type="arabicPeriod"/>
                </a:pPr>
                <a:r>
                  <a:rPr lang="en-US" sz="2400" dirty="0"/>
                  <a:t>How often a context word </a:t>
                </a:r>
                <a14:m>
                  <m:oMath xmlns:m="http://schemas.openxmlformats.org/officeDocument/2006/math">
                    <m:r>
                      <a:rPr lang="fr-CH" sz="2400" i="1">
                        <a:latin typeface="Cambria Math" panose="02040503050406030204" pitchFamily="18" charset="0"/>
                        <a:ea typeface="Cambria Math" panose="02040503050406030204" pitchFamily="18" charset="0"/>
                      </a:rPr>
                      <m:t>𝑐</m:t>
                    </m:r>
                  </m:oMath>
                </a14:m>
                <a:r>
                  <a:rPr lang="en-US" sz="2400" dirty="0"/>
                  <a:t> co-occurs with all words</a:t>
                </a:r>
              </a:p>
              <a:p>
                <a:pPr marL="514350" indent="-514350">
                  <a:buFont typeface="+mj-lt"/>
                  <a:buAutoNum type="arabicPeriod"/>
                </a:pPr>
                <a:r>
                  <a:rPr lang="en-US" sz="2400" dirty="0"/>
                  <a:t>A representation of word </a:t>
                </a:r>
                <a14:m>
                  <m:oMath xmlns:m="http://schemas.openxmlformats.org/officeDocument/2006/math">
                    <m:r>
                      <a:rPr lang="fr-CH" sz="2400" i="1">
                        <a:latin typeface="Cambria Math" panose="02040503050406030204" pitchFamily="18" charset="0"/>
                        <a:ea typeface="Cambria Math" panose="02040503050406030204" pitchFamily="18" charset="0"/>
                      </a:rPr>
                      <m:t>𝑐</m:t>
                    </m:r>
                  </m:oMath>
                </a14:m>
                <a:r>
                  <a:rPr lang="en-US" sz="2400" dirty="0"/>
                  <a:t> in concept space</a:t>
                </a:r>
              </a:p>
              <a:p>
                <a:pPr marL="514350" indent="-514350">
                  <a:buFont typeface="+mj-lt"/>
                  <a:buAutoNum type="arabicPeriod"/>
                </a:pPr>
                <a:endParaRPr lang="en-US" sz="2400" dirty="0"/>
              </a:p>
            </p:txBody>
          </p:sp>
        </mc:Choice>
        <mc:Fallback>
          <p:sp>
            <p:nvSpPr>
              <p:cNvPr id="13314" name="TPAnswers" title="Answer Text"/>
              <p:cNvSpPr>
                <a:spLocks noGrp="1" noRot="1" noChangeAspect="1" noMove="1" noResize="1" noEditPoints="1" noAdjustHandles="1" noChangeArrowheads="1" noChangeShapeType="1" noTextEdit="1"/>
              </p:cNvSpPr>
              <p:nvPr>
                <p:ph idx="1"/>
                <p:custDataLst>
                  <p:tags r:id="rId2"/>
                </p:custDataLst>
              </p:nvPr>
            </p:nvSpPr>
            <p:spPr>
              <a:blipFill>
                <a:blip r:embed="rId5"/>
                <a:stretch>
                  <a:fillRect l="-1372" t="-756"/>
                </a:stretch>
              </a:blipFill>
            </p:spPr>
            <p:txBody>
              <a:bodyPr/>
              <a:lstStyle/>
              <a:p>
                <a:r>
                  <a:rPr lang="en-CH">
                    <a:noFill/>
                  </a:rPr>
                  <a:t> </a:t>
                </a:r>
              </a:p>
            </p:txBody>
          </p:sp>
        </mc:Fallback>
      </mc:AlternateContent>
      <p:sp>
        <p:nvSpPr>
          <p:cNvPr id="2" name="Footer Placeholder 1">
            <a:extLst>
              <a:ext uri="{FF2B5EF4-FFF2-40B4-BE49-F238E27FC236}">
                <a16:creationId xmlns:a16="http://schemas.microsoft.com/office/drawing/2014/main" id="{D8638C3B-B036-A34D-B2E9-1A4A9B629698}"/>
              </a:ext>
            </a:extLst>
          </p:cNvPr>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H" sz="900" b="0" i="0" u="none" strike="noStrike" kern="1200" cap="none" spc="0" normalizeH="0" baseline="0" noProof="0">
                <a:ln>
                  <a:noFill/>
                </a:ln>
                <a:solidFill>
                  <a:srgbClr val="000000"/>
                </a:solidFill>
                <a:effectLst/>
                <a:uLnTx/>
                <a:uFillTx/>
                <a:latin typeface="Verdana" charset="0"/>
                <a:ea typeface="+mn-ea"/>
                <a:cs typeface="+mn-cs"/>
              </a:rPr>
              <a:t>©2022, Karl Aberer, EPFL-IC, Laboratoire de systèmes d'informations répartis </a:t>
            </a:r>
            <a:endParaRPr kumimoji="0" lang="en-GB" sz="900" b="0" i="0" u="none" strike="noStrike" kern="1200" cap="none" spc="0" normalizeH="0" baseline="0" noProof="0" dirty="0">
              <a:ln>
                <a:noFill/>
              </a:ln>
              <a:solidFill>
                <a:srgbClr val="000000"/>
              </a:solidFill>
              <a:effectLst/>
              <a:uLnTx/>
              <a:uFillTx/>
              <a:latin typeface="Verdana" charset="0"/>
              <a:ea typeface="+mn-ea"/>
              <a:cs typeface="+mn-cs"/>
            </a:endParaRPr>
          </a:p>
        </p:txBody>
      </p:sp>
    </p:spTree>
    <p:custDataLst>
      <p:tags r:id="rId1"/>
    </p:custDataLst>
    <p:extLst>
      <p:ext uri="{BB962C8B-B14F-4D97-AF65-F5344CB8AC3E}">
        <p14:creationId xmlns:p14="http://schemas.microsoft.com/office/powerpoint/2010/main" val="18559488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22ECF5E-AE31-1E45-A179-023C38B707FB}"/>
              </a:ext>
            </a:extLst>
          </p:cNvPr>
          <p:cNvSpPr>
            <a:spLocks noGrp="1"/>
          </p:cNvSpPr>
          <p:nvPr>
            <p:ph type="title"/>
          </p:nvPr>
        </p:nvSpPr>
        <p:spPr/>
        <p:txBody>
          <a:bodyPr/>
          <a:lstStyle/>
          <a:p>
            <a:r>
              <a:rPr lang="en-US" dirty="0"/>
              <a:t>Learning the Model from Data</a:t>
            </a:r>
          </a:p>
        </p:txBody>
      </p:sp>
      <mc:AlternateContent xmlns:mc="http://schemas.openxmlformats.org/markup-compatibility/2006" xmlns:a14="http://schemas.microsoft.com/office/drawing/2010/main">
        <mc:Choice Requires="a14">
          <p:sp>
            <p:nvSpPr>
              <p:cNvPr id="7" name="Content Placeholder 6">
                <a:extLst>
                  <a:ext uri="{FF2B5EF4-FFF2-40B4-BE49-F238E27FC236}">
                    <a16:creationId xmlns:a16="http://schemas.microsoft.com/office/drawing/2014/main" id="{2C973ECE-4AFB-A541-B511-20376A7CE2A5}"/>
                  </a:ext>
                </a:extLst>
              </p:cNvPr>
              <p:cNvSpPr>
                <a:spLocks noGrp="1"/>
              </p:cNvSpPr>
              <p:nvPr>
                <p:ph idx="1"/>
              </p:nvPr>
            </p:nvSpPr>
            <p:spPr/>
            <p:txBody>
              <a:bodyPr/>
              <a:lstStyle/>
              <a:p>
                <a:r>
                  <a:rPr lang="en-US" dirty="0"/>
                  <a:t>Given a document collection, how to obtain the parameters </a:t>
                </a:r>
                <a14:m>
                  <m:oMath xmlns:m="http://schemas.openxmlformats.org/officeDocument/2006/math">
                    <m:r>
                      <a:rPr lang="fr-CH" i="1" kern="1200">
                        <a:solidFill>
                          <a:srgbClr val="000000"/>
                        </a:solidFill>
                        <a:latin typeface="Cambria Math" charset="0"/>
                        <a:ea typeface="Cambria Math" charset="0"/>
                        <a:cs typeface="Cambria Math" charset="0"/>
                      </a:rPr>
                      <m:t>𝜃</m:t>
                    </m:r>
                  </m:oMath>
                </a14:m>
                <a:r>
                  <a:rPr lang="en-US" dirty="0"/>
                  <a:t>?</a:t>
                </a:r>
              </a:p>
              <a:p>
                <a:endParaRPr lang="en-US" dirty="0"/>
              </a:p>
              <a:p>
                <a:r>
                  <a:rPr lang="en-US" dirty="0"/>
                  <a:t>Formulate a classification problem</a:t>
                </a:r>
              </a:p>
              <a:p>
                <a:pPr marL="457200" indent="-457200">
                  <a:buFont typeface="Arial" panose="020B0604020202020204" pitchFamily="34" charset="0"/>
                  <a:buChar char="•"/>
                </a:pPr>
                <a:r>
                  <a:rPr lang="en-US" dirty="0"/>
                  <a:t>Given a word-context pair, predict whether it occurs in the document collection</a:t>
                </a:r>
              </a:p>
            </p:txBody>
          </p:sp>
        </mc:Choice>
        <mc:Fallback xmlns="">
          <p:sp>
            <p:nvSpPr>
              <p:cNvPr id="7" name="Content Placeholder 6">
                <a:extLst>
                  <a:ext uri="{FF2B5EF4-FFF2-40B4-BE49-F238E27FC236}">
                    <a16:creationId xmlns:a16="http://schemas.microsoft.com/office/drawing/2014/main" id="{2C973ECE-4AFB-A541-B511-20376A7CE2A5}"/>
                  </a:ext>
                </a:extLst>
              </p:cNvPr>
              <p:cNvSpPr>
                <a:spLocks noGrp="1" noRot="1" noChangeAspect="1" noMove="1" noResize="1" noEditPoints="1" noAdjustHandles="1" noChangeArrowheads="1" noChangeShapeType="1" noTextEdit="1"/>
              </p:cNvSpPr>
              <p:nvPr>
                <p:ph idx="1"/>
              </p:nvPr>
            </p:nvSpPr>
            <p:spPr>
              <a:blipFill>
                <a:blip r:embed="rId3"/>
                <a:stretch>
                  <a:fillRect l="-1829" t="-1511" r="-610"/>
                </a:stretch>
              </a:blipFill>
            </p:spPr>
            <p:txBody>
              <a:bodyPr/>
              <a:lstStyle/>
              <a:p>
                <a:r>
                  <a:rPr lang="en-CH">
                    <a:noFill/>
                  </a:rPr>
                  <a:t> </a:t>
                </a:r>
              </a:p>
            </p:txBody>
          </p:sp>
        </mc:Fallback>
      </mc:AlternateContent>
      <p:sp>
        <p:nvSpPr>
          <p:cNvPr id="5" name="Footer Placeholder 4">
            <a:extLst>
              <a:ext uri="{FF2B5EF4-FFF2-40B4-BE49-F238E27FC236}">
                <a16:creationId xmlns:a16="http://schemas.microsoft.com/office/drawing/2014/main" id="{03E4696F-6B55-F846-B1DE-472C8BB6E87D}"/>
              </a:ext>
            </a:extLst>
          </p:cNvPr>
          <p:cNvSpPr>
            <a:spLocks noGrp="1"/>
          </p:cNvSpPr>
          <p:nvPr>
            <p:ph type="ftr" sz="quarter" idx="10"/>
          </p:nvPr>
        </p:nvSpPr>
        <p:spPr/>
        <p:txBody>
          <a:bodyPr/>
          <a:lstStyle/>
          <a:p>
            <a:r>
              <a:rPr lang="fr-CH"/>
              <a:t>©2022, Karl Aberer, EPFL-IC, Laboratoire de systèmes d'informations répartis </a:t>
            </a:r>
            <a:endParaRPr lang="en-GB"/>
          </a:p>
        </p:txBody>
      </p:sp>
    </p:spTree>
    <p:extLst>
      <p:ext uri="{BB962C8B-B14F-4D97-AF65-F5344CB8AC3E}">
        <p14:creationId xmlns:p14="http://schemas.microsoft.com/office/powerpoint/2010/main" val="120120159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PVERSION" val="7"/>
  <p:tag name="TPFULLVERSION" val="8.3.0.130"/>
  <p:tag name="PPTVERSION" val="16"/>
  <p:tag name="TPOS" val="6"/>
</p:tagLst>
</file>

<file path=ppt/tags/tag2.xml><?xml version="1.0" encoding="utf-8"?>
<p:tagLst xmlns:a="http://schemas.openxmlformats.org/drawingml/2006/main" xmlns:r="http://schemas.openxmlformats.org/officeDocument/2006/relationships" xmlns:p="http://schemas.openxmlformats.org/presentationml/2006/main">
  <p:tag name="SLIDEGUID" val="4286B343E620461C88C463AAF3ABE1D0"/>
  <p:tag name="AUTOOPENPOLL" val="False"/>
  <p:tag name="TYPE" val="MultiChoiceSlide"/>
  <p:tag name="TPSLIDEBULLETSTYLE" val="2"/>
  <p:tag name="TPQUESTIONXML" val="&lt;?xml version=&quot;1.0&quot; encoding=&quot;UTF-8&quot; standalone=&quot;yes&quot;?&gt;&lt;questionlist&gt;&lt;properties&gt;&lt;guid&gt;614269E8AB5C41FD8BF4E7660990C2BC&lt;/guid&gt;&lt;date&gt;3/13/2020 10:57:00 AM&lt;/date&gt;&lt;/properties&gt;&lt;questionlisttemplate&gt;&lt;correctvalue&gt;1&lt;/correctvalue&gt;&lt;incorrectvalue&gt;0&lt;/incorrectvalue&gt;&lt;numberofquestions&gt;1&lt;/numberofquestions&gt;&lt;questiontype&gt;1&lt;/questiontype&gt;&lt;numberofchoices&gt;4&lt;/numberofchoices&gt;&lt;bulletstyle&gt;2&lt;/bulletstyle&gt;&lt;questionfont&gt;Verdana&lt;/questionfont&gt;&lt;questionfontsize&gt;12&lt;/questionfontsize&gt;&lt;answerfont&gt;Verdana&lt;/answerfont&gt;&lt;answerfontsize&gt;12&lt;/answerfontsize&gt;&lt;showresults&gt;True&lt;/showresults&gt;&lt;countdowntime&gt;30&lt;/countdowntime&gt;&lt;responsegrid&gt;0&lt;/responsegrid&gt;&lt;/questionlisttemplate&gt;&lt;questions&gt;&lt;multichoice&gt;&lt;guid&gt;4286B343E620461C88C463AAF3ABE1D0&lt;/guid&gt;&lt;repollguid&gt;071AEC1D818E454EB2459247BB3F0D85&lt;/repollguid&gt;&lt;sourceid&gt;5C0EB3C1814E481C869140E513254F48&lt;/sourceid&gt;&lt;questiontext&gt;A column of matrix  ? (?)  represents&lt;/questiontext&gt;&lt;showresults&gt;True&lt;/showresults&gt;&lt;responsegrid&gt;0&lt;/responsegrid&gt;&lt;countdowntime&gt;30&lt;/countdowntime&gt;&lt;correctvalue&gt;1&lt;/correctvalue&gt;&lt;incorrectvalue&gt;0&lt;/incorrectvalue&gt;&lt;responselimit&gt;1&lt;/responselimit&gt;&lt;bulletstyle&gt;2&lt;/bulletstyle&gt;&lt;answers&gt;&lt;answer&gt;&lt;guid&gt;B6F645FB4AC34EDBB963FC8138D4E003&lt;/guid&gt;&lt;answertext&gt;How relevant word ? is for each concept&lt;/answertext&gt;&lt;valuetype&gt;0&lt;/valuetype&gt;&lt;/answer&gt;&lt;answer&gt;&lt;guid&gt;8BF7838BFDC748BA94D2BF482416A108&lt;/guid&gt;&lt;answertext&gt;How often a context word ? co-occurs with all words&lt;/answertext&gt;&lt;valuetype&gt;0&lt;/valuetype&gt;&lt;/answer&gt;&lt;answer&gt;&lt;guid&gt;2769B743E9A44EBE8405A643034887DC&lt;/guid&gt;&lt;answertext&gt;A representation of word ? in concept space&lt;/answertext&gt;&lt;valuetype&gt;0&lt;/valuetype&gt;&lt;/answer&gt;&lt;/answers&gt;&lt;/multichoice&gt;&lt;/questions&gt;&lt;/questionlist&gt;"/>
  <p:tag name="LIVECHARTING" val="False"/>
  <p:tag name="HASRESULTS" val="False"/>
  <p:tag name="CHARTTYPE" val="0"/>
  <p:tag name="CHARTDEFINEDCOLORS" val="3,6,10,45,32,50,13,4,9,55,1"/>
</p:tagLst>
</file>

<file path=ppt/tags/tag3.xml><?xml version="1.0" encoding="utf-8"?>
<p:tagLst xmlns:a="http://schemas.openxmlformats.org/drawingml/2006/main" xmlns:r="http://schemas.openxmlformats.org/officeDocument/2006/relationships" xmlns:p="http://schemas.openxmlformats.org/presentationml/2006/main">
  <p:tag name="ZEROBASED" val="False"/>
</p:tagLst>
</file>

<file path=ppt/tags/tag4.xml><?xml version="1.0" encoding="utf-8"?>
<p:tagLst xmlns:a="http://schemas.openxmlformats.org/drawingml/2006/main" xmlns:r="http://schemas.openxmlformats.org/officeDocument/2006/relationships" xmlns:p="http://schemas.openxmlformats.org/presentationml/2006/main">
  <p:tag name="SLIDEGUID" val="BAC77B6C813D4E2B8AD0B8EC0DBE4064"/>
  <p:tag name="AUTOOPENPOLL" val="False"/>
  <p:tag name="TYPE" val="MultiChoiceSlide"/>
  <p:tag name="TPSLIDEBULLETSTYLE" val="2"/>
  <p:tag name="TPQUESTIONXML" val="&lt;?xml version=&quot;1.0&quot; encoding=&quot;UTF-8&quot; standalone=&quot;yes&quot;?&gt;&lt;questionlist&gt;&lt;properties&gt;&lt;guid&gt;9BB61578B58048AD8D906B5B920EB4D0&lt;/guid&gt;&lt;date&gt;3/13/2020 10:57:00 AM&lt;/date&gt;&lt;/properties&gt;&lt;questionlisttemplate&gt;&lt;correctvalue&gt;1&lt;/correctvalue&gt;&lt;incorrectvalue&gt;0&lt;/incorrectvalue&gt;&lt;numberofquestions&gt;1&lt;/numberofquestions&gt;&lt;questiontype&gt;1&lt;/questiontype&gt;&lt;numberofchoices&gt;4&lt;/numberofchoices&gt;&lt;bulletstyle&gt;2&lt;/bulletstyle&gt;&lt;questionfont&gt;Verdana&lt;/questionfont&gt;&lt;questionfontsize&gt;12&lt;/questionfontsize&gt;&lt;answerfont&gt;Verdana&lt;/answerfont&gt;&lt;answerfontsize&gt;12&lt;/answerfontsize&gt;&lt;showresults&gt;True&lt;/showresults&gt;&lt;countdowntime&gt;30&lt;/countdowntime&gt;&lt;responsegrid&gt;0&lt;/responsegrid&gt;&lt;/questionlisttemplate&gt;&lt;questions&gt;&lt;multichoice&gt;&lt;guid&gt;BAC77B6C813D4E2B8AD0B8EC0DBE4064&lt;/guid&gt;&lt;repollguid&gt;BC2D9E8B3DFF4078A0BB04B4EBFAF01E&lt;/repollguid&gt;&lt;sourceid&gt;D3BC2DB98C464AACACC73ABCE9DAAD5E&lt;/sourceid&gt;&lt;questiontext&gt;A word embedding for given corpus …&lt;/questiontext&gt;&lt;showresults&gt;True&lt;/showresults&gt;&lt;responsegrid&gt;0&lt;/responsegrid&gt;&lt;countdowntime&gt;30&lt;/countdowntime&gt;&lt;correctvalue&gt;1&lt;/correctvalue&gt;&lt;incorrectvalue&gt;0&lt;/incorrectvalue&gt;&lt;responselimit&gt;1&lt;/responselimit&gt;&lt;bulletstyle&gt;2&lt;/bulletstyle&gt;&lt;answers&gt;&lt;answer&gt;&lt;guid&gt;19F932AD8156414EBE4CF9CAFD748AE0&lt;/guid&gt;&lt;answertext&gt;depends only on the dimension d&lt;/answertext&gt;&lt;valuetype&gt;0&lt;/valuetype&gt;&lt;/answer&gt;&lt;answer&gt;&lt;guid&gt;64C7B3D6AF254DFC8E31AB9CD5B2039C&lt;/guid&gt;&lt;answertext&gt;depends on the dimension d and number of iterations in gradient descent&lt;/answertext&gt;&lt;valuetype&gt;0&lt;/valuetype&gt;&lt;/answer&gt;&lt;answer&gt;&lt;guid&gt;00B17388B3F342F390E081C50C3462D6&lt;/guid&gt;&lt;answertext&gt;depends on the dimension d, number of iterations and chosen negative samples&lt;/answertext&gt;&lt;valuetype&gt;0&lt;/valuetype&gt;&lt;/answer&gt;&lt;answer&gt;&lt;guid&gt;2AE631F1BA4246D6A6DCD973F863405F&lt;/guid&gt;&lt;answertext&gt;there are further factors on which it depends&lt;/answertext&gt;&lt;valuetype&gt;0&lt;/valuetype&gt;&lt;/answer&gt;&lt;/answers&gt;&lt;/multichoice&gt;&lt;/questions&gt;&lt;/questionlist&gt;"/>
  <p:tag name="LIVECHARTING" val="False"/>
  <p:tag name="HASRESULTS" val="False"/>
  <p:tag name="CHARTTYPE" val="0"/>
  <p:tag name="CHARTDEFINEDCOLORS" val="3,6,10,45,32,50,13,4,9,55,1"/>
</p:tagLst>
</file>

<file path=ppt/tags/tag5.xml><?xml version="1.0" encoding="utf-8"?>
<p:tagLst xmlns:a="http://schemas.openxmlformats.org/drawingml/2006/main" xmlns:r="http://schemas.openxmlformats.org/officeDocument/2006/relationships" xmlns:p="http://schemas.openxmlformats.org/presentationml/2006/main">
  <p:tag name="ZEROBASED" val="False"/>
</p:tagLst>
</file>

<file path=ppt/theme/theme1.xml><?xml version="1.0" encoding="utf-8"?>
<a:theme xmlns:a="http://schemas.openxmlformats.org/drawingml/2006/main" name="1_part1 XML">
  <a:themeElements>
    <a:clrScheme name="part1 XML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part1 XML">
      <a:majorFont>
        <a:latin typeface="Comic Sans MS"/>
        <a:ea typeface=""/>
        <a:cs typeface=""/>
      </a:majorFont>
      <a:minorFont>
        <a:latin typeface="Comic Sans M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200" b="0" i="0" u="none" strike="noStrike" cap="none" normalizeH="0" baseline="0" smtClean="0">
            <a:ln>
              <a:noFill/>
            </a:ln>
            <a:solidFill>
              <a:schemeClr val="tx2"/>
            </a:solidFill>
            <a:effectLst/>
            <a:latin typeface="Tempus Sans ITC" pitchFamily="82"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200" b="0" i="0" u="none" strike="noStrike" cap="none" normalizeH="0" baseline="0" smtClean="0">
            <a:ln>
              <a:noFill/>
            </a:ln>
            <a:solidFill>
              <a:schemeClr val="tx2"/>
            </a:solidFill>
            <a:effectLst/>
            <a:latin typeface="Tempus Sans ITC" pitchFamily="82" charset="0"/>
          </a:defRPr>
        </a:defPPr>
      </a:lstStyle>
    </a:lnDef>
  </a:objectDefaults>
  <a:extraClrSchemeLst>
    <a:extraClrScheme>
      <a:clrScheme name="part1 XML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part1 XM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part1 XML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part1 XML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part1 XML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part1 XML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part1 XML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part0 Basics</Template>
  <TotalTime>60582</TotalTime>
  <Words>8691</Words>
  <Application>Microsoft Macintosh PowerPoint</Application>
  <PresentationFormat>On-screen Show (4:3)</PresentationFormat>
  <Paragraphs>713</Paragraphs>
  <Slides>62</Slides>
  <Notes>62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62</vt:i4>
      </vt:variant>
    </vt:vector>
  </HeadingPairs>
  <TitlesOfParts>
    <vt:vector size="70" baseType="lpstr">
      <vt:lpstr>Arial</vt:lpstr>
      <vt:lpstr>Calibri</vt:lpstr>
      <vt:lpstr>Cambria Math</vt:lpstr>
      <vt:lpstr>Comic Sans MS</vt:lpstr>
      <vt:lpstr>Courier</vt:lpstr>
      <vt:lpstr>Tempus Sans ITC</vt:lpstr>
      <vt:lpstr>Verdana</vt:lpstr>
      <vt:lpstr>1_part1 XML</vt:lpstr>
      <vt:lpstr>1.4.3 Word Embeddings</vt:lpstr>
      <vt:lpstr>Word Context</vt:lpstr>
      <vt:lpstr>Similarity-Based Representation</vt:lpstr>
      <vt:lpstr>Idea: Word Embeddings</vt:lpstr>
      <vt:lpstr>Mapping to Concept Space</vt:lpstr>
      <vt:lpstr>Model Parameters</vt:lpstr>
      <vt:lpstr>Illustration</vt:lpstr>
      <vt:lpstr>Question</vt:lpstr>
      <vt:lpstr>Learning the Model from Data</vt:lpstr>
      <vt:lpstr>Statistical Learning</vt:lpstr>
      <vt:lpstr>Word Context Learning Problem</vt:lpstr>
      <vt:lpstr>Representation Learning</vt:lpstr>
      <vt:lpstr>Word Embedding Learning Problem</vt:lpstr>
      <vt:lpstr>Properties of Embeddings</vt:lpstr>
      <vt:lpstr>Illustration</vt:lpstr>
      <vt:lpstr>Deriving Probabilities</vt:lpstr>
      <vt:lpstr>Illustration</vt:lpstr>
      <vt:lpstr>Question</vt:lpstr>
      <vt:lpstr>Question</vt:lpstr>
      <vt:lpstr>Learning the Parameters</vt:lpstr>
      <vt:lpstr>Positive and Negative Samples</vt:lpstr>
      <vt:lpstr>Obtaining Negative Samples</vt:lpstr>
      <vt:lpstr>Loss Function</vt:lpstr>
      <vt:lpstr>Skipgram Model with Negative Sampling</vt:lpstr>
      <vt:lpstr>Observations</vt:lpstr>
      <vt:lpstr>Question</vt:lpstr>
      <vt:lpstr>Question</vt:lpstr>
      <vt:lpstr>Solving the Learning Problem</vt:lpstr>
      <vt:lpstr>Stochastic Gradient Descent (SGD)</vt:lpstr>
      <vt:lpstr>Computing the Derivatives</vt:lpstr>
      <vt:lpstr>Updating the Model Parameters</vt:lpstr>
      <vt:lpstr>Computing the Derivative (Backpropagation)</vt:lpstr>
      <vt:lpstr>Regularization </vt:lpstr>
      <vt:lpstr>Question</vt:lpstr>
      <vt:lpstr>CBOW Model</vt:lpstr>
      <vt:lpstr>Result</vt:lpstr>
      <vt:lpstr>Alternative Formulation of the Problem</vt:lpstr>
      <vt:lpstr>Deriving Probabilities</vt:lpstr>
      <vt:lpstr>Illustration</vt:lpstr>
      <vt:lpstr>Hierarchical Softmax</vt:lpstr>
      <vt:lpstr>1.4.4 Fasttext</vt:lpstr>
      <vt:lpstr>Subword Embeddings</vt:lpstr>
      <vt:lpstr>Byte Pair Encoding (BPE)</vt:lpstr>
      <vt:lpstr>Example</vt:lpstr>
      <vt:lpstr>BPE Algorithm</vt:lpstr>
      <vt:lpstr>BPE Example</vt:lpstr>
      <vt:lpstr>Question</vt:lpstr>
      <vt:lpstr>1.4.5 Glove</vt:lpstr>
      <vt:lpstr>1.4.5 Glove</vt:lpstr>
      <vt:lpstr>Global Co-occurrence Count</vt:lpstr>
      <vt:lpstr>Modeling Ratios</vt:lpstr>
      <vt:lpstr>Glove Loss Function</vt:lpstr>
      <vt:lpstr>Glove Loss Function</vt:lpstr>
      <vt:lpstr>Question</vt:lpstr>
      <vt:lpstr>Glove: Nearest words to Frog</vt:lpstr>
      <vt:lpstr>Syntactic Relationships</vt:lpstr>
      <vt:lpstr>Word Analogies: semantic relationships</vt:lpstr>
      <vt:lpstr>Semantic Dimensions</vt:lpstr>
      <vt:lpstr>Properties of Word Embeddings</vt:lpstr>
      <vt:lpstr>Use of Word Embedding Models</vt:lpstr>
      <vt:lpstr>Impact</vt:lpstr>
      <vt:lpstr>References</vt:lpstr>
    </vt:vector>
  </TitlesOfParts>
  <Company>EPFL I&amp;C - LSIR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aberer</dc:creator>
  <cp:lastModifiedBy>Aberer Karl</cp:lastModifiedBy>
  <cp:revision>652</cp:revision>
  <cp:lastPrinted>2022-10-26T10:51:35Z</cp:lastPrinted>
  <dcterms:created xsi:type="dcterms:W3CDTF">2002-10-01T12:44:42Z</dcterms:created>
  <dcterms:modified xsi:type="dcterms:W3CDTF">2022-10-26T10:54:20Z</dcterms:modified>
</cp:coreProperties>
</file>